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2" r:id="rId16"/>
    <p:sldId id="273" r:id="rId17"/>
    <p:sldId id="274" r:id="rId18"/>
    <p:sldId id="275" r:id="rId19"/>
    <p:sldId id="276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0D535-36D7-1648-8A09-A42B6FDDC0D0}" type="datetimeFigureOut">
              <a:rPr lang="fr-FR" smtClean="0"/>
              <a:t>22/07/24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3574D-41A8-7E42-88E1-A74B94925EF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6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Richesse spécifique (= nombre d’espèces observées) pour chaque année, pour les migrateurs</a:t>
            </a:r>
            <a:r>
              <a:rPr lang="fr-FR" baseline="0" dirty="0" smtClean="0"/>
              <a:t> et les locaux</a:t>
            </a:r>
          </a:p>
          <a:p>
            <a:r>
              <a:rPr lang="fr-FR" baseline="0" dirty="0" smtClean="0"/>
              <a:t>En bleu le nombre total d’espèces observé pour chaque année</a:t>
            </a:r>
          </a:p>
          <a:p>
            <a:r>
              <a:rPr lang="fr-FR" baseline="0" dirty="0" smtClean="0"/>
              <a:t>On voit globalement une nette augmentation pour tous les statuts à l’ère </a:t>
            </a:r>
            <a:r>
              <a:rPr lang="fr-FR" baseline="0" dirty="0" err="1" smtClean="0"/>
              <a:t>Boulicot</a:t>
            </a:r>
            <a:r>
              <a:rPr lang="fr-FR" baseline="0" dirty="0" smtClean="0"/>
              <a:t> </a:t>
            </a:r>
          </a:p>
          <a:p>
            <a:r>
              <a:rPr lang="fr-FR" baseline="0" dirty="0" smtClean="0"/>
              <a:t>C’est super on travaille de mieux en mieux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574D-41A8-7E42-88E1-A74B94925EF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147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Avancée du pic les deux dernières années d’au moins deux semaines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574D-41A8-7E42-88E1-A74B94925EF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963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Cas du milan noir tend à montrer sur ce graphe que plus on serait nombreux plus on compterait d’oiseaux : plus de</a:t>
            </a:r>
            <a:r>
              <a:rPr lang="fr-FR" baseline="0" dirty="0" smtClean="0"/>
              <a:t> </a:t>
            </a:r>
            <a:r>
              <a:rPr lang="fr-FR" dirty="0" smtClean="0"/>
              <a:t>yeux ?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574D-41A8-7E42-88E1-A74B94925EF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63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Sauf que ce n’est pas du tout ce qui est observé pour le milan royal</a:t>
            </a:r>
          </a:p>
          <a:p>
            <a:endParaRPr lang="fr-FR" dirty="0" smtClean="0"/>
          </a:p>
          <a:p>
            <a:r>
              <a:rPr lang="fr-FR" dirty="0" smtClean="0"/>
              <a:t>Ce qui peut s’expliquer par le fait qu’en fin de saison, période de migration du milan royal, il y a habituellement moins d’observateurs sur le col. </a:t>
            </a:r>
          </a:p>
          <a:p>
            <a:r>
              <a:rPr lang="fr-FR" dirty="0" smtClean="0"/>
              <a:t>Au contraire, la période d’observation du</a:t>
            </a:r>
            <a:r>
              <a:rPr lang="fr-FR" baseline="0" dirty="0" smtClean="0"/>
              <a:t> milan noir est en plein été et peut </a:t>
            </a:r>
            <a:r>
              <a:rPr lang="fr-FR" baseline="0" dirty="0" smtClean="0"/>
              <a:t>attirer certains ornithologues. </a:t>
            </a:r>
          </a:p>
          <a:p>
            <a:endParaRPr lang="fr-FR" baseline="0" dirty="0" smtClean="0"/>
          </a:p>
          <a:p>
            <a:r>
              <a:rPr lang="fr-FR" baseline="0" dirty="0" smtClean="0"/>
              <a:t>Cas de l’épervier d’Europe aussi très intéressant : énorme augmentation des comptages à l’ère </a:t>
            </a:r>
            <a:r>
              <a:rPr lang="fr-FR" baseline="0" dirty="0" err="1" smtClean="0"/>
              <a:t>Boulicot</a:t>
            </a:r>
            <a:r>
              <a:rPr lang="fr-FR" baseline="0" dirty="0" smtClean="0"/>
              <a:t> : est ce dû à une meilleure connaissance ou corrélation avec le protocole hirondelle martinet commencé au même moment ? </a:t>
            </a:r>
          </a:p>
          <a:p>
            <a:r>
              <a:rPr lang="fr-FR" baseline="0" dirty="0" smtClean="0"/>
              <a:t>Donc on conclut qu’il est très compliqué d’estimer le biais de la pression d’observation, mais que ça reste un paramètre à garder en tête dans toutes nos tentatives d’interprétation.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574D-41A8-7E42-88E1-A74B94925EF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398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Parler du</a:t>
            </a:r>
            <a:r>
              <a:rPr lang="fr-FR" baseline="0" dirty="0" smtClean="0"/>
              <a:t> fait qu’il manque les &gt;1 dans les données ???</a:t>
            </a:r>
          </a:p>
          <a:p>
            <a:r>
              <a:rPr lang="fr-FR" baseline="0" dirty="0" smtClean="0"/>
              <a:t>Voies de migration préférentielles par </a:t>
            </a:r>
            <a:r>
              <a:rPr lang="fr-FR" baseline="0" dirty="0" smtClean="0"/>
              <a:t>âge ? Mortalité? Biais de détermination des âges?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574D-41A8-7E42-88E1-A74B94925EF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080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Pas d’indéterminé pour la bondrée ?</a:t>
            </a:r>
          </a:p>
          <a:p>
            <a:r>
              <a:rPr lang="fr-FR" dirty="0" smtClean="0"/>
              <a:t>Encore une fois, biais de détermination de l’</a:t>
            </a:r>
            <a:r>
              <a:rPr lang="fr-FR" dirty="0" smtClean="0"/>
              <a:t>âge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574D-41A8-7E42-88E1-A74B94925EF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627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FC =???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574D-41A8-7E42-88E1-A74B94925EF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353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 =</a:t>
            </a:r>
            <a:r>
              <a:rPr lang="fr-FR" baseline="0" dirty="0" smtClean="0"/>
              <a:t> light</a:t>
            </a:r>
          </a:p>
          <a:p>
            <a:r>
              <a:rPr lang="fr-FR" baseline="0" dirty="0" smtClean="0"/>
              <a:t>D = </a:t>
            </a:r>
            <a:r>
              <a:rPr lang="fr-FR" baseline="0" dirty="0" err="1" smtClean="0"/>
              <a:t>dark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574D-41A8-7E42-88E1-A74B94925EF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54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Sélection des espèces d’intér</a:t>
            </a:r>
            <a:r>
              <a:rPr lang="fr-FR" dirty="0" smtClean="0"/>
              <a:t>êt dans la migration Nord-Sud:</a:t>
            </a:r>
            <a:endParaRPr lang="fr-FR" dirty="0" smtClean="0"/>
          </a:p>
          <a:p>
            <a:r>
              <a:rPr lang="fr-FR" dirty="0" smtClean="0"/>
              <a:t>Chaque espèce choisie apparaît </a:t>
            </a:r>
            <a:r>
              <a:rPr lang="fr-FR" baseline="0" dirty="0" smtClean="0"/>
              <a:t>dans le top 5 d’au moins une année et appartient au groupe cigogne ou rapaces</a:t>
            </a:r>
          </a:p>
          <a:p>
            <a:r>
              <a:rPr lang="fr-FR" baseline="0" dirty="0" smtClean="0"/>
              <a:t>Ici on voit donc l’évolution de l’effectif du milan noir observé en migration au col du </a:t>
            </a:r>
            <a:r>
              <a:rPr lang="fr-FR" baseline="0" dirty="0" err="1" smtClean="0"/>
              <a:t>Soulor</a:t>
            </a:r>
            <a:r>
              <a:rPr lang="fr-FR" baseline="0" dirty="0" smtClean="0"/>
              <a:t> entre 2016 et 2023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574D-41A8-7E42-88E1-A74B94925EF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577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Ici c’est exactement la m</a:t>
            </a:r>
            <a:r>
              <a:rPr lang="fr-FR" dirty="0" smtClean="0"/>
              <a:t>ême chose mais comme le milan noir écrase tout le reste car les effectifs sont beaucoup plus hauts, on le retire pour observer l’évolution</a:t>
            </a:r>
            <a:r>
              <a:rPr lang="fr-FR" baseline="0" dirty="0" smtClean="0"/>
              <a:t> des effectifs des autres espèces</a:t>
            </a:r>
          </a:p>
          <a:p>
            <a:r>
              <a:rPr lang="fr-FR" baseline="0" dirty="0" smtClean="0"/>
              <a:t>Idem ensuite sans bondrée et milan royal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574D-41A8-7E42-88E1-A74B94925EF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69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Ensuite on a voulu regarder où se trouvaient</a:t>
            </a:r>
            <a:r>
              <a:rPr lang="fr-FR" baseline="0" dirty="0" smtClean="0"/>
              <a:t> les pics migratoires de chaque espèce sur la saison d’observation</a:t>
            </a:r>
          </a:p>
          <a:p>
            <a:r>
              <a:rPr lang="fr-FR" baseline="0" dirty="0" smtClean="0"/>
              <a:t>Comme vous voyez avec toutes les années, c’est pas très lisible, donc on se concentre sur l’ère </a:t>
            </a:r>
            <a:r>
              <a:rPr lang="fr-FR" baseline="0" dirty="0" err="1" smtClean="0"/>
              <a:t>Boulicot</a:t>
            </a:r>
            <a:r>
              <a:rPr lang="fr-FR" baseline="0" dirty="0" smtClean="0"/>
              <a:t>, car on sait en plus que le m</a:t>
            </a:r>
            <a:r>
              <a:rPr lang="fr-FR" baseline="0" dirty="0" smtClean="0"/>
              <a:t>ême protocole a été appliqué de manière sérieuse par le roi Isma sur ces 4 dernières années (le changement de </a:t>
            </a:r>
            <a:r>
              <a:rPr lang="fr-FR" baseline="0" dirty="0" err="1" smtClean="0"/>
              <a:t>spotteur</a:t>
            </a:r>
            <a:r>
              <a:rPr lang="fr-FR" baseline="0" dirty="0" smtClean="0"/>
              <a:t> peut influencer le comptage !)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574D-41A8-7E42-88E1-A74B94925EF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31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2020-2021 : m</a:t>
            </a:r>
            <a:r>
              <a:rPr lang="fr-FR" dirty="0" smtClean="0"/>
              <a:t>ême pic autour du 14 août</a:t>
            </a:r>
          </a:p>
          <a:p>
            <a:r>
              <a:rPr lang="fr-FR" dirty="0" smtClean="0"/>
              <a:t>2022:</a:t>
            </a:r>
            <a:r>
              <a:rPr lang="fr-FR" baseline="0" dirty="0" smtClean="0"/>
              <a:t> pic autour du 8 août</a:t>
            </a:r>
          </a:p>
          <a:p>
            <a:r>
              <a:rPr lang="fr-FR" baseline="0" dirty="0" smtClean="0"/>
              <a:t>2023: pic le plus important, autour du 30 juillet</a:t>
            </a:r>
          </a:p>
          <a:p>
            <a:endParaRPr lang="fr-FR" dirty="0" smtClean="0"/>
          </a:p>
          <a:p>
            <a:r>
              <a:rPr lang="fr-FR" dirty="0" smtClean="0"/>
              <a:t>=&gt; Pics migratoires qui se décalent de plus en plus t</a:t>
            </a:r>
            <a:r>
              <a:rPr lang="fr-FR" dirty="0" smtClean="0"/>
              <a:t>ôt,</a:t>
            </a:r>
            <a:r>
              <a:rPr lang="fr-FR" baseline="0" dirty="0" smtClean="0"/>
              <a:t> sur 4 ans ne veut pas encore dire grand chose mais à continuer à étudier les prochaines années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574D-41A8-7E42-88E1-A74B94925EF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292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Certaines</a:t>
            </a:r>
            <a:r>
              <a:rPr lang="fr-FR" baseline="0" dirty="0" smtClean="0"/>
              <a:t> années comme 2022 avec plusieurs pics, d’autres comme 2023 avec un pic principal</a:t>
            </a:r>
            <a:endParaRPr lang="fr-FR" dirty="0" smtClean="0"/>
          </a:p>
          <a:p>
            <a:r>
              <a:rPr lang="fr-FR" dirty="0" smtClean="0"/>
              <a:t>2020, 2021 et 2022 pic à peu près à la m</a:t>
            </a:r>
            <a:r>
              <a:rPr lang="fr-FR" dirty="0" smtClean="0"/>
              <a:t>ême période (plus gros pic pour 2020)</a:t>
            </a:r>
          </a:p>
          <a:p>
            <a:r>
              <a:rPr lang="fr-FR" dirty="0" smtClean="0"/>
              <a:t>2023: pic</a:t>
            </a:r>
            <a:r>
              <a:rPr lang="fr-FR" baseline="0" dirty="0" smtClean="0"/>
              <a:t> le plus important, plus tardif (environ +1 semaine)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574D-41A8-7E42-88E1-A74B94925EF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09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Plus gros pics en 2021 et 2023</a:t>
            </a:r>
          </a:p>
          <a:p>
            <a:r>
              <a:rPr lang="fr-FR" dirty="0" smtClean="0"/>
              <a:t>Pics décalés d’à peine quelques jours (météo? Perspective d’analyse future)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574D-41A8-7E42-88E1-A74B94925EF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929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4 plus gros pics ont le m</a:t>
            </a:r>
            <a:r>
              <a:rPr lang="fr-FR" dirty="0" smtClean="0"/>
              <a:t>ême ordre que pour le milan</a:t>
            </a:r>
            <a:r>
              <a:rPr lang="fr-FR" baseline="0" dirty="0" smtClean="0"/>
              <a:t> royal : pourrait appuyer l’hypothèse météo</a:t>
            </a:r>
          </a:p>
          <a:p>
            <a:r>
              <a:rPr lang="fr-FR" baseline="0" dirty="0" smtClean="0"/>
              <a:t>Plusieurs petits pics de migration par rapport au milan royal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574D-41A8-7E42-88E1-A74B94925EF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55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Généralement 2 pics par année mais assez aléatoire</a:t>
            </a:r>
          </a:p>
          <a:p>
            <a:r>
              <a:rPr lang="fr-FR" dirty="0" smtClean="0"/>
              <a:t>Observations ratée ? Ou date moins fixe pour cette espèce?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33574D-41A8-7E42-88E1-A74B94925EF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70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BE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22/07/24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BE" smtClean="0"/>
              <a:t>Cliquez pour modifier les styles du texte du masque</a:t>
            </a:r>
          </a:p>
          <a:p>
            <a:pPr lvl="1" eaLnBrk="1" latinLnBrk="0" hangingPunct="1"/>
            <a:r>
              <a:rPr lang="nl-BE" smtClean="0"/>
              <a:t>Deuxième niveau</a:t>
            </a:r>
          </a:p>
          <a:p>
            <a:pPr lvl="2" eaLnBrk="1" latinLnBrk="0" hangingPunct="1"/>
            <a:r>
              <a:rPr lang="nl-BE" smtClean="0"/>
              <a:t>Troisième niveau</a:t>
            </a:r>
          </a:p>
          <a:p>
            <a:pPr lvl="3" eaLnBrk="1" latinLnBrk="0" hangingPunct="1"/>
            <a:r>
              <a:rPr lang="nl-BE" smtClean="0"/>
              <a:t>Quatrième niveau</a:t>
            </a:r>
          </a:p>
          <a:p>
            <a:pPr lvl="4" eaLnBrk="1" latinLnBrk="0" hangingPunct="1"/>
            <a:r>
              <a:rPr lang="nl-BE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22/07/24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nl-BE" smtClean="0"/>
              <a:t>Cliquez pour modifier les styles du texte du masque</a:t>
            </a:r>
          </a:p>
          <a:p>
            <a:pPr lvl="1" eaLnBrk="1" latinLnBrk="0" hangingPunct="1"/>
            <a:r>
              <a:rPr lang="nl-BE" smtClean="0"/>
              <a:t>Deuxième niveau</a:t>
            </a:r>
          </a:p>
          <a:p>
            <a:pPr lvl="2" eaLnBrk="1" latinLnBrk="0" hangingPunct="1"/>
            <a:r>
              <a:rPr lang="nl-BE" smtClean="0"/>
              <a:t>Troisième niveau</a:t>
            </a:r>
          </a:p>
          <a:p>
            <a:pPr lvl="3" eaLnBrk="1" latinLnBrk="0" hangingPunct="1"/>
            <a:r>
              <a:rPr lang="nl-BE" smtClean="0"/>
              <a:t>Quatrième niveau</a:t>
            </a:r>
          </a:p>
          <a:p>
            <a:pPr lvl="4" eaLnBrk="1" latinLnBrk="0" hangingPunct="1"/>
            <a:r>
              <a:rPr lang="nl-BE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22/07/24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22/07/24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nl-BE" smtClean="0"/>
              <a:t>Cliquez pour modifier les styles du texte du masque</a:t>
            </a:r>
          </a:p>
          <a:p>
            <a:pPr lvl="1" eaLnBrk="1" latinLnBrk="0" hangingPunct="1"/>
            <a:r>
              <a:rPr lang="nl-BE" smtClean="0"/>
              <a:t>Deuxième niveau</a:t>
            </a:r>
          </a:p>
          <a:p>
            <a:pPr lvl="2" eaLnBrk="1" latinLnBrk="0" hangingPunct="1"/>
            <a:r>
              <a:rPr lang="nl-BE" smtClean="0"/>
              <a:t>Troisième niveau</a:t>
            </a:r>
          </a:p>
          <a:p>
            <a:pPr lvl="3" eaLnBrk="1" latinLnBrk="0" hangingPunct="1"/>
            <a:r>
              <a:rPr lang="nl-BE" smtClean="0"/>
              <a:t>Quatrième niveau</a:t>
            </a:r>
          </a:p>
          <a:p>
            <a:pPr lvl="4" eaLnBrk="1" latinLnBrk="0" hangingPunct="1"/>
            <a:r>
              <a:rPr lang="nl-BE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BE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22/07/24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01F9CA3-105E-4857-9057-6DB6197DA786}" type="datetimeFigureOut">
              <a:rPr lang="en-US" smtClean="0"/>
              <a:t>22/07/24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nl-BE" smtClean="0"/>
              <a:t>Cliquez pour modifier les styles du texte du masque</a:t>
            </a:r>
          </a:p>
          <a:p>
            <a:pPr lvl="1" eaLnBrk="1" latinLnBrk="0" hangingPunct="1"/>
            <a:r>
              <a:rPr lang="nl-BE" smtClean="0"/>
              <a:t>Deuxième niveau</a:t>
            </a:r>
          </a:p>
          <a:p>
            <a:pPr lvl="2" eaLnBrk="1" latinLnBrk="0" hangingPunct="1"/>
            <a:r>
              <a:rPr lang="nl-BE" smtClean="0"/>
              <a:t>Troisième niveau</a:t>
            </a:r>
          </a:p>
          <a:p>
            <a:pPr lvl="3" eaLnBrk="1" latinLnBrk="0" hangingPunct="1"/>
            <a:r>
              <a:rPr lang="nl-BE" smtClean="0"/>
              <a:t>Quatrième niveau</a:t>
            </a:r>
          </a:p>
          <a:p>
            <a:pPr lvl="4" eaLnBrk="1" latinLnBrk="0" hangingPunct="1"/>
            <a:r>
              <a:rPr lang="nl-BE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nl-BE" smtClean="0"/>
              <a:t>Cliquez pour modifier les styles du texte du masque</a:t>
            </a:r>
          </a:p>
          <a:p>
            <a:pPr lvl="1" eaLnBrk="1" latinLnBrk="0" hangingPunct="1"/>
            <a:r>
              <a:rPr lang="nl-BE" smtClean="0"/>
              <a:t>Deuxième niveau</a:t>
            </a:r>
          </a:p>
          <a:p>
            <a:pPr lvl="2" eaLnBrk="1" latinLnBrk="0" hangingPunct="1"/>
            <a:r>
              <a:rPr lang="nl-BE" smtClean="0"/>
              <a:t>Troisième niveau</a:t>
            </a:r>
          </a:p>
          <a:p>
            <a:pPr lvl="3" eaLnBrk="1" latinLnBrk="0" hangingPunct="1"/>
            <a:r>
              <a:rPr lang="nl-BE" smtClean="0"/>
              <a:t>Quatrième niveau</a:t>
            </a:r>
          </a:p>
          <a:p>
            <a:pPr lvl="4" eaLnBrk="1" latinLnBrk="0" hangingPunct="1"/>
            <a:r>
              <a:rPr lang="nl-BE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BE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BE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22/07/24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nl-BE" smtClean="0"/>
              <a:t>Cliquez pour modifier les styles du texte du masque</a:t>
            </a:r>
          </a:p>
          <a:p>
            <a:pPr lvl="1" eaLnBrk="1" latinLnBrk="0" hangingPunct="1"/>
            <a:r>
              <a:rPr lang="nl-BE" smtClean="0"/>
              <a:t>Deuxième niveau</a:t>
            </a:r>
          </a:p>
          <a:p>
            <a:pPr lvl="2" eaLnBrk="1" latinLnBrk="0" hangingPunct="1"/>
            <a:r>
              <a:rPr lang="nl-BE" smtClean="0"/>
              <a:t>Troisième niveau</a:t>
            </a:r>
          </a:p>
          <a:p>
            <a:pPr lvl="3" eaLnBrk="1" latinLnBrk="0" hangingPunct="1"/>
            <a:r>
              <a:rPr lang="nl-BE" smtClean="0"/>
              <a:t>Quatrième niveau</a:t>
            </a:r>
          </a:p>
          <a:p>
            <a:pPr lvl="4" eaLnBrk="1" latinLnBrk="0" hangingPunct="1"/>
            <a:r>
              <a:rPr lang="nl-BE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nl-BE" smtClean="0"/>
              <a:t>Cliquez pour modifier les styles du texte du masque</a:t>
            </a:r>
          </a:p>
          <a:p>
            <a:pPr lvl="1" eaLnBrk="1" latinLnBrk="0" hangingPunct="1"/>
            <a:r>
              <a:rPr lang="nl-BE" smtClean="0"/>
              <a:t>Deuxième niveau</a:t>
            </a:r>
          </a:p>
          <a:p>
            <a:pPr lvl="2" eaLnBrk="1" latinLnBrk="0" hangingPunct="1"/>
            <a:r>
              <a:rPr lang="nl-BE" smtClean="0"/>
              <a:t>Troisième niveau</a:t>
            </a:r>
          </a:p>
          <a:p>
            <a:pPr lvl="3" eaLnBrk="1" latinLnBrk="0" hangingPunct="1"/>
            <a:r>
              <a:rPr lang="nl-BE" smtClean="0"/>
              <a:t>Quatrième niveau</a:t>
            </a:r>
          </a:p>
          <a:p>
            <a:pPr lvl="4" eaLnBrk="1" latinLnBrk="0" hangingPunct="1"/>
            <a:r>
              <a:rPr lang="nl-BE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22/07/24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22/07/24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BE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nl-BE" smtClean="0"/>
              <a:t>Cliquez pour modifier les styles du texte du masque</a:t>
            </a:r>
          </a:p>
          <a:p>
            <a:pPr lvl="1" eaLnBrk="1" latinLnBrk="0" hangingPunct="1"/>
            <a:r>
              <a:rPr lang="nl-BE" smtClean="0"/>
              <a:t>Deuxième niveau</a:t>
            </a:r>
          </a:p>
          <a:p>
            <a:pPr lvl="2" eaLnBrk="1" latinLnBrk="0" hangingPunct="1"/>
            <a:r>
              <a:rPr lang="nl-BE" smtClean="0"/>
              <a:t>Troisième niveau</a:t>
            </a:r>
          </a:p>
          <a:p>
            <a:pPr lvl="3" eaLnBrk="1" latinLnBrk="0" hangingPunct="1"/>
            <a:r>
              <a:rPr lang="nl-BE" smtClean="0"/>
              <a:t>Quatrième niveau</a:t>
            </a:r>
          </a:p>
          <a:p>
            <a:pPr lvl="4" eaLnBrk="1" latinLnBrk="0" hangingPunct="1"/>
            <a:r>
              <a:rPr lang="nl-BE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22/07/24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BE" smtClean="0"/>
              <a:t>Faire glisser l'image vers l'espace réservé ou cliquer sur l'icône pour l'ajouter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BE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01F9CA3-105E-4857-9057-6DB6197DA786}" type="datetimeFigureOut">
              <a:rPr lang="en-US" smtClean="0"/>
              <a:t>22/07/24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22/07/24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nl-BE" smtClean="0"/>
              <a:t>Cliquez et modifiez le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BE" smtClean="0"/>
              <a:t>Cliquez pour modifier les styles du texte du masque</a:t>
            </a:r>
          </a:p>
          <a:p>
            <a:pPr lvl="1" eaLnBrk="1" latinLnBrk="0" hangingPunct="1"/>
            <a:r>
              <a:rPr kumimoji="0" lang="nl-BE" smtClean="0"/>
              <a:t>Deuxième niveau</a:t>
            </a:r>
          </a:p>
          <a:p>
            <a:pPr lvl="2" eaLnBrk="1" latinLnBrk="0" hangingPunct="1"/>
            <a:r>
              <a:rPr kumimoji="0" lang="nl-BE" smtClean="0"/>
              <a:t>Troisième niveau</a:t>
            </a:r>
          </a:p>
          <a:p>
            <a:pPr lvl="3" eaLnBrk="1" latinLnBrk="0" hangingPunct="1"/>
            <a:r>
              <a:rPr kumimoji="0" lang="nl-BE" smtClean="0"/>
              <a:t>Quatrième niveau</a:t>
            </a:r>
          </a:p>
          <a:p>
            <a:pPr lvl="4" eaLnBrk="1" latinLnBrk="0" hangingPunct="1"/>
            <a:r>
              <a:rPr kumimoji="0" lang="nl-BE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35695" y="3377325"/>
            <a:ext cx="6001147" cy="2230195"/>
          </a:xfrm>
        </p:spPr>
        <p:txBody>
          <a:bodyPr>
            <a:normAutofit/>
          </a:bodyPr>
          <a:lstStyle/>
          <a:p>
            <a:r>
              <a:rPr lang="fr-FR" dirty="0" smtClean="0"/>
              <a:t>Analyse des données</a:t>
            </a:r>
          </a:p>
          <a:p>
            <a:endParaRPr lang="fr-FR" dirty="0" smtClean="0"/>
          </a:p>
          <a:p>
            <a:r>
              <a:rPr lang="fr-FR" dirty="0" smtClean="0"/>
              <a:t>Période : 2016-2023</a:t>
            </a:r>
          </a:p>
          <a:p>
            <a:r>
              <a:rPr lang="fr-FR" dirty="0" smtClean="0"/>
              <a:t>Agathe </a:t>
            </a:r>
            <a:r>
              <a:rPr lang="fr-FR" dirty="0" err="1" smtClean="0"/>
              <a:t>mancini</a:t>
            </a:r>
            <a:endParaRPr lang="fr-FR" dirty="0" smtClean="0"/>
          </a:p>
          <a:p>
            <a:r>
              <a:rPr lang="fr-FR" dirty="0" smtClean="0"/>
              <a:t>Amélie </a:t>
            </a:r>
            <a:r>
              <a:rPr lang="fr-FR" dirty="0" err="1" smtClean="0"/>
              <a:t>tatin</a:t>
            </a:r>
            <a:endParaRPr lang="fr-FR" dirty="0" smtClean="0"/>
          </a:p>
          <a:p>
            <a:r>
              <a:rPr lang="fr-FR" dirty="0" err="1" smtClean="0"/>
              <a:t>Noemie</a:t>
            </a:r>
            <a:r>
              <a:rPr lang="fr-FR" dirty="0" smtClean="0"/>
              <a:t> </a:t>
            </a:r>
            <a:r>
              <a:rPr lang="fr-FR" dirty="0" err="1" smtClean="0"/>
              <a:t>debougnoux</a:t>
            </a:r>
            <a:endParaRPr lang="fr-FR" dirty="0" smtClean="0"/>
          </a:p>
          <a:p>
            <a:r>
              <a:rPr lang="fr-FR" dirty="0" smtClean="0"/>
              <a:t>22/07/2024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Suivi de la migration des rapaces au col du </a:t>
            </a:r>
            <a:r>
              <a:rPr lang="fr-FR" dirty="0" err="1" smtClean="0"/>
              <a:t>Soulor</a:t>
            </a:r>
            <a:endParaRPr lang="fr-FR" dirty="0"/>
          </a:p>
        </p:txBody>
      </p:sp>
      <p:pic>
        <p:nvPicPr>
          <p:cNvPr id="7" name="Image 6" descr="450585792_869184728576293_2025874862627309576_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/>
          <a:stretch/>
        </p:blipFill>
        <p:spPr>
          <a:xfrm>
            <a:off x="418192" y="2817014"/>
            <a:ext cx="2517503" cy="3281994"/>
          </a:xfrm>
          <a:prstGeom prst="rect">
            <a:avLst/>
          </a:prstGeom>
          <a:ln>
            <a:solidFill>
              <a:srgbClr val="D16349"/>
            </a:solidFill>
          </a:ln>
        </p:spPr>
      </p:pic>
    </p:spTree>
    <p:extLst>
      <p:ext uri="{BB962C8B-B14F-4D97-AF65-F5344CB8AC3E}">
        <p14:creationId xmlns:p14="http://schemas.microsoft.com/office/powerpoint/2010/main" val="306764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D16349"/>
                </a:solidFill>
              </a:rPr>
              <a:t>Pics migratoires de la Cigogne noire</a:t>
            </a:r>
            <a:endParaRPr lang="fr-FR" dirty="0">
              <a:solidFill>
                <a:srgbClr val="D16349"/>
              </a:solidFill>
            </a:endParaRPr>
          </a:p>
        </p:txBody>
      </p:sp>
      <p:pic>
        <p:nvPicPr>
          <p:cNvPr id="4" name="Image 3" descr="distribution_effectif_cigogne_noire_jour_2020_202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" r="8363"/>
          <a:stretch/>
        </p:blipFill>
        <p:spPr>
          <a:xfrm>
            <a:off x="248764" y="1967156"/>
            <a:ext cx="8647428" cy="3880530"/>
          </a:xfrm>
          <a:prstGeom prst="rect">
            <a:avLst/>
          </a:prstGeom>
          <a:ln>
            <a:solidFill>
              <a:srgbClr val="D16349"/>
            </a:solidFill>
          </a:ln>
        </p:spPr>
      </p:pic>
    </p:spTree>
    <p:extLst>
      <p:ext uri="{BB962C8B-B14F-4D97-AF65-F5344CB8AC3E}">
        <p14:creationId xmlns:p14="http://schemas.microsoft.com/office/powerpoint/2010/main" val="2611728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D16349"/>
                </a:solidFill>
              </a:rPr>
              <a:t>Pics migratoires de la Cigogne blanche</a:t>
            </a:r>
            <a:endParaRPr lang="fr-FR" dirty="0">
              <a:solidFill>
                <a:srgbClr val="D16349"/>
              </a:solidFill>
            </a:endParaRPr>
          </a:p>
        </p:txBody>
      </p:sp>
      <p:pic>
        <p:nvPicPr>
          <p:cNvPr id="3" name="Image 2" descr="distribution_effectif_cigogne_blanche_jour_2020_202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 r="8533"/>
          <a:stretch/>
        </p:blipFill>
        <p:spPr>
          <a:xfrm>
            <a:off x="286264" y="1967174"/>
            <a:ext cx="8570378" cy="3838368"/>
          </a:xfrm>
          <a:prstGeom prst="rect">
            <a:avLst/>
          </a:prstGeom>
          <a:ln>
            <a:solidFill>
              <a:srgbClr val="D16349"/>
            </a:solidFill>
          </a:ln>
        </p:spPr>
      </p:pic>
    </p:spTree>
    <p:extLst>
      <p:ext uri="{BB962C8B-B14F-4D97-AF65-F5344CB8AC3E}">
        <p14:creationId xmlns:p14="http://schemas.microsoft.com/office/powerpoint/2010/main" val="57948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Le biais observateur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Plus on est de fous, plus on benne ?</a:t>
            </a:r>
            <a:endParaRPr lang="fr-FR" dirty="0"/>
          </a:p>
        </p:txBody>
      </p:sp>
      <p:pic>
        <p:nvPicPr>
          <p:cNvPr id="5" name="Image 4" descr="somme_nb_observateurs_par_ann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91" y="2600752"/>
            <a:ext cx="4696237" cy="36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6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D16349"/>
                </a:solidFill>
              </a:rPr>
              <a:t>Cas du Milan noir</a:t>
            </a:r>
            <a:endParaRPr lang="fr-FR" dirty="0">
              <a:solidFill>
                <a:srgbClr val="D16349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38" y="1362968"/>
            <a:ext cx="6777401" cy="50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0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Milan royal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fr-FR" dirty="0" smtClean="0"/>
              <a:t>Epervier d’Europe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D16349"/>
                </a:solidFill>
              </a:rPr>
              <a:t>Le biais observateur</a:t>
            </a:r>
            <a:endParaRPr lang="fr-FR" dirty="0">
              <a:solidFill>
                <a:srgbClr val="D16349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925331" y="5927486"/>
            <a:ext cx="370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D16349"/>
                </a:solidFill>
              </a:rPr>
              <a:t>Impact du comptage hirondelles ?</a:t>
            </a:r>
            <a:endParaRPr lang="fr-FR" dirty="0">
              <a:solidFill>
                <a:srgbClr val="D16349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15" y="2602239"/>
            <a:ext cx="4416850" cy="331263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581" y="2625464"/>
            <a:ext cx="4368619" cy="32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42" y="1323224"/>
            <a:ext cx="6768432" cy="5076325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Âge des migrateurs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4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D16349"/>
                </a:solidFill>
              </a:rPr>
              <a:t>Âge des migrateurs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27" y="1347589"/>
            <a:ext cx="6756600" cy="50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2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D16349"/>
                </a:solidFill>
              </a:rPr>
              <a:t>Sexe des migrateurs</a:t>
            </a:r>
            <a:endParaRPr lang="fr-FR" dirty="0">
              <a:solidFill>
                <a:srgbClr val="D16349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64" y="1347590"/>
            <a:ext cx="6777251" cy="50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D16349"/>
                </a:solidFill>
              </a:rPr>
              <a:t>Type de plumage </a:t>
            </a:r>
            <a:endParaRPr lang="fr-FR" dirty="0">
              <a:solidFill>
                <a:srgbClr val="D16349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589" y="1293284"/>
            <a:ext cx="6746426" cy="505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D16349"/>
                </a:solidFill>
              </a:rPr>
              <a:t>Les locaux</a:t>
            </a:r>
            <a:endParaRPr lang="fr-FR" dirty="0">
              <a:solidFill>
                <a:srgbClr val="D1634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Cf</a:t>
            </a:r>
            <a:r>
              <a:rPr lang="fr-FR" dirty="0" smtClean="0"/>
              <a:t> graphe ordi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71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Vue d’ensemble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37" y="1425038"/>
            <a:ext cx="6143482" cy="48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4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D16349"/>
                </a:solidFill>
              </a:rPr>
              <a:t>Perspectives</a:t>
            </a:r>
            <a:endParaRPr lang="fr-FR" dirty="0">
              <a:solidFill>
                <a:srgbClr val="D16349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Analyses météo, c’est super ! Ca ouvre plein de portes et ça réduit plein de biais.</a:t>
            </a:r>
          </a:p>
          <a:p>
            <a:r>
              <a:rPr lang="fr-FR" dirty="0" smtClean="0"/>
              <a:t>Exemple : passage des espèces en fonction de la météo</a:t>
            </a:r>
          </a:p>
          <a:p>
            <a:r>
              <a:rPr lang="fr-FR" dirty="0" smtClean="0"/>
              <a:t>Passage des espèces en fonction de l’horaire</a:t>
            </a:r>
          </a:p>
          <a:p>
            <a:r>
              <a:rPr lang="fr-FR" dirty="0" smtClean="0"/>
              <a:t>Heures réelles d’observations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31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D16349"/>
                </a:solidFill>
              </a:rPr>
              <a:t>Top </a:t>
            </a:r>
            <a:r>
              <a:rPr lang="fr-FR" dirty="0" smtClean="0">
                <a:solidFill>
                  <a:srgbClr val="D16349"/>
                </a:solidFill>
              </a:rPr>
              <a:t>6</a:t>
            </a:r>
            <a:endParaRPr lang="fr-FR" dirty="0">
              <a:solidFill>
                <a:srgbClr val="D16349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31" y="1382346"/>
            <a:ext cx="6792872" cy="50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0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 smtClean="0"/>
              <a:t>Sans Milan noir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fr-FR" dirty="0" smtClean="0"/>
              <a:t>Sans Bondrée et Milan royal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D16349"/>
                </a:solidFill>
              </a:rPr>
              <a:t>Zoom</a:t>
            </a:r>
            <a:endParaRPr lang="fr-FR" dirty="0">
              <a:solidFill>
                <a:srgbClr val="D16349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6" y="2674385"/>
            <a:ext cx="4367938" cy="327595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514" y="2710666"/>
            <a:ext cx="4345685" cy="325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3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D16349"/>
                </a:solidFill>
              </a:rPr>
              <a:t>Pics migratoires du Milan noir</a:t>
            </a:r>
            <a:endParaRPr lang="fr-FR" dirty="0">
              <a:solidFill>
                <a:srgbClr val="D16349"/>
              </a:solidFill>
            </a:endParaRPr>
          </a:p>
        </p:txBody>
      </p:sp>
      <p:pic>
        <p:nvPicPr>
          <p:cNvPr id="4" name="Image 3" descr="distribution_effectif_milan_noir_jour_tous_les_an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7" r="8363"/>
          <a:stretch/>
        </p:blipFill>
        <p:spPr>
          <a:xfrm>
            <a:off x="317240" y="2367323"/>
            <a:ext cx="8524462" cy="2942714"/>
          </a:xfrm>
          <a:prstGeom prst="rect">
            <a:avLst/>
          </a:prstGeom>
          <a:ln>
            <a:solidFill>
              <a:srgbClr val="D16349"/>
            </a:solidFill>
          </a:ln>
        </p:spPr>
      </p:pic>
    </p:spTree>
    <p:extLst>
      <p:ext uri="{BB962C8B-B14F-4D97-AF65-F5344CB8AC3E}">
        <p14:creationId xmlns:p14="http://schemas.microsoft.com/office/powerpoint/2010/main" val="3087926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D16349"/>
                </a:solidFill>
              </a:rPr>
              <a:t>Pics migratoires du Milan noir à l’ère </a:t>
            </a:r>
            <a:r>
              <a:rPr lang="fr-FR" dirty="0" err="1" smtClean="0">
                <a:solidFill>
                  <a:srgbClr val="D16349"/>
                </a:solidFill>
              </a:rPr>
              <a:t>Boulicot</a:t>
            </a:r>
            <a:endParaRPr lang="fr-FR" dirty="0">
              <a:solidFill>
                <a:srgbClr val="D16349"/>
              </a:solidFill>
            </a:endParaRPr>
          </a:p>
        </p:txBody>
      </p:sp>
      <p:pic>
        <p:nvPicPr>
          <p:cNvPr id="4" name="Image 3" descr="distribution_effectif_milan_noir_jour_2020_202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3" r="7855"/>
          <a:stretch/>
        </p:blipFill>
        <p:spPr>
          <a:xfrm>
            <a:off x="293978" y="1967169"/>
            <a:ext cx="8570008" cy="3763962"/>
          </a:xfrm>
          <a:prstGeom prst="rect">
            <a:avLst/>
          </a:prstGeom>
          <a:ln>
            <a:solidFill>
              <a:srgbClr val="D16349"/>
            </a:solidFill>
          </a:ln>
        </p:spPr>
      </p:pic>
    </p:spTree>
    <p:extLst>
      <p:ext uri="{BB962C8B-B14F-4D97-AF65-F5344CB8AC3E}">
        <p14:creationId xmlns:p14="http://schemas.microsoft.com/office/powerpoint/2010/main" val="606463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D16349"/>
                </a:solidFill>
              </a:rPr>
              <a:t>Pics migratoires de la Bondrée apivore</a:t>
            </a:r>
            <a:endParaRPr lang="fr-FR" dirty="0">
              <a:solidFill>
                <a:srgbClr val="D16349"/>
              </a:solidFill>
            </a:endParaRPr>
          </a:p>
        </p:txBody>
      </p:sp>
      <p:pic>
        <p:nvPicPr>
          <p:cNvPr id="3" name="Image 2" descr="distribution_effectif_bondree_apivore_jour_2020_202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" r="8194"/>
          <a:stretch/>
        </p:blipFill>
        <p:spPr>
          <a:xfrm>
            <a:off x="301752" y="1959035"/>
            <a:ext cx="8492968" cy="3773924"/>
          </a:xfrm>
          <a:prstGeom prst="rect">
            <a:avLst/>
          </a:prstGeom>
          <a:ln>
            <a:solidFill>
              <a:srgbClr val="D16349"/>
            </a:solidFill>
          </a:ln>
        </p:spPr>
      </p:pic>
    </p:spTree>
    <p:extLst>
      <p:ext uri="{BB962C8B-B14F-4D97-AF65-F5344CB8AC3E}">
        <p14:creationId xmlns:p14="http://schemas.microsoft.com/office/powerpoint/2010/main" val="304436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D16349"/>
                </a:solidFill>
              </a:rPr>
              <a:t>Pics migratoires du Milan royal</a:t>
            </a:r>
            <a:endParaRPr lang="fr-FR" dirty="0">
              <a:solidFill>
                <a:srgbClr val="D16349"/>
              </a:solidFill>
            </a:endParaRPr>
          </a:p>
        </p:txBody>
      </p:sp>
      <p:pic>
        <p:nvPicPr>
          <p:cNvPr id="4" name="Image 3" descr="distribution_effectif_milan_royal_jour_2020_202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r="7517"/>
          <a:stretch/>
        </p:blipFill>
        <p:spPr>
          <a:xfrm>
            <a:off x="301751" y="2039946"/>
            <a:ext cx="8523095" cy="3675691"/>
          </a:xfrm>
          <a:prstGeom prst="rect">
            <a:avLst/>
          </a:prstGeom>
          <a:ln>
            <a:solidFill>
              <a:srgbClr val="D16349"/>
            </a:solidFill>
          </a:ln>
        </p:spPr>
      </p:pic>
    </p:spTree>
    <p:extLst>
      <p:ext uri="{BB962C8B-B14F-4D97-AF65-F5344CB8AC3E}">
        <p14:creationId xmlns:p14="http://schemas.microsoft.com/office/powerpoint/2010/main" val="229876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D16349"/>
                </a:solidFill>
              </a:rPr>
              <a:t>Pics migratoires de l’Epervier d’Europe</a:t>
            </a:r>
            <a:endParaRPr lang="fr-FR" dirty="0">
              <a:solidFill>
                <a:srgbClr val="D16349"/>
              </a:solidFill>
            </a:endParaRPr>
          </a:p>
        </p:txBody>
      </p:sp>
      <p:pic>
        <p:nvPicPr>
          <p:cNvPr id="3" name="Image 2" descr="distribution_effectif_epervier_jour_2020_202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6" r="8702"/>
          <a:stretch/>
        </p:blipFill>
        <p:spPr>
          <a:xfrm>
            <a:off x="317240" y="1982650"/>
            <a:ext cx="8544891" cy="3880531"/>
          </a:xfrm>
          <a:prstGeom prst="rect">
            <a:avLst/>
          </a:prstGeom>
          <a:ln>
            <a:solidFill>
              <a:srgbClr val="D16349"/>
            </a:solidFill>
          </a:ln>
        </p:spPr>
      </p:pic>
    </p:spTree>
    <p:extLst>
      <p:ext uri="{BB962C8B-B14F-4D97-AF65-F5344CB8AC3E}">
        <p14:creationId xmlns:p14="http://schemas.microsoft.com/office/powerpoint/2010/main" val="109243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que">
  <a:themeElements>
    <a:clrScheme name="Civiqu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que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que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Civique.thmx</Template>
  <TotalTime>328</TotalTime>
  <Words>786</Words>
  <Application>Microsoft Macintosh PowerPoint</Application>
  <PresentationFormat>Présentation à l'écran (4:3)</PresentationFormat>
  <Paragraphs>94</Paragraphs>
  <Slides>20</Slides>
  <Notes>16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Civique</vt:lpstr>
      <vt:lpstr>Suivi de la migration des rapaces au col du Soulor</vt:lpstr>
      <vt:lpstr>Vue d’ensemble</vt:lpstr>
      <vt:lpstr>Top 6</vt:lpstr>
      <vt:lpstr>Zoom</vt:lpstr>
      <vt:lpstr>Pics migratoires du Milan noir</vt:lpstr>
      <vt:lpstr>Pics migratoires du Milan noir à l’ère Boulicot</vt:lpstr>
      <vt:lpstr>Pics migratoires de la Bondrée apivore</vt:lpstr>
      <vt:lpstr>Pics migratoires du Milan royal</vt:lpstr>
      <vt:lpstr>Pics migratoires de l’Epervier d’Europe</vt:lpstr>
      <vt:lpstr>Pics migratoires de la Cigogne noire</vt:lpstr>
      <vt:lpstr>Pics migratoires de la Cigogne blanche</vt:lpstr>
      <vt:lpstr>Le biais observateur  Plus on est de fous, plus on benne ?</vt:lpstr>
      <vt:lpstr>Cas du Milan noir</vt:lpstr>
      <vt:lpstr>Le biais observateur</vt:lpstr>
      <vt:lpstr>Âge des migrateurs</vt:lpstr>
      <vt:lpstr>Âge des migrateurs</vt:lpstr>
      <vt:lpstr>Sexe des migrateurs</vt:lpstr>
      <vt:lpstr>Type de plumage </vt:lpstr>
      <vt:lpstr>Les locaux</vt:lpstr>
      <vt:lpstr>Perspectives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Suivi de la migration des rapaces au col du Soulor</dc:title>
  <dc:creator>Noémie Debougnoux</dc:creator>
  <cp:lastModifiedBy>Noémie Debougnoux</cp:lastModifiedBy>
  <cp:revision>62</cp:revision>
  <dcterms:created xsi:type="dcterms:W3CDTF">2024-07-21T12:14:02Z</dcterms:created>
  <dcterms:modified xsi:type="dcterms:W3CDTF">2024-07-22T12:52:43Z</dcterms:modified>
</cp:coreProperties>
</file>