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9" r:id="rId2"/>
    <p:sldId id="257" r:id="rId3"/>
    <p:sldId id="260" r:id="rId4"/>
    <p:sldId id="261" r:id="rId5"/>
    <p:sldId id="279" r:id="rId6"/>
    <p:sldId id="278" r:id="rId7"/>
    <p:sldId id="268" r:id="rId8"/>
    <p:sldId id="280" r:id="rId9"/>
    <p:sldId id="274" r:id="rId10"/>
    <p:sldId id="282" r:id="rId11"/>
    <p:sldId id="270" r:id="rId12"/>
    <p:sldId id="269" r:id="rId13"/>
    <p:sldId id="275" r:id="rId14"/>
    <p:sldId id="267" r:id="rId15"/>
    <p:sldId id="290" r:id="rId16"/>
    <p:sldId id="283" r:id="rId17"/>
    <p:sldId id="266" r:id="rId18"/>
    <p:sldId id="285" r:id="rId19"/>
    <p:sldId id="286" r:id="rId20"/>
    <p:sldId id="287" r:id="rId21"/>
    <p:sldId id="262" r:id="rId22"/>
    <p:sldId id="288" r:id="rId23"/>
    <p:sldId id="263" r:id="rId24"/>
    <p:sldId id="28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2502" y="2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096CA4-E4B8-42DA-A2E4-303236C9F505}" type="datetimeFigureOut">
              <a:rPr lang="en-CA" smtClean="0"/>
              <a:t>2019-01-22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B291A-1D93-487C-B51A-1DD5E77261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8115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gif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6A4A3-F802-480B-BC74-D7E35584A34A}" type="datetimeFigureOut">
              <a:rPr lang="en-CA" smtClean="0"/>
              <a:t>2019-01-22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6F684-19B4-4F48-9A6D-2087505FD4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8421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6A4A3-F802-480B-BC74-D7E35584A34A}" type="datetimeFigureOut">
              <a:rPr lang="en-CA" smtClean="0"/>
              <a:t>2019-01-22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6F684-19B4-4F48-9A6D-2087505FD4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700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6A4A3-F802-480B-BC74-D7E35584A34A}" type="datetimeFigureOut">
              <a:rPr lang="en-CA" smtClean="0"/>
              <a:t>2019-01-22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6F684-19B4-4F48-9A6D-2087505FD4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8317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8CBBD75-7863-4DE1-8AD7-0502CE3DF73F}"/>
              </a:ext>
            </a:extLst>
          </p:cNvPr>
          <p:cNvSpPr/>
          <p:nvPr userDrawn="1"/>
        </p:nvSpPr>
        <p:spPr>
          <a:xfrm>
            <a:off x="0" y="0"/>
            <a:ext cx="9126747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B7A719D-9B82-4184-B729-B034F5E81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429CB0E-365E-40DB-A14B-1E96653F1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85699"/>
            <a:ext cx="7772306" cy="12866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9" name="Picture 1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ADB642D-9943-4158-BF95-2E3CF27476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134" y="2028535"/>
            <a:ext cx="1751209" cy="13117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F3DB051-5DFC-4F83-AA2C-D7F1C1034AC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053" y="383955"/>
            <a:ext cx="1507372" cy="1492376"/>
          </a:xfrm>
          <a:prstGeom prst="rect">
            <a:avLst/>
          </a:prstGeom>
        </p:spPr>
      </p:pic>
      <p:sp>
        <p:nvSpPr>
          <p:cNvPr id="22" name="Date Placeholder 9">
            <a:extLst>
              <a:ext uri="{FF2B5EF4-FFF2-40B4-BE49-F238E27FC236}">
                <a16:creationId xmlns:a16="http://schemas.microsoft.com/office/drawing/2014/main" id="{A91B1AEA-621C-4F2B-B320-D9D2E93B16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1DB1B9BC-7091-4BD2-B4AB-31F305B258DD}" type="datetime2">
              <a:rPr lang="en-CA" smtClean="0"/>
              <a:t>Tuesday, January 22, 2019</a:t>
            </a:fld>
            <a:endParaRPr lang="en-CA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EE5799EF-67F3-41A9-96DA-95079A51827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5701553"/>
            <a:ext cx="8089900" cy="435722"/>
          </a:xfrm>
        </p:spPr>
        <p:txBody>
          <a:bodyPr/>
          <a:lstStyle>
            <a:lvl1pPr marL="0" indent="0">
              <a:buNone/>
              <a:defRPr cap="none" normalizeH="0" baseline="0">
                <a:solidFill>
                  <a:schemeClr val="bg1">
                    <a:lumMod val="95000"/>
                  </a:schemeClr>
                </a:solidFill>
                <a:latin typeface="Eras Demi ITC" panose="020B0805030504020804" pitchFamily="34" charset="0"/>
              </a:defRPr>
            </a:lvl1pPr>
          </a:lstStyle>
          <a:p>
            <a:pPr lvl="0"/>
            <a:r>
              <a:rPr lang="en-CA" dirty="0"/>
              <a:t>Dalhousie Orbital &amp; Space Systems Lab. (DOSS)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5F04CB-6B98-441E-88D1-93DD2ABAE1E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2670" y="3340301"/>
            <a:ext cx="1495755" cy="1934510"/>
          </a:xfrm>
          <a:prstGeom prst="rect">
            <a:avLst/>
          </a:prstGeom>
        </p:spPr>
      </p:pic>
      <p:pic>
        <p:nvPicPr>
          <p:cNvPr id="1026" name="Picture 2" descr="Image result for dalhousie university">
            <a:extLst>
              <a:ext uri="{FF2B5EF4-FFF2-40B4-BE49-F238E27FC236}">
                <a16:creationId xmlns:a16="http://schemas.microsoft.com/office/drawing/2014/main" id="{923CFEFF-A692-440B-BA50-5C98AA1C39D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7416" y="5274811"/>
            <a:ext cx="2844049" cy="101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778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6A4A3-F802-480B-BC74-D7E35584A34A}" type="datetimeFigureOut">
              <a:rPr lang="en-CA" smtClean="0"/>
              <a:t>2019-01-22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6F684-19B4-4F48-9A6D-2087505FD4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6467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6A4A3-F802-480B-BC74-D7E35584A34A}" type="datetimeFigureOut">
              <a:rPr lang="en-CA" smtClean="0"/>
              <a:t>2019-01-22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6F684-19B4-4F48-9A6D-2087505FD4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08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6A4A3-F802-480B-BC74-D7E35584A34A}" type="datetimeFigureOut">
              <a:rPr lang="en-CA" smtClean="0"/>
              <a:t>2019-01-22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6F684-19B4-4F48-9A6D-2087505FD4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156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6A4A3-F802-480B-BC74-D7E35584A34A}" type="datetimeFigureOut">
              <a:rPr lang="en-CA" smtClean="0"/>
              <a:t>2019-01-22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6F684-19B4-4F48-9A6D-2087505FD4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4470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6A4A3-F802-480B-BC74-D7E35584A34A}" type="datetimeFigureOut">
              <a:rPr lang="en-CA" smtClean="0"/>
              <a:t>2019-01-22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6F684-19B4-4F48-9A6D-2087505FD4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858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6A4A3-F802-480B-BC74-D7E35584A34A}" type="datetimeFigureOut">
              <a:rPr lang="en-CA" smtClean="0"/>
              <a:t>2019-01-22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6F684-19B4-4F48-9A6D-2087505FD4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2142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6A4A3-F802-480B-BC74-D7E35584A34A}" type="datetimeFigureOut">
              <a:rPr lang="en-CA" smtClean="0"/>
              <a:t>2019-01-22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6F684-19B4-4F48-9A6D-2087505FD4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5587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6A4A3-F802-480B-BC74-D7E35584A34A}" type="datetimeFigureOut">
              <a:rPr lang="en-CA" smtClean="0"/>
              <a:t>2019-01-22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6F684-19B4-4F48-9A6D-2087505FD4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3761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60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6A4A3-F802-480B-BC74-D7E35584A34A}" type="datetimeFigureOut">
              <a:rPr lang="en-CA" smtClean="0"/>
              <a:t>2019-01-22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0" y="5956393"/>
            <a:ext cx="5257800" cy="799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01129" y="6365722"/>
            <a:ext cx="641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6F684-19B4-4F48-9A6D-2087505FD406}" type="slidenum">
              <a:rPr lang="en-CA" smtClean="0"/>
              <a:t>‹#›</a:t>
            </a:fld>
            <a:endParaRPr lang="en-CA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D8345A3-6D41-4C1A-B727-12C1972329D2}"/>
              </a:ext>
            </a:extLst>
          </p:cNvPr>
          <p:cNvCxnSpPr/>
          <p:nvPr userDrawn="1"/>
        </p:nvCxnSpPr>
        <p:spPr>
          <a:xfrm flipH="1">
            <a:off x="838200" y="5922673"/>
            <a:ext cx="1052595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2A291A-D124-4D79-9AD8-C4BBF9831674}"/>
              </a:ext>
            </a:extLst>
          </p:cNvPr>
          <p:cNvGrpSpPr/>
          <p:nvPr userDrawn="1"/>
        </p:nvGrpSpPr>
        <p:grpSpPr>
          <a:xfrm>
            <a:off x="6327702" y="5806599"/>
            <a:ext cx="5028483" cy="1139951"/>
            <a:chOff x="6327702" y="5806599"/>
            <a:chExt cx="5028483" cy="113995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BDD2D3A-1AD9-4C93-9993-B0DE7DCA729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7702" y="5959941"/>
              <a:ext cx="841642" cy="833267"/>
            </a:xfrm>
            <a:prstGeom prst="rect">
              <a:avLst/>
            </a:prstGeom>
          </p:spPr>
        </p:pic>
        <p:pic>
          <p:nvPicPr>
            <p:cNvPr id="12" name="Picture 11" descr="A close up of a sign&#10;&#10;Description generated with very high confidence">
              <a:extLst>
                <a:ext uri="{FF2B5EF4-FFF2-40B4-BE49-F238E27FC236}">
                  <a16:creationId xmlns:a16="http://schemas.microsoft.com/office/drawing/2014/main" id="{2A237BDE-180C-48C1-8AD6-DBBE69FDDC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4067" y="5970461"/>
              <a:ext cx="1063977" cy="796986"/>
            </a:xfrm>
            <a:prstGeom prst="rect">
              <a:avLst/>
            </a:prstGeom>
          </p:spPr>
        </p:pic>
        <p:pic>
          <p:nvPicPr>
            <p:cNvPr id="2050" name="Picture 2" descr="Image result for dalhousie university">
              <a:extLst>
                <a:ext uri="{FF2B5EF4-FFF2-40B4-BE49-F238E27FC236}">
                  <a16:creationId xmlns:a16="http://schemas.microsoft.com/office/drawing/2014/main" id="{60AC0808-24D4-4321-BF90-FF56CBB5264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9702" y="6022379"/>
              <a:ext cx="1936483" cy="693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462C655-B019-4B26-A763-4B9E2ED0F6C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1003" y="5806599"/>
              <a:ext cx="881405" cy="1139951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331113F-C639-4B13-884F-07CF44B672CE}"/>
              </a:ext>
            </a:extLst>
          </p:cNvPr>
          <p:cNvCxnSpPr/>
          <p:nvPr userDrawn="1"/>
        </p:nvCxnSpPr>
        <p:spPr>
          <a:xfrm>
            <a:off x="838200" y="1531257"/>
            <a:ext cx="9844314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983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7E20B-F322-49CC-8E3C-F098CA8DB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7670706" cy="1682376"/>
          </a:xfrm>
        </p:spPr>
        <p:txBody>
          <a:bodyPr>
            <a:normAutofit/>
          </a:bodyPr>
          <a:lstStyle/>
          <a:p>
            <a:r>
              <a:rPr lang="en-CA" dirty="0"/>
              <a:t>Canadian </a:t>
            </a:r>
            <a:r>
              <a:rPr lang="en-CA" dirty="0" err="1"/>
              <a:t>Cubesat</a:t>
            </a:r>
            <a:r>
              <a:rPr lang="en-CA" dirty="0"/>
              <a:t> Project (CCP)</a:t>
            </a:r>
            <a:br>
              <a:rPr lang="en-CA" dirty="0"/>
            </a:br>
            <a:r>
              <a:rPr lang="en-CA" sz="3600" dirty="0"/>
              <a:t>Mission Concept Review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6CA74-8BFA-4113-A1DA-C4E919AE9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546640"/>
            <a:ext cx="7772306" cy="27305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Communications Subsystem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Presented By:  </a:t>
            </a:r>
          </a:p>
          <a:p>
            <a:pPr marL="0" indent="0">
              <a:buNone/>
            </a:pPr>
            <a:r>
              <a:rPr lang="en-CA" dirty="0"/>
              <a:t>	Nicholas Hansen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C6B77C-F0BD-4D6F-90BA-3697906ED8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8025" y="5277222"/>
            <a:ext cx="8220075" cy="793377"/>
          </a:xfrm>
        </p:spPr>
        <p:txBody>
          <a:bodyPr>
            <a:normAutofit/>
          </a:bodyPr>
          <a:lstStyle/>
          <a:p>
            <a:r>
              <a:rPr lang="en-CA" dirty="0">
                <a:latin typeface="Eras Light ITC" panose="020B0402030504020804" pitchFamily="34" charset="0"/>
              </a:rPr>
              <a:t>Dalhousie Space Systems Lab. (DSS)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2C2DE-9FF8-4F5D-B6E9-8305AC44D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Jan, 23</a:t>
            </a:r>
            <a:r>
              <a:rPr lang="en-CA" baseline="30000" dirty="0"/>
              <a:t>rd</a:t>
            </a:r>
            <a:r>
              <a:rPr lang="en-CA" dirty="0"/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4205198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4B400-27F3-4973-9C00-7880DBCEF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 Constraints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48B97F5-0485-4996-BFF6-6441028D8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86050"/>
            <a:ext cx="7772306" cy="3629025"/>
          </a:xfrm>
        </p:spPr>
        <p:txBody>
          <a:bodyPr>
            <a:normAutofit/>
          </a:bodyPr>
          <a:lstStyle/>
          <a:p>
            <a:pPr marL="285750" indent="-285750"/>
            <a:r>
              <a:rPr lang="en-CA" dirty="0"/>
              <a:t>Cost</a:t>
            </a:r>
          </a:p>
          <a:p>
            <a:pPr marL="285750" indent="-285750"/>
            <a:r>
              <a:rPr lang="en-CA" dirty="0"/>
              <a:t>Size</a:t>
            </a:r>
          </a:p>
          <a:p>
            <a:pPr marL="285750" indent="-285750"/>
            <a:r>
              <a:rPr lang="en-CA" dirty="0"/>
              <a:t>Power consumption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Using physics we can produce an estimate of how much power / BW we need. (Link Budget)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86415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4B400-27F3-4973-9C00-7880DBCEF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Contributing Factors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E849E-71C5-4906-9CB1-640EC31816CF}"/>
              </a:ext>
            </a:extLst>
          </p:cNvPr>
          <p:cNvSpPr txBox="1"/>
          <p:nvPr/>
        </p:nvSpPr>
        <p:spPr>
          <a:xfrm>
            <a:off x="838199" y="1690687"/>
            <a:ext cx="100488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dirty="0"/>
              <a:t>Energy emitted from the antenna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dirty="0"/>
              <a:t>Directivity of the antenna (Gain)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sz="3200" dirty="0"/>
              <a:t>E.g. 1 Watt exiting the antenna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42844E-7142-45B4-AA9C-679229BDB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762" y="3700463"/>
            <a:ext cx="6848475" cy="14668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FEB10F-ABFA-4A7B-A450-142FD53F2F15}"/>
              </a:ext>
            </a:extLst>
          </p:cNvPr>
          <p:cNvSpPr txBox="1"/>
          <p:nvPr/>
        </p:nvSpPr>
        <p:spPr>
          <a:xfrm>
            <a:off x="2939969" y="3350871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No Gain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18FA7-A37A-4029-BFF9-88BE6F657C10}"/>
              </a:ext>
            </a:extLst>
          </p:cNvPr>
          <p:cNvSpPr txBox="1"/>
          <p:nvPr/>
        </p:nvSpPr>
        <p:spPr>
          <a:xfrm>
            <a:off x="6921661" y="3350871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High Gain</a:t>
            </a:r>
          </a:p>
        </p:txBody>
      </p:sp>
    </p:spTree>
    <p:extLst>
      <p:ext uri="{BB962C8B-B14F-4D97-AF65-F5344CB8AC3E}">
        <p14:creationId xmlns:p14="http://schemas.microsoft.com/office/powerpoint/2010/main" val="41304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4B400-27F3-4973-9C00-7880DBCEF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Detracting Factors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311466-333F-4590-A08F-84DC45F37B93}"/>
              </a:ext>
            </a:extLst>
          </p:cNvPr>
          <p:cNvSpPr txBox="1"/>
          <p:nvPr/>
        </p:nvSpPr>
        <p:spPr>
          <a:xfrm>
            <a:off x="1019175" y="1857374"/>
            <a:ext cx="10515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/>
              <a:t>Free space loss</a:t>
            </a:r>
            <a:r>
              <a:rPr lang="en-CA" sz="3200" dirty="0"/>
              <a:t> (spreading loss)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dirty="0"/>
              <a:t>System inefficiency losses (Line, amplifier, antenna)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dirty="0"/>
              <a:t>Noise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3200" dirty="0"/>
              <a:t>Internal to the System (Thermal, constant)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3200" dirty="0"/>
              <a:t>External (AWGN, random)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dirty="0"/>
              <a:t>Pointing loss, in the case of high 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dirty="0"/>
              <a:t>Others…?</a:t>
            </a:r>
          </a:p>
        </p:txBody>
      </p:sp>
    </p:spTree>
    <p:extLst>
      <p:ext uri="{BB962C8B-B14F-4D97-AF65-F5344CB8AC3E}">
        <p14:creationId xmlns:p14="http://schemas.microsoft.com/office/powerpoint/2010/main" val="3546328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4B400-27F3-4973-9C00-7880DBCEF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Link Budget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57C50B-4FFE-4ACE-9377-79D63E97737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4399" y="1685195"/>
            <a:ext cx="6579243" cy="13255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4C1A5C-2781-4AFA-A51A-EEF4EA06693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19149" y="2963133"/>
            <a:ext cx="6276975" cy="8166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E290BD-DF2C-47CB-9048-D240BC1897C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40756" y="3755390"/>
            <a:ext cx="6579243" cy="8166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5288C6-F7DF-4CD0-9A7A-BC7DB0FACC07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914399" y="4524374"/>
            <a:ext cx="6705600" cy="10026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BE3F1D-363C-40DA-BA26-731BB3AD579C}"/>
              </a:ext>
            </a:extLst>
          </p:cNvPr>
          <p:cNvSpPr txBox="1"/>
          <p:nvPr/>
        </p:nvSpPr>
        <p:spPr>
          <a:xfrm>
            <a:off x="4267199" y="678009"/>
            <a:ext cx="79132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Done in MATLAB based on equations from “Radio System Design for Telecommunications” By Roger L. Freeman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05315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4B400-27F3-4973-9C00-7880DBCEF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Link Budget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E849E-71C5-4906-9CB1-640EC31816CF}"/>
              </a:ext>
            </a:extLst>
          </p:cNvPr>
          <p:cNvSpPr txBox="1"/>
          <p:nvPr/>
        </p:nvSpPr>
        <p:spPr>
          <a:xfrm>
            <a:off x="838199" y="1690688"/>
            <a:ext cx="112395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CA" sz="3200" dirty="0"/>
              <a:t>Energy Contributions – Energy losses… anything left to detect?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37923F-7E96-4438-A49B-6556299E2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816" y="2589027"/>
            <a:ext cx="5666667" cy="20952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58E2AE-BFC3-4058-9D8E-79A812968DBB}"/>
              </a:ext>
            </a:extLst>
          </p:cNvPr>
          <p:cNvSpPr txBox="1"/>
          <p:nvPr/>
        </p:nvSpPr>
        <p:spPr>
          <a:xfrm>
            <a:off x="6896100" y="2442270"/>
            <a:ext cx="4953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Range 500 km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6 dB gain antenna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6 dB noise figure receiver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AWGN channel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Nominal line loss, gaseous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100 </a:t>
            </a:r>
            <a:r>
              <a:rPr lang="en-CA" sz="2400" dirty="0" err="1"/>
              <a:t>mW</a:t>
            </a:r>
            <a:r>
              <a:rPr lang="en-CA" sz="2400" dirty="0"/>
              <a:t> of power exiting the antenna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10DD46-2625-4F6E-9C6F-3467F1839CBA}"/>
              </a:ext>
            </a:extLst>
          </p:cNvPr>
          <p:cNvSpPr txBox="1"/>
          <p:nvPr/>
        </p:nvSpPr>
        <p:spPr>
          <a:xfrm>
            <a:off x="1219200" y="4933950"/>
            <a:ext cx="4230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For 38 kbps…  Eb/N0 = 23 dB, a ratio of 200</a:t>
            </a:r>
          </a:p>
          <a:p>
            <a:r>
              <a:rPr lang="en-CA" dirty="0" err="1"/>
              <a:t>CNR</a:t>
            </a:r>
            <a:r>
              <a:rPr lang="en-CA" baseline="-25000" dirty="0" err="1"/>
              <a:t>dB</a:t>
            </a:r>
            <a:r>
              <a:rPr lang="en-CA" dirty="0"/>
              <a:t>= 15.8dB … yes, detectable.</a:t>
            </a:r>
          </a:p>
        </p:txBody>
      </p:sp>
    </p:spTree>
    <p:extLst>
      <p:ext uri="{BB962C8B-B14F-4D97-AF65-F5344CB8AC3E}">
        <p14:creationId xmlns:p14="http://schemas.microsoft.com/office/powerpoint/2010/main" val="3467549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4B400-27F3-4973-9C00-7880DBCEF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Simulation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BB778A-3587-42B4-BE62-DAA35C540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274" y="2129996"/>
            <a:ext cx="6250769" cy="36254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CBFEF5-7CD7-49D1-872A-C74A79676BD8}"/>
              </a:ext>
            </a:extLst>
          </p:cNvPr>
          <p:cNvSpPr txBox="1"/>
          <p:nvPr/>
        </p:nvSpPr>
        <p:spPr>
          <a:xfrm>
            <a:off x="838200" y="1927653"/>
            <a:ext cx="37420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Simulink is a powerful tool to estimate system performance and for </a:t>
            </a:r>
            <a:r>
              <a:rPr lang="en-US" b="1" dirty="0"/>
              <a:t>comparison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generic system with Eb/N0 = 23 dB will suffer approximately 2e-5 BER… 2 bits out of 10000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22527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4B400-27F3-4973-9C00-7880DBCEF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734632" cy="1600200"/>
          </a:xfrm>
        </p:spPr>
        <p:txBody>
          <a:bodyPr/>
          <a:lstStyle/>
          <a:p>
            <a:r>
              <a:rPr lang="en-CA" dirty="0"/>
              <a:t>System Design Proposal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48B97F5-0485-4996-BFF6-6441028D8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770928"/>
            <a:ext cx="7772306" cy="45441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/>
              <a:t>Searching for COTS:</a:t>
            </a:r>
          </a:p>
          <a:p>
            <a:pPr marL="0" indent="0">
              <a:buNone/>
            </a:pPr>
            <a:r>
              <a:rPr lang="en-CA" sz="2400" dirty="0"/>
              <a:t>Based on parametric search for </a:t>
            </a:r>
            <a:r>
              <a:rPr lang="en-CA" sz="2400" b="1" dirty="0"/>
              <a:t>single stage</a:t>
            </a:r>
            <a:r>
              <a:rPr lang="en-CA" sz="2400" dirty="0"/>
              <a:t> RF front ends that can operate at 3.4 GHz there are several options on the market.</a:t>
            </a:r>
          </a:p>
          <a:p>
            <a:r>
              <a:rPr lang="en-CA" sz="2400" dirty="0"/>
              <a:t>Analog Devices AD936x, AD937x, ADRV900x</a:t>
            </a:r>
          </a:p>
          <a:p>
            <a:r>
              <a:rPr lang="en-CA" sz="2400" dirty="0"/>
              <a:t>Maxim Integrated MAX282x</a:t>
            </a:r>
          </a:p>
          <a:p>
            <a:r>
              <a:rPr lang="en-CA" sz="2400" dirty="0"/>
              <a:t>TI AFE768x</a:t>
            </a:r>
          </a:p>
          <a:p>
            <a:endParaRPr lang="en-CA" sz="2400" dirty="0"/>
          </a:p>
          <a:p>
            <a:pPr marL="0" indent="0">
              <a:buNone/>
            </a:pPr>
            <a:r>
              <a:rPr lang="en-CA" sz="2400" dirty="0"/>
              <a:t>However these products still require a PCB and aren’t really ‘solutions’. </a:t>
            </a:r>
          </a:p>
        </p:txBody>
      </p:sp>
    </p:spTree>
    <p:extLst>
      <p:ext uri="{BB962C8B-B14F-4D97-AF65-F5344CB8AC3E}">
        <p14:creationId xmlns:p14="http://schemas.microsoft.com/office/powerpoint/2010/main" val="471528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4B400-27F3-4973-9C00-7880DBCEF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Transceiver Candidate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AE2CB3-C47E-4BEE-AEBA-94F98D1C4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392" y="1027906"/>
            <a:ext cx="3931408" cy="42243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8E849E-71C5-4906-9CB1-640EC31816CF}"/>
              </a:ext>
            </a:extLst>
          </p:cNvPr>
          <p:cNvSpPr txBox="1"/>
          <p:nvPr/>
        </p:nvSpPr>
        <p:spPr>
          <a:xfrm>
            <a:off x="838200" y="1690688"/>
            <a:ext cx="658419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dirty="0"/>
              <a:t>Ettus Research: USRP B200 mini-</a:t>
            </a:r>
            <a:r>
              <a:rPr lang="en-CA" sz="3200" dirty="0" err="1"/>
              <a:t>i</a:t>
            </a:r>
            <a:endParaRPr lang="en-CA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dirty="0"/>
              <a:t>1,115$ CAD without enclosure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dirty="0"/>
              <a:t>SDR based on AD9364 RF frontend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dirty="0"/>
              <a:t>Tunable to 70MHz-6Ghz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dirty="0"/>
              <a:t>83.3 x 50.8 x 8.4 mm (fits)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dirty="0"/>
              <a:t>Programmable FPGA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2151407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4B400-27F3-4973-9C00-7880DBCEF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Transceiver Candidates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AE2CB3-C47E-4BEE-AEBA-94F98D1C4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392" y="1027907"/>
            <a:ext cx="2642362" cy="283924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8E849E-71C5-4906-9CB1-640EC31816CF}"/>
              </a:ext>
            </a:extLst>
          </p:cNvPr>
          <p:cNvSpPr txBox="1"/>
          <p:nvPr/>
        </p:nvSpPr>
        <p:spPr>
          <a:xfrm>
            <a:off x="838200" y="1690688"/>
            <a:ext cx="65841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dirty="0"/>
              <a:t>8dB noise figure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dirty="0"/>
              <a:t>10-20dBm </a:t>
            </a:r>
            <a:r>
              <a:rPr lang="en-CA" sz="3200" dirty="0" err="1"/>
              <a:t>tX</a:t>
            </a:r>
            <a:r>
              <a:rPr lang="en-CA" sz="3200" dirty="0"/>
              <a:t> power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3200" dirty="0"/>
              <a:t>Will need additional amplifier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dirty="0"/>
              <a:t>Very flexible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dirty="0"/>
              <a:t>‘industrial grade’ FPGA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dirty="0"/>
              <a:t>2 week lead time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B19057-C036-4CC8-BBF7-E5F6D2B95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6785" y="3867151"/>
            <a:ext cx="19335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366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12A63-C272-4807-99F5-56669C583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Transceiver Candidate (Ground)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3D7897-AC2A-4EFD-B176-CFE3F0D53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987" y="1027906"/>
            <a:ext cx="5710813" cy="440548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96BDCD-03AC-4AC7-89DA-E7604910B43C}"/>
              </a:ext>
            </a:extLst>
          </p:cNvPr>
          <p:cNvSpPr txBox="1"/>
          <p:nvPr/>
        </p:nvSpPr>
        <p:spPr>
          <a:xfrm>
            <a:off x="838200" y="1690688"/>
            <a:ext cx="501688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Analog Devices: ADALM-PLUTO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141.58$ CAD on </a:t>
            </a:r>
            <a:r>
              <a:rPr lang="en-CA" sz="2800" dirty="0" err="1"/>
              <a:t>Digikey</a:t>
            </a:r>
            <a:endParaRPr lang="en-CA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Based on AD9363 RF frontend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800" dirty="0"/>
              <a:t>Fully 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Tunable 325 – 3.8 GHz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Slightly too long to fit in bus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58640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4B400-27F3-4973-9C00-7880DBCEF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Subsystem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81915-FB41-4D65-B450-F9001B87A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859"/>
            <a:ext cx="10515600" cy="4225364"/>
          </a:xfrm>
        </p:spPr>
        <p:txBody>
          <a:bodyPr>
            <a:normAutofit/>
          </a:bodyPr>
          <a:lstStyle/>
          <a:p>
            <a:pPr marL="457200" indent="-457200"/>
            <a:r>
              <a:rPr lang="en-CA" dirty="0"/>
              <a:t>Relay data to and from the satellite</a:t>
            </a:r>
          </a:p>
          <a:p>
            <a:pPr marL="457200" indent="-457200"/>
            <a:r>
              <a:rPr lang="en-CA" dirty="0"/>
              <a:t>Achieve reliability through a low bit error rate</a:t>
            </a:r>
          </a:p>
          <a:p>
            <a:pPr marL="457200" indent="-457200"/>
            <a:r>
              <a:rPr lang="en-CA" dirty="0"/>
              <a:t>Achieve throughput through high bitrate</a:t>
            </a:r>
          </a:p>
          <a:p>
            <a:pPr marL="457200" indent="-457200"/>
            <a:r>
              <a:rPr lang="en-CA" dirty="0"/>
              <a:t>Overcome factors which limit or destroy ability to communicate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38678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12A63-C272-4807-99F5-56669C583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Software: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2C7DD0-DCB2-4BAD-9077-B4C091B5D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075" y="214313"/>
            <a:ext cx="6315075" cy="1476375"/>
          </a:xfrm>
          <a:prstGeom prst="rect">
            <a:avLst/>
          </a:prstGeom>
        </p:spPr>
      </p:pic>
      <p:pic>
        <p:nvPicPr>
          <p:cNvPr id="2052" name="Picture 4" descr="ber_bsc_rmg.png">
            <a:extLst>
              <a:ext uri="{FF2B5EF4-FFF2-40B4-BE49-F238E27FC236}">
                <a16:creationId xmlns:a16="http://schemas.microsoft.com/office/drawing/2014/main" id="{C9396958-ACD9-478C-B12A-18A110333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850" y="2068383"/>
            <a:ext cx="8084300" cy="363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85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54260-3012-4F40-B9A5-4F7A6AB04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Antenna Candidate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81ECFF-7514-4D82-A943-ABB1BC4F65E0}"/>
              </a:ext>
            </a:extLst>
          </p:cNvPr>
          <p:cNvSpPr txBox="1"/>
          <p:nvPr/>
        </p:nvSpPr>
        <p:spPr>
          <a:xfrm>
            <a:off x="838200" y="1690688"/>
            <a:ext cx="5105500" cy="4462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Patch antenna designed in HFSS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dirty="0"/>
              <a:t>RT/</a:t>
            </a:r>
            <a:r>
              <a:rPr lang="en-CA" sz="2000" dirty="0" err="1"/>
              <a:t>duroid</a:t>
            </a:r>
            <a:r>
              <a:rPr lang="en-CA" sz="2000" dirty="0"/>
              <a:t>® 5870 Laminates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dirty="0"/>
              <a:t>Extreme durability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dirty="0"/>
              <a:t>Low outgassing</a:t>
            </a:r>
          </a:p>
          <a:p>
            <a:r>
              <a:rPr lang="en-CA" sz="2400" dirty="0"/>
              <a:t>Simulated Characteristics:</a:t>
            </a:r>
          </a:p>
          <a:p>
            <a:r>
              <a:rPr lang="en-CA" sz="2400" dirty="0"/>
              <a:t>VSWR: 0.025 – 1 dB</a:t>
            </a:r>
          </a:p>
          <a:p>
            <a:r>
              <a:rPr lang="en-CA" sz="2400" dirty="0"/>
              <a:t>Gain: 7 dB</a:t>
            </a:r>
          </a:p>
          <a:p>
            <a:r>
              <a:rPr lang="en-CA" sz="2400" dirty="0"/>
              <a:t>HPBW: 50 degrees</a:t>
            </a:r>
          </a:p>
          <a:p>
            <a:r>
              <a:rPr lang="en-CA" sz="2400" dirty="0"/>
              <a:t>Impedance Matched for 50 Ohms</a:t>
            </a:r>
          </a:p>
          <a:p>
            <a:endParaRPr lang="en-CA" sz="2400" dirty="0"/>
          </a:p>
          <a:p>
            <a:r>
              <a:rPr lang="en-CA" sz="2800" dirty="0"/>
              <a:t>Manufacture by precision milling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378DAF-096F-4581-AAE3-EEF1A8181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9694" y="1886143"/>
            <a:ext cx="4504762" cy="3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621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5AC4E-2F61-4E83-850E-B27E28A07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Patch antenna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1DAA1-5BEF-41F1-9C28-DD15D9C2A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32048" cy="3606987"/>
          </a:xfrm>
        </p:spPr>
        <p:txBody>
          <a:bodyPr/>
          <a:lstStyle/>
          <a:p>
            <a:r>
              <a:rPr lang="en-CA" dirty="0"/>
              <a:t>Deployable wings are planned</a:t>
            </a:r>
          </a:p>
          <a:p>
            <a:r>
              <a:rPr lang="en-CA" dirty="0"/>
              <a:t>On the bottom we can achieve a very high aperture</a:t>
            </a:r>
          </a:p>
          <a:p>
            <a:r>
              <a:rPr lang="en-CA" dirty="0"/>
              <a:t>CP can be achieved more easily</a:t>
            </a:r>
          </a:p>
          <a:p>
            <a:r>
              <a:rPr lang="en-CA" dirty="0"/>
              <a:t>A work in progress…</a:t>
            </a:r>
          </a:p>
        </p:txBody>
      </p:sp>
      <p:pic>
        <p:nvPicPr>
          <p:cNvPr id="1026" name="Picture 2" descr="https://lh6.googleusercontent.com/zCQOVdUXL4lzaH6rXOGzRD_1Uaq_5kVALBynSZZOJAToC6VB5zj9tkv-sC678f83JmR7yiFb5ZwzoYinh5guqfvHWBvPlcaeWjSQuXacyf2B01cZQJ8AzbtOvFWRU0_4jmGHUUJrYN4">
            <a:extLst>
              <a:ext uri="{FF2B5EF4-FFF2-40B4-BE49-F238E27FC236}">
                <a16:creationId xmlns:a16="http://schemas.microsoft.com/office/drawing/2014/main" id="{C5C3E61B-243E-417C-BAFD-51350E72D7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6" r="37633"/>
          <a:stretch/>
        </p:blipFill>
        <p:spPr bwMode="auto">
          <a:xfrm>
            <a:off x="7095281" y="1690688"/>
            <a:ext cx="4155311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581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31C51-DF8C-46E5-96B6-06B057959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Antenna Candidate (Ground)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A712C1-8477-4874-AEAE-B9A6FABDE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72582"/>
            <a:ext cx="5219907" cy="39128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7D4F84-FD24-4917-AB11-3A6CFC053568}"/>
              </a:ext>
            </a:extLst>
          </p:cNvPr>
          <p:cNvSpPr txBox="1"/>
          <p:nvPr/>
        </p:nvSpPr>
        <p:spPr>
          <a:xfrm>
            <a:off x="933450" y="1690688"/>
            <a:ext cx="41338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 err="1"/>
              <a:t>Monofilar</a:t>
            </a:r>
            <a:r>
              <a:rPr lang="en-CA" sz="2400" dirty="0"/>
              <a:t> Helical antenna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Customizable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Can be configured in an array</a:t>
            </a:r>
          </a:p>
          <a:p>
            <a:r>
              <a:rPr lang="en-CA" sz="2400" dirty="0"/>
              <a:t>Calculated Characteristics:</a:t>
            </a:r>
          </a:p>
          <a:p>
            <a:r>
              <a:rPr lang="en-CA" sz="2400" dirty="0"/>
              <a:t>Gain: 13 dB</a:t>
            </a:r>
          </a:p>
          <a:p>
            <a:r>
              <a:rPr lang="en-CA" sz="2400" dirty="0"/>
              <a:t>HPBW: 39 degrees</a:t>
            </a:r>
          </a:p>
          <a:p>
            <a:r>
              <a:rPr lang="en-CA" sz="2400" dirty="0"/>
              <a:t>RHCP</a:t>
            </a:r>
          </a:p>
          <a:p>
            <a:endParaRPr lang="en-CA" sz="2400" dirty="0"/>
          </a:p>
          <a:p>
            <a:r>
              <a:rPr lang="en-CA" sz="2400" dirty="0"/>
              <a:t>Manufacture by 3D printer</a:t>
            </a:r>
          </a:p>
        </p:txBody>
      </p:sp>
    </p:spTree>
    <p:extLst>
      <p:ext uri="{BB962C8B-B14F-4D97-AF65-F5344CB8AC3E}">
        <p14:creationId xmlns:p14="http://schemas.microsoft.com/office/powerpoint/2010/main" val="2405001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3635CE-E9BF-4DA8-B591-9DA81DF2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Tracking and Pointing 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87D570-B8C8-46EB-9E20-BF0AE5B58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885" y="1655772"/>
            <a:ext cx="7492218" cy="421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381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1B172-9A56-4DE9-B720-527ABCB95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Team Members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78B504-1452-4F97-8139-C10EB527A8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8187285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0778239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394446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834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Team Lead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Nicholas Hansen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516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GNU Software Specialist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Alex </a:t>
                      </a:r>
                      <a:r>
                        <a:rPr lang="en-CA" dirty="0" err="1"/>
                        <a:t>Amellal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739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Ground station pointing and 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Brandon Johnson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53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Antenna Prototype and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Eptehal</a:t>
                      </a:r>
                      <a:r>
                        <a:rPr lang="en-CA" dirty="0"/>
                        <a:t> </a:t>
                      </a:r>
                      <a:r>
                        <a:rPr lang="en-CA" dirty="0" err="1"/>
                        <a:t>Nashnoush</a:t>
                      </a:r>
                      <a:r>
                        <a:rPr lang="en-CA" dirty="0"/>
                        <a:t> &amp; Yutong Wang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856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Systems Engineering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Mboza</a:t>
                      </a:r>
                      <a:r>
                        <a:rPr lang="en-CA" dirty="0"/>
                        <a:t> </a:t>
                      </a:r>
                      <a:r>
                        <a:rPr lang="en-CA" dirty="0" err="1"/>
                        <a:t>Lukindo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076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164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653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67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836C6-4C74-44CC-829D-2A6240168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7868"/>
            <a:ext cx="10515600" cy="3606987"/>
          </a:xfrm>
        </p:spPr>
        <p:txBody>
          <a:bodyPr/>
          <a:lstStyle/>
          <a:p>
            <a:r>
              <a:rPr lang="en-CA" dirty="0"/>
              <a:t>Design Rationale</a:t>
            </a:r>
          </a:p>
          <a:p>
            <a:r>
              <a:rPr lang="en-CA" dirty="0"/>
              <a:t>Design constraints</a:t>
            </a:r>
          </a:p>
          <a:p>
            <a:r>
              <a:rPr lang="en-CA" dirty="0"/>
              <a:t>System Design Proposal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EEFEA34-8C0F-4B81-BCDB-9D2EA8394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Presentation Outline</a:t>
            </a:r>
          </a:p>
        </p:txBody>
      </p:sp>
    </p:spTree>
    <p:extLst>
      <p:ext uri="{BB962C8B-B14F-4D97-AF65-F5344CB8AC3E}">
        <p14:creationId xmlns:p14="http://schemas.microsoft.com/office/powerpoint/2010/main" val="2997232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4B400-27F3-4973-9C00-7880DBCEF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Design Rationale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5C7CB4-AFFB-485C-8DC4-B457BEA83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First we considered the orbital motion</a:t>
            </a:r>
          </a:p>
          <a:p>
            <a:pPr lvl="1"/>
            <a:r>
              <a:rPr lang="en-CA" dirty="0"/>
              <a:t>Basing analysis on the ISS, since the anticipated orbit is similar</a:t>
            </a:r>
          </a:p>
          <a:p>
            <a:r>
              <a:rPr lang="en-CA" dirty="0"/>
              <a:t>Using AGI STK simulation we obtained some estimates and made some observations</a:t>
            </a:r>
          </a:p>
          <a:p>
            <a:pPr lvl="1"/>
            <a:r>
              <a:rPr lang="en-CA" dirty="0"/>
              <a:t>For a single ground station</a:t>
            </a:r>
          </a:p>
          <a:p>
            <a:pPr lvl="1"/>
            <a:r>
              <a:rPr lang="en-CA" dirty="0"/>
              <a:t>Access based solely on range</a:t>
            </a:r>
          </a:p>
          <a:p>
            <a:pPr lvl="1"/>
            <a:r>
              <a:rPr lang="en-CA" dirty="0"/>
              <a:t>With more range we can make use</a:t>
            </a:r>
          </a:p>
          <a:p>
            <a:pPr marL="457200" lvl="1" indent="0">
              <a:buNone/>
            </a:pPr>
            <a:r>
              <a:rPr lang="en-CA" dirty="0"/>
              <a:t>of more satellite passes overhead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36E05D-BDFE-486C-9699-632615C93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0" y="3300412"/>
            <a:ext cx="40576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105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4FCBC4-0CEE-450E-93EC-22394E829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29" y="1293663"/>
            <a:ext cx="5660936" cy="4477830"/>
          </a:xfrm>
          <a:prstGeom prst="rect">
            <a:avLst/>
          </a:prstGeom>
        </p:spPr>
      </p:pic>
      <p:pic>
        <p:nvPicPr>
          <p:cNvPr id="5" name="Content Placeholder 12">
            <a:extLst>
              <a:ext uri="{FF2B5EF4-FFF2-40B4-BE49-F238E27FC236}">
                <a16:creationId xmlns:a16="http://schemas.microsoft.com/office/drawing/2014/main" id="{6AEF40B3-D0B9-47F0-8657-9708D3DA2F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12665" y="1293663"/>
            <a:ext cx="5660936" cy="447783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55E3BD-0530-4901-9D92-B7615E35D701}"/>
              </a:ext>
            </a:extLst>
          </p:cNvPr>
          <p:cNvSpPr txBox="1"/>
          <p:nvPr/>
        </p:nvSpPr>
        <p:spPr>
          <a:xfrm>
            <a:off x="2476500" y="924330"/>
            <a:ext cx="163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Not favourable.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0BD775-E2B9-4E43-AF07-9380821F7490}"/>
              </a:ext>
            </a:extLst>
          </p:cNvPr>
          <p:cNvSpPr txBox="1"/>
          <p:nvPr/>
        </p:nvSpPr>
        <p:spPr>
          <a:xfrm>
            <a:off x="8705850" y="901840"/>
            <a:ext cx="1212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Favourable</a:t>
            </a:r>
          </a:p>
        </p:txBody>
      </p:sp>
    </p:spTree>
    <p:extLst>
      <p:ext uri="{BB962C8B-B14F-4D97-AF65-F5344CB8AC3E}">
        <p14:creationId xmlns:p14="http://schemas.microsoft.com/office/powerpoint/2010/main" val="4227029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4B400-27F3-4973-9C00-7880DBCEF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Spectrum Planning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E849E-71C5-4906-9CB1-640EC31816CF}"/>
              </a:ext>
            </a:extLst>
          </p:cNvPr>
          <p:cNvSpPr txBox="1"/>
          <p:nvPr/>
        </p:nvSpPr>
        <p:spPr>
          <a:xfrm>
            <a:off x="838200" y="1690686"/>
            <a:ext cx="10515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dirty="0"/>
              <a:t>Next we considered the use of radio spectrum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dirty="0"/>
              <a:t>ITU and ISED regulate use of radio spectrum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dirty="0"/>
              <a:t>Associated costs are prohibitive, except for Amateurs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3200" dirty="0"/>
              <a:t>Many </a:t>
            </a:r>
            <a:r>
              <a:rPr lang="en-CA" sz="3200" dirty="0" err="1"/>
              <a:t>Cubesat</a:t>
            </a:r>
            <a:r>
              <a:rPr lang="en-CA" sz="3200" dirty="0"/>
              <a:t> missions already utilize amateur frequency allocations in VHF, UHF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1493412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4B400-27F3-4973-9C00-7880DBCEF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Amateur Bands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21AF85-2812-4B51-962A-CFB3B659F13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7589" y="1690688"/>
            <a:ext cx="11496821" cy="188374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7FD7654-12AD-4BD6-9D74-04642F0AE577}"/>
              </a:ext>
            </a:extLst>
          </p:cNvPr>
          <p:cNvSpPr/>
          <p:nvPr/>
        </p:nvSpPr>
        <p:spPr>
          <a:xfrm>
            <a:off x="7315200" y="1557867"/>
            <a:ext cx="1083733" cy="220133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3962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4B400-27F3-4973-9C00-7880DBCEF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S2 band benefits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E849E-71C5-4906-9CB1-640EC31816CF}"/>
              </a:ext>
            </a:extLst>
          </p:cNvPr>
          <p:cNvSpPr txBox="1"/>
          <p:nvPr/>
        </p:nvSpPr>
        <p:spPr>
          <a:xfrm>
            <a:off x="838200" y="1690686"/>
            <a:ext cx="10515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dirty="0"/>
              <a:t>Small size of antenna and transceiver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/>
              <a:t>Lots of Bandwidth</a:t>
            </a:r>
            <a:r>
              <a:rPr lang="en-CA" sz="3200" dirty="0"/>
              <a:t> available for both uplink and downlink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dirty="0"/>
              <a:t>No ISM band interference (unlike 13cm band)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dirty="0"/>
              <a:t>Free space loss and atmospheric absorption losses are 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dirty="0"/>
              <a:t>COTS equipment is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3123616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PPT.potx" id="{68AF827D-92C4-4C3F-B7A9-3AA210E333A3}" vid="{7D073EEC-1120-4D4E-9389-EEE1741280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706</Words>
  <Application>Microsoft Office PowerPoint</Application>
  <PresentationFormat>Widescreen</PresentationFormat>
  <Paragraphs>146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Eras Demi ITC</vt:lpstr>
      <vt:lpstr>Eras Light ITC</vt:lpstr>
      <vt:lpstr>Office Theme</vt:lpstr>
      <vt:lpstr>Canadian Cubesat Project (CCP) Mission Concept Review</vt:lpstr>
      <vt:lpstr>Subsystem Overview</vt:lpstr>
      <vt:lpstr>Team Members</vt:lpstr>
      <vt:lpstr>Presentation Outline</vt:lpstr>
      <vt:lpstr>Design Rationale</vt:lpstr>
      <vt:lpstr>PowerPoint Presentation</vt:lpstr>
      <vt:lpstr>Spectrum Planning</vt:lpstr>
      <vt:lpstr>Amateur Bands</vt:lpstr>
      <vt:lpstr>S2 band benefits</vt:lpstr>
      <vt:lpstr>Design Constraints</vt:lpstr>
      <vt:lpstr>Contributing Factors</vt:lpstr>
      <vt:lpstr>Detracting Factors</vt:lpstr>
      <vt:lpstr>Link Budget</vt:lpstr>
      <vt:lpstr>Link Budget</vt:lpstr>
      <vt:lpstr>Simulation</vt:lpstr>
      <vt:lpstr>System Design Proposal</vt:lpstr>
      <vt:lpstr>Transceiver Candidate</vt:lpstr>
      <vt:lpstr>Transceiver Candidates</vt:lpstr>
      <vt:lpstr>Transceiver Candidate (Ground)</vt:lpstr>
      <vt:lpstr>Software:</vt:lpstr>
      <vt:lpstr>Antenna Candidate</vt:lpstr>
      <vt:lpstr>Patch antenna array</vt:lpstr>
      <vt:lpstr>Antenna Candidate (Ground)</vt:lpstr>
      <vt:lpstr>Tracking and Pointing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Canadian Cubesat Project (CCP) Mission Concept Review</dc:title>
  <dc:creator>Nicholas James</dc:creator>
  <cp:lastModifiedBy>Nicholas James</cp:lastModifiedBy>
  <cp:revision>2</cp:revision>
  <dcterms:created xsi:type="dcterms:W3CDTF">2019-01-22T16:27:38Z</dcterms:created>
  <dcterms:modified xsi:type="dcterms:W3CDTF">2019-01-22T16:28:06Z</dcterms:modified>
</cp:coreProperties>
</file>