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70" r:id="rId6"/>
    <p:sldId id="261" r:id="rId7"/>
    <p:sldId id="264" r:id="rId8"/>
    <p:sldId id="262" r:id="rId9"/>
    <p:sldId id="265" r:id="rId10"/>
    <p:sldId id="263" r:id="rId11"/>
    <p:sldId id="271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0F0"/>
    <a:srgbClr val="957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8" autoAdjust="0"/>
    <p:restoredTop sz="94660"/>
  </p:normalViewPr>
  <p:slideViewPr>
    <p:cSldViewPr snapToGrid="0">
      <p:cViewPr varScale="1">
        <p:scale>
          <a:sx n="84" d="100"/>
          <a:sy n="84" d="100"/>
        </p:scale>
        <p:origin x="3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CDE44-0BE5-43B3-822E-DE3FF3C315A3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D41AE-0C09-4D77-9270-B1FC7C638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508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ja-JP" dirty="0" smtClean="0"/>
              <a:t>ユーザは一般ユーザと管理ユーザに分かれる。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D41AE-0C09-4D77-9270-B1FC7C638D8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6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66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89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23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68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6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58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90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35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03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C793-4D74-4BF1-8754-552E5CFD7C6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39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AC793-4D74-4BF1-8754-552E5CFD7C6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65297-5664-4786-8081-C56E10FCE5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13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134678"/>
            <a:ext cx="9144000" cy="2989262"/>
          </a:xfrm>
        </p:spPr>
        <p:txBody>
          <a:bodyPr>
            <a:normAutofit/>
          </a:bodyPr>
          <a:lstStyle/>
          <a:p>
            <a:r>
              <a:rPr lang="en-US" altLang="ja-JP" sz="2350" dirty="0" smtClean="0">
                <a:solidFill>
                  <a:srgbClr val="957BBE"/>
                </a:solidFill>
                <a:latin typeface="+mn-ea"/>
              </a:rPr>
              <a:t>EVENT</a:t>
            </a:r>
            <a:r>
              <a:rPr lang="ja-JP" altLang="en-US" sz="2350" dirty="0" smtClean="0">
                <a:solidFill>
                  <a:srgbClr val="957BBE"/>
                </a:solidFill>
                <a:latin typeface="+mn-ea"/>
              </a:rPr>
              <a:t>　</a:t>
            </a:r>
            <a:r>
              <a:rPr lang="en-US" altLang="ja-JP" sz="2350" dirty="0" smtClean="0">
                <a:solidFill>
                  <a:srgbClr val="957BBE"/>
                </a:solidFill>
                <a:latin typeface="+mn-ea"/>
              </a:rPr>
              <a:t>SYSTEM</a:t>
            </a:r>
          </a:p>
          <a:p>
            <a:endParaRPr kumimoji="1" lang="en-US" altLang="ja-JP" sz="2350" dirty="0">
              <a:solidFill>
                <a:srgbClr val="957BBE"/>
              </a:solidFill>
              <a:latin typeface="+mn-ea"/>
            </a:endParaRPr>
          </a:p>
          <a:p>
            <a:r>
              <a:rPr lang="ja-JP" altLang="en-US" sz="2800" dirty="0" smtClean="0">
                <a:solidFill>
                  <a:srgbClr val="957BBE"/>
                </a:solidFill>
                <a:latin typeface="+mn-ea"/>
              </a:rPr>
              <a:t>ー　ー　発表会　</a:t>
            </a:r>
            <a:r>
              <a:rPr lang="ja-JP" altLang="en-US" sz="2800" dirty="0" err="1" smtClean="0">
                <a:solidFill>
                  <a:srgbClr val="957BBE"/>
                </a:solidFill>
                <a:latin typeface="+mn-ea"/>
              </a:rPr>
              <a:t>ー　ー</a:t>
            </a:r>
            <a:endParaRPr lang="en-US" altLang="ja-JP" sz="2800" dirty="0" smtClean="0">
              <a:solidFill>
                <a:srgbClr val="957BBE"/>
              </a:solidFill>
              <a:latin typeface="+mn-ea"/>
            </a:endParaRPr>
          </a:p>
          <a:p>
            <a:endParaRPr lang="en-US" altLang="ja-JP" sz="1600" dirty="0" smtClean="0">
              <a:solidFill>
                <a:srgbClr val="957BBE"/>
              </a:solidFill>
              <a:latin typeface="+mn-ea"/>
            </a:endParaRPr>
          </a:p>
          <a:p>
            <a:r>
              <a:rPr lang="ja-JP" altLang="en-US" sz="1800" dirty="0" smtClean="0">
                <a:solidFill>
                  <a:srgbClr val="957BBE"/>
                </a:solidFill>
                <a:latin typeface="+mn-ea"/>
              </a:rPr>
              <a:t>鈕　皛</a:t>
            </a:r>
            <a:endParaRPr lang="en-US" altLang="ja-JP" sz="1800" dirty="0" smtClean="0">
              <a:solidFill>
                <a:srgbClr val="957BBE"/>
              </a:solidFill>
              <a:latin typeface="+mn-ea"/>
            </a:endParaRPr>
          </a:p>
          <a:p>
            <a:r>
              <a:rPr lang="en-US" altLang="ja-JP" sz="1800" dirty="0">
                <a:solidFill>
                  <a:srgbClr val="957BBE"/>
                </a:solidFill>
                <a:latin typeface="+mn-ea"/>
              </a:rPr>
              <a:t>2019</a:t>
            </a:r>
            <a:r>
              <a:rPr lang="ja-JP" altLang="en-US" sz="1800" dirty="0">
                <a:solidFill>
                  <a:srgbClr val="957BBE"/>
                </a:solidFill>
                <a:latin typeface="+mn-ea"/>
              </a:rPr>
              <a:t>年</a:t>
            </a:r>
            <a:r>
              <a:rPr lang="en-US" altLang="ja-JP" sz="1800" dirty="0">
                <a:solidFill>
                  <a:srgbClr val="957BBE"/>
                </a:solidFill>
                <a:latin typeface="+mn-ea"/>
              </a:rPr>
              <a:t>6</a:t>
            </a:r>
            <a:r>
              <a:rPr lang="ja-JP" altLang="en-US" sz="1800" dirty="0">
                <a:solidFill>
                  <a:srgbClr val="957BBE"/>
                </a:solidFill>
                <a:latin typeface="+mn-ea"/>
              </a:rPr>
              <a:t>月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5153025" y="1324928"/>
            <a:ext cx="1885950" cy="1809750"/>
            <a:chOff x="1257300" y="1581150"/>
            <a:chExt cx="1885950" cy="1809750"/>
          </a:xfrm>
        </p:grpSpPr>
        <p:sp>
          <p:nvSpPr>
            <p:cNvPr id="4" name="正方形/長方形 3"/>
            <p:cNvSpPr/>
            <p:nvPr/>
          </p:nvSpPr>
          <p:spPr>
            <a:xfrm>
              <a:off x="1257300" y="158115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952625" y="158115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647950" y="158115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647950" y="2238375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952625" y="2238375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257300" y="2238375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257300" y="289560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952625" y="289560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647950" y="2895600"/>
              <a:ext cx="495300" cy="495300"/>
            </a:xfrm>
            <a:prstGeom prst="rect">
              <a:avLst/>
            </a:prstGeom>
            <a:solidFill>
              <a:srgbClr val="957BBE"/>
            </a:solidFill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34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31641" t="23890" r="4844" b="40243"/>
          <a:stretch/>
        </p:blipFill>
        <p:spPr>
          <a:xfrm>
            <a:off x="1885950" y="665989"/>
            <a:ext cx="7743826" cy="24597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テキスト ボックス 7"/>
          <p:cNvSpPr txBox="1"/>
          <p:nvPr/>
        </p:nvSpPr>
        <p:spPr>
          <a:xfrm>
            <a:off x="1779635" y="3861480"/>
            <a:ext cx="82855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ja-JP" altLang="en-US" sz="2000" b="1" kern="100" dirty="0" smtClean="0">
                <a:effectLst/>
                <a:latin typeface="+mn-ea"/>
              </a:rPr>
              <a:t>最近のイベント（カレンダーで）</a:t>
            </a:r>
            <a:r>
              <a:rPr lang="ja-JP" altLang="ja-JP" sz="2000" b="1" kern="100" dirty="0" smtClean="0">
                <a:effectLst/>
                <a:latin typeface="+mn-ea"/>
              </a:rPr>
              <a:t>一覧の閲覧</a:t>
            </a:r>
            <a:endParaRPr lang="en-US" altLang="ja-JP" sz="2000" b="1" kern="100" dirty="0" smtClean="0">
              <a:effectLst/>
              <a:latin typeface="+mn-ea"/>
            </a:endParaRPr>
          </a:p>
          <a:p>
            <a:pPr algn="just">
              <a:lnSpc>
                <a:spcPct val="115000"/>
              </a:lnSpc>
            </a:pPr>
            <a:r>
              <a:rPr lang="ja-JP" altLang="en-US" sz="2000" kern="100" dirty="0" smtClean="0">
                <a:latin typeface="+mn-ea"/>
              </a:rPr>
              <a:t>当日の日付に関する前後一週間のイベント情報を表示する。</a:t>
            </a:r>
            <a:endParaRPr lang="en-US" altLang="ja-JP" sz="2000" kern="100" dirty="0"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892077" y="4608257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ADAB549D-75BD-4B01-8931-37614D7A2B41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10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399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1779635" y="870649"/>
            <a:ext cx="8285566" cy="755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ja-JP" sz="2000" b="1" kern="100" dirty="0" smtClean="0">
                <a:effectLst/>
                <a:latin typeface="+mn-ea"/>
              </a:rPr>
              <a:t>Google</a:t>
            </a:r>
            <a:r>
              <a:rPr lang="ja-JP" altLang="en-US" sz="2000" b="1" kern="100" dirty="0" smtClean="0">
                <a:latin typeface="+mn-ea"/>
              </a:rPr>
              <a:t> </a:t>
            </a:r>
            <a:r>
              <a:rPr lang="en-US" altLang="ja-JP" sz="2000" b="1" kern="100" dirty="0" smtClean="0">
                <a:effectLst/>
                <a:latin typeface="+mn-ea"/>
              </a:rPr>
              <a:t>Map</a:t>
            </a:r>
            <a:r>
              <a:rPr lang="ja-JP" altLang="en-US" sz="2000" b="1" kern="100" dirty="0" smtClean="0">
                <a:effectLst/>
                <a:latin typeface="+mn-ea"/>
              </a:rPr>
              <a:t>データを表示する</a:t>
            </a:r>
            <a:endParaRPr lang="en-US" altLang="ja-JP" sz="2000" b="1" kern="100" dirty="0" smtClean="0">
              <a:effectLst/>
              <a:latin typeface="+mn-ea"/>
            </a:endParaRPr>
          </a:p>
          <a:p>
            <a:pPr algn="just">
              <a:lnSpc>
                <a:spcPct val="115000"/>
              </a:lnSpc>
            </a:pPr>
            <a:r>
              <a:rPr lang="ja-JP" altLang="en-US" sz="2000" kern="100" dirty="0" smtClean="0">
                <a:latin typeface="+mn-ea"/>
                <a:cs typeface="Times New Roman" panose="02020603050405020304" pitchFamily="18" charset="0"/>
              </a:rPr>
              <a:t>イベント</a:t>
            </a:r>
            <a:r>
              <a:rPr lang="ja-JP" altLang="en-US" sz="2000" kern="100" dirty="0">
                <a:latin typeface="+mn-ea"/>
                <a:cs typeface="Times New Roman" panose="02020603050405020304" pitchFamily="18" charset="0"/>
              </a:rPr>
              <a:t>の開催された場所に</a:t>
            </a:r>
            <a:r>
              <a:rPr lang="ja-JP" altLang="en-US" sz="2000" kern="100" dirty="0" smtClean="0">
                <a:latin typeface="+mn-ea"/>
                <a:cs typeface="Times New Roman" panose="02020603050405020304" pitchFamily="18" charset="0"/>
              </a:rPr>
              <a:t>よって</a:t>
            </a:r>
            <a:r>
              <a:rPr lang="en-US" altLang="ja-JP" sz="2000" kern="100" dirty="0" smtClean="0">
                <a:latin typeface="+mn-ea"/>
                <a:cs typeface="Times New Roman" panose="02020603050405020304" pitchFamily="18" charset="0"/>
              </a:rPr>
              <a:t>Google</a:t>
            </a:r>
            <a:r>
              <a:rPr lang="ja-JP" altLang="en-US" sz="20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2000" kern="100" dirty="0" smtClean="0">
                <a:latin typeface="+mn-ea"/>
                <a:cs typeface="Times New Roman" panose="02020603050405020304" pitchFamily="18" charset="0"/>
              </a:rPr>
              <a:t>Map</a:t>
            </a:r>
            <a:r>
              <a:rPr lang="ja-JP" altLang="en-US" sz="2000" kern="100" dirty="0" smtClean="0">
                <a:latin typeface="+mn-ea"/>
                <a:cs typeface="Times New Roman" panose="02020603050405020304" pitchFamily="18" charset="0"/>
              </a:rPr>
              <a:t>データを表示する。</a:t>
            </a:r>
            <a:endParaRPr lang="en-US" altLang="ja-JP" sz="2000" kern="100" dirty="0"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892077" y="4608257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ADAB549D-75BD-4B01-8931-37614D7A2B41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11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27956" t="37867" r="37000" b="26999"/>
          <a:stretch/>
        </p:blipFill>
        <p:spPr>
          <a:xfrm>
            <a:off x="1885950" y="2271754"/>
            <a:ext cx="4272534" cy="2409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34726" t="15200" r="29874" b="17600"/>
          <a:stretch/>
        </p:blipFill>
        <p:spPr>
          <a:xfrm>
            <a:off x="6812280" y="1854627"/>
            <a:ext cx="2576877" cy="2751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角丸四角形 5"/>
          <p:cNvSpPr/>
          <p:nvPr/>
        </p:nvSpPr>
        <p:spPr>
          <a:xfrm>
            <a:off x="4413380" y="3196680"/>
            <a:ext cx="569167" cy="33962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/>
          <p:cNvSpPr/>
          <p:nvPr/>
        </p:nvSpPr>
        <p:spPr>
          <a:xfrm rot="10800000">
            <a:off x="6309360" y="1854627"/>
            <a:ext cx="334036" cy="2751579"/>
          </a:xfrm>
          <a:prstGeom prst="rightBrace">
            <a:avLst>
              <a:gd name="adj1" fmla="val 8333"/>
              <a:gd name="adj2" fmla="val 48908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17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5950" y="1458452"/>
            <a:ext cx="9467850" cy="1325563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>
                <a:latin typeface="+mn-ea"/>
                <a:ea typeface="+mn-ea"/>
              </a:rPr>
              <a:t>3.</a:t>
            </a:r>
            <a:r>
              <a:rPr kumimoji="1" lang="ja-JP" altLang="en-US" sz="3200" dirty="0" smtClean="0">
                <a:latin typeface="+mn-ea"/>
                <a:ea typeface="+mn-ea"/>
              </a:rPr>
              <a:t>イベントシステムの展示</a:t>
            </a:r>
            <a:endParaRPr kumimoji="1" lang="ja-JP" altLang="en-US" sz="3200" dirty="0">
              <a:latin typeface="+mn-ea"/>
              <a:ea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892077" y="4608257"/>
            <a:ext cx="14157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94CDD9D3-4F8C-4199-931C-B43C77F34FE0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12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6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885950" y="2853528"/>
            <a:ext cx="4133850" cy="546100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>
                <a:latin typeface="+mn-ea"/>
              </a:rPr>
              <a:t>各機能を展示する</a:t>
            </a:r>
            <a:endParaRPr kumimoji="1" lang="ja-JP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82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5950" y="368011"/>
            <a:ext cx="9467850" cy="1325563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>
                <a:latin typeface="+mn-ea"/>
                <a:ea typeface="+mn-ea"/>
              </a:rPr>
              <a:t>4.</a:t>
            </a:r>
            <a:r>
              <a:rPr kumimoji="1" lang="ja-JP" altLang="en-US" sz="3200" dirty="0" smtClean="0">
                <a:latin typeface="+mn-ea"/>
                <a:ea typeface="+mn-ea"/>
              </a:rPr>
              <a:t>今後研究の課題</a:t>
            </a:r>
            <a:endParaRPr kumimoji="1" lang="ja-JP" altLang="en-US" sz="3200" dirty="0">
              <a:latin typeface="+mn-ea"/>
              <a:ea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892076" y="4608257"/>
            <a:ext cx="14157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12</a:t>
            </a:r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6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885949" y="1473559"/>
            <a:ext cx="8179251" cy="19885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 smtClean="0">
                <a:latin typeface="+mn-ea"/>
              </a:rPr>
              <a:t>イベントに関する</a:t>
            </a:r>
            <a:r>
              <a:rPr lang="ja-JP" altLang="en-US" sz="2400" dirty="0">
                <a:latin typeface="+mn-ea"/>
              </a:rPr>
              <a:t>統計</a:t>
            </a:r>
            <a:r>
              <a:rPr lang="ja-JP" altLang="en-US" sz="2400" dirty="0" smtClean="0">
                <a:latin typeface="+mn-ea"/>
              </a:rPr>
              <a:t>情報を表示する。参加人数、開催場所など基本的の統計情報</a:t>
            </a:r>
            <a:r>
              <a:rPr lang="ja-JP" altLang="en-US" sz="2400" dirty="0">
                <a:latin typeface="+mn-ea"/>
              </a:rPr>
              <a:t>；</a:t>
            </a:r>
            <a:endParaRPr kumimoji="1" lang="en-US" altLang="ja-JP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+mn-ea"/>
              </a:rPr>
              <a:t>イベントに関する「投稿」の機能。</a:t>
            </a:r>
            <a:endParaRPr lang="en-US" altLang="ja-JP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+mn-ea"/>
              </a:rPr>
              <a:t>イベントシステムの中でイベントにつきましてユーザの間にメーセージを送信の機能。</a:t>
            </a:r>
            <a:endParaRPr kumimoji="1" lang="ja-JP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158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163109" y="4541999"/>
            <a:ext cx="1696832" cy="554711"/>
          </a:xfrm>
        </p:spPr>
        <p:txBody>
          <a:bodyPr>
            <a:normAutofit/>
          </a:bodyPr>
          <a:lstStyle/>
          <a:p>
            <a:r>
              <a:rPr lang="en-US" altLang="ja-JP" sz="1200" dirty="0" smtClean="0">
                <a:solidFill>
                  <a:srgbClr val="957BBE"/>
                </a:solidFill>
              </a:rPr>
              <a:t>EVENT SYSTEM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5612725" y="3739516"/>
            <a:ext cx="797600" cy="765374"/>
            <a:chOff x="1257300" y="1581150"/>
            <a:chExt cx="1885950" cy="1809750"/>
          </a:xfrm>
        </p:grpSpPr>
        <p:sp>
          <p:nvSpPr>
            <p:cNvPr id="4" name="正方形/長方形 3"/>
            <p:cNvSpPr/>
            <p:nvPr/>
          </p:nvSpPr>
          <p:spPr>
            <a:xfrm>
              <a:off x="1257300" y="158115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952625" y="158115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647950" y="158115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647950" y="2238375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952625" y="2238375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257300" y="2238375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257300" y="289560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952625" y="2895600"/>
              <a:ext cx="495300" cy="495300"/>
            </a:xfrm>
            <a:prstGeom prst="rect">
              <a:avLst/>
            </a:prstGeom>
            <a:noFill/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647950" y="2895600"/>
              <a:ext cx="495300" cy="495300"/>
            </a:xfrm>
            <a:prstGeom prst="rect">
              <a:avLst/>
            </a:prstGeom>
            <a:solidFill>
              <a:srgbClr val="957BBE"/>
            </a:solidFill>
            <a:ln w="38100">
              <a:solidFill>
                <a:srgbClr val="957B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4" name="直線コネクタ 13"/>
          <p:cNvCxnSpPr/>
          <p:nvPr/>
        </p:nvCxnSpPr>
        <p:spPr>
          <a:xfrm>
            <a:off x="2610495" y="3459480"/>
            <a:ext cx="6423402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1811000" y="2623542"/>
            <a:ext cx="840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+mn-ea"/>
              </a:rPr>
              <a:t>ご清聴ありがとう</a:t>
            </a:r>
            <a:r>
              <a:rPr lang="ja-JP" altLang="en-US" sz="3200" dirty="0" smtClean="0">
                <a:latin typeface="+mn-ea"/>
              </a:rPr>
              <a:t>ございました。</a:t>
            </a:r>
            <a:endParaRPr kumimoji="1" lang="ja-JP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06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954297" y="5324475"/>
            <a:ext cx="1072730" cy="1001959"/>
            <a:chOff x="639972" y="481974"/>
            <a:chExt cx="1072730" cy="1001959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" name="正方形/長方形 13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17" name="直線コネクタ 16"/>
          <p:cNvCxnSpPr/>
          <p:nvPr/>
        </p:nvCxnSpPr>
        <p:spPr>
          <a:xfrm>
            <a:off x="1047750" y="5153025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9996272" y="4484432"/>
            <a:ext cx="1207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C07AE1A9-2DBA-426F-95CD-1F4A97893922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2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85950" y="637676"/>
            <a:ext cx="49720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+mn-ea"/>
              </a:rPr>
              <a:t>目　次</a:t>
            </a:r>
            <a:endParaRPr kumimoji="1" lang="en-US" altLang="ja-JP" sz="4000" dirty="0" smtClean="0">
              <a:latin typeface="+mn-ea"/>
            </a:endParaRPr>
          </a:p>
          <a:p>
            <a:endParaRPr lang="en-US" altLang="ja-JP" sz="2000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ja-JP" sz="2400" dirty="0" smtClean="0">
                <a:latin typeface="+mn-ea"/>
              </a:rPr>
              <a:t>1.</a:t>
            </a:r>
            <a:r>
              <a:rPr lang="ja-JP" altLang="en-US" sz="2400" dirty="0" smtClean="0">
                <a:latin typeface="+mn-ea"/>
              </a:rPr>
              <a:t>イベントシステムの概要</a:t>
            </a:r>
            <a:endParaRPr lang="en-US" altLang="ja-JP" sz="2400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en-US" altLang="ja-JP" sz="2400" dirty="0">
                <a:latin typeface="+mn-ea"/>
              </a:rPr>
              <a:t>2</a:t>
            </a:r>
            <a:r>
              <a:rPr kumimoji="1" lang="en-US" altLang="ja-JP" sz="2400" dirty="0" smtClean="0">
                <a:latin typeface="+mn-ea"/>
              </a:rPr>
              <a:t>.</a:t>
            </a:r>
            <a:r>
              <a:rPr kumimoji="1" lang="ja-JP" altLang="en-US" sz="2400" dirty="0" smtClean="0">
                <a:latin typeface="+mn-ea"/>
              </a:rPr>
              <a:t>機能の紹介</a:t>
            </a:r>
            <a:endParaRPr kumimoji="1" lang="en-US" altLang="ja-JP" sz="2400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ja-JP" sz="2400" dirty="0">
                <a:latin typeface="+mn-ea"/>
              </a:rPr>
              <a:t>3</a:t>
            </a:r>
            <a:r>
              <a:rPr lang="en-US" altLang="ja-JP" sz="2400" dirty="0" smtClean="0">
                <a:latin typeface="+mn-ea"/>
              </a:rPr>
              <a:t>.</a:t>
            </a:r>
            <a:r>
              <a:rPr lang="ja-JP" altLang="en-US" sz="2400" dirty="0" smtClean="0">
                <a:latin typeface="+mn-ea"/>
              </a:rPr>
              <a:t>イベントシステムの展示</a:t>
            </a:r>
            <a:endParaRPr lang="en-US" altLang="ja-JP" sz="2400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en-US" altLang="ja-JP" sz="2400" dirty="0">
                <a:latin typeface="+mn-ea"/>
              </a:rPr>
              <a:t>4</a:t>
            </a:r>
            <a:r>
              <a:rPr kumimoji="1" lang="en-US" altLang="ja-JP" sz="2400" dirty="0" smtClean="0">
                <a:latin typeface="+mn-ea"/>
              </a:rPr>
              <a:t>.</a:t>
            </a:r>
            <a:r>
              <a:rPr kumimoji="1" lang="ja-JP" altLang="en-US" sz="2400" dirty="0" smtClean="0">
                <a:latin typeface="+mn-ea"/>
              </a:rPr>
              <a:t>今後研究</a:t>
            </a:r>
            <a:r>
              <a:rPr lang="ja-JP" altLang="en-US" sz="2400" dirty="0" smtClean="0">
                <a:latin typeface="+mn-ea"/>
              </a:rPr>
              <a:t>の</a:t>
            </a:r>
            <a:r>
              <a:rPr kumimoji="1" lang="ja-JP" altLang="en-US" sz="2400" dirty="0" smtClean="0">
                <a:latin typeface="+mn-ea"/>
              </a:rPr>
              <a:t>課題</a:t>
            </a:r>
            <a:endParaRPr kumimoji="1" lang="ja-JP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866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5950" y="365125"/>
            <a:ext cx="9467850" cy="1325563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>
                <a:latin typeface="+mn-ea"/>
                <a:ea typeface="+mn-ea"/>
              </a:rPr>
              <a:t>1.</a:t>
            </a:r>
            <a:r>
              <a:rPr kumimoji="1" lang="ja-JP" altLang="en-US" sz="3200" dirty="0" smtClean="0">
                <a:latin typeface="+mn-ea"/>
                <a:ea typeface="+mn-ea"/>
              </a:rPr>
              <a:t>イベントシステムの概要</a:t>
            </a:r>
            <a:endParaRPr kumimoji="1" lang="ja-JP" altLang="en-US" sz="3200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85950" y="1730375"/>
            <a:ext cx="8647938" cy="1450975"/>
          </a:xfrm>
        </p:spPr>
        <p:txBody>
          <a:bodyPr>
            <a:noAutofit/>
          </a:bodyPr>
          <a:lstStyle/>
          <a:p>
            <a:r>
              <a:rPr lang="ja-JP" altLang="ja-JP" sz="2400" dirty="0">
                <a:latin typeface="+mn-ea"/>
              </a:rPr>
              <a:t>本システムは、社内やグループ内などで行うイベント情報の共有や</a:t>
            </a:r>
            <a:r>
              <a:rPr lang="ja-JP" altLang="ja-JP" sz="2400" dirty="0" smtClean="0">
                <a:latin typeface="+mn-ea"/>
              </a:rPr>
              <a:t>、イベント</a:t>
            </a:r>
            <a:r>
              <a:rPr lang="ja-JP" altLang="ja-JP" sz="2400" dirty="0">
                <a:latin typeface="+mn-ea"/>
              </a:rPr>
              <a:t>参加者の取りまとめを手軽に行う手段を提供する</a:t>
            </a:r>
            <a:r>
              <a:rPr lang="ja-JP" altLang="ja-JP" sz="2400" dirty="0" smtClean="0">
                <a:latin typeface="+mn-ea"/>
              </a:rPr>
              <a:t>。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ja-JP" sz="2400" dirty="0" smtClean="0">
                <a:latin typeface="+mn-ea"/>
              </a:rPr>
              <a:t>本システム</a:t>
            </a:r>
            <a:r>
              <a:rPr lang="ja-JP" altLang="ja-JP" sz="2400" dirty="0">
                <a:latin typeface="+mn-ea"/>
              </a:rPr>
              <a:t>は、システムに登録されたユーザのみが利用できる</a:t>
            </a:r>
            <a:r>
              <a:rPr lang="ja-JP" altLang="ja-JP" sz="2400" dirty="0" smtClean="0">
                <a:latin typeface="+mn-ea"/>
              </a:rPr>
              <a:t>。</a:t>
            </a:r>
            <a:endParaRPr lang="en-US" altLang="ja-JP" sz="2400" dirty="0" smtClean="0">
              <a:latin typeface="+mn-ea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885950" y="3274996"/>
            <a:ext cx="3810000" cy="1511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2400" dirty="0" smtClean="0">
                <a:latin typeface="+mn-ea"/>
              </a:rPr>
              <a:t>管理ユーザは、一般ユーザ向けの機能に加え、ユーザ情報を管理する機能を利用できる。</a:t>
            </a:r>
            <a:endParaRPr lang="ja-JP" altLang="ja-JP" sz="2400" dirty="0">
              <a:latin typeface="+mn-ea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339840" y="3239180"/>
            <a:ext cx="3816802" cy="15116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2400" dirty="0" smtClean="0">
                <a:latin typeface="+mn-ea"/>
              </a:rPr>
              <a:t>一般ユーザは、イベント情報の閲覧、登録、編集、削除、イベントへの参加表明などを行うことができる。</a:t>
            </a:r>
            <a:endParaRPr lang="en-US" altLang="ja-JP" sz="2400" dirty="0" smtClean="0">
              <a:latin typeface="+mn-ea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954297" y="5324475"/>
            <a:ext cx="1072730" cy="1001959"/>
            <a:chOff x="639972" y="481974"/>
            <a:chExt cx="1072730" cy="1001959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正方形/長方形 9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0" name="直線コネクタ 19"/>
          <p:cNvCxnSpPr/>
          <p:nvPr/>
        </p:nvCxnSpPr>
        <p:spPr>
          <a:xfrm>
            <a:off x="1047750" y="5153025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9996272" y="4484432"/>
            <a:ext cx="1207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D65B270D-8570-40F9-BEA2-A475DB905DF8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3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03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5950" y="588775"/>
            <a:ext cx="9467850" cy="1325563"/>
          </a:xfrm>
        </p:spPr>
        <p:txBody>
          <a:bodyPr>
            <a:normAutofit/>
          </a:bodyPr>
          <a:lstStyle/>
          <a:p>
            <a:r>
              <a:rPr kumimoji="1" lang="en-US" altLang="ja-JP" sz="3000" dirty="0" smtClean="0">
                <a:latin typeface="+mn-ea"/>
                <a:ea typeface="+mn-ea"/>
              </a:rPr>
              <a:t>2.</a:t>
            </a:r>
            <a:r>
              <a:rPr kumimoji="1" lang="ja-JP" altLang="en-US" sz="3200" dirty="0" smtClean="0">
                <a:latin typeface="+mn-ea"/>
                <a:ea typeface="+mn-ea"/>
              </a:rPr>
              <a:t>機能</a:t>
            </a:r>
            <a:r>
              <a:rPr kumimoji="1" lang="ja-JP" altLang="en-US" sz="3000" dirty="0" smtClean="0">
                <a:latin typeface="+mn-ea"/>
                <a:ea typeface="+mn-ea"/>
              </a:rPr>
              <a:t>紹介</a:t>
            </a:r>
            <a:endParaRPr kumimoji="1" lang="ja-JP" altLang="en-US" sz="3000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885949" y="1747791"/>
            <a:ext cx="8201693" cy="546100"/>
          </a:xfrm>
        </p:spPr>
        <p:txBody>
          <a:bodyPr>
            <a:normAutofit/>
          </a:bodyPr>
          <a:lstStyle/>
          <a:p>
            <a:r>
              <a:rPr kumimoji="1" lang="ja-JP" altLang="en-US" sz="2400" b="1" dirty="0" smtClean="0">
                <a:latin typeface="+mn-ea"/>
              </a:rPr>
              <a:t>研修中に作成した機能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85950" y="2326827"/>
            <a:ext cx="35090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ja-JP" sz="2000" kern="100" dirty="0" smtClean="0">
                <a:effectLst/>
                <a:latin typeface="+mn-ea"/>
              </a:rPr>
              <a:t>ログイン</a:t>
            </a:r>
            <a:r>
              <a:rPr lang="ja-JP" altLang="en-US" sz="20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ja-JP" altLang="ja-JP" sz="2000" kern="100" dirty="0" smtClean="0">
                <a:effectLst/>
                <a:latin typeface="+mn-ea"/>
              </a:rPr>
              <a:t>ログアウト</a:t>
            </a:r>
            <a:endParaRPr lang="en-US" altLang="ja-JP" sz="2000" kern="100" dirty="0" smtClean="0">
              <a:effectLst/>
              <a:latin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en-US" sz="2000" kern="100" dirty="0" smtClean="0">
                <a:effectLst/>
                <a:latin typeface="+mn-ea"/>
              </a:rPr>
              <a:t>開催中</a:t>
            </a:r>
            <a:r>
              <a:rPr lang="ja-JP" altLang="ja-JP" sz="2000" kern="100" dirty="0" smtClean="0">
                <a:effectLst/>
                <a:latin typeface="+mn-ea"/>
              </a:rPr>
              <a:t>のイベントの閲覧</a:t>
            </a:r>
            <a:endParaRPr lang="ja-JP" altLang="ja-JP" sz="2000" kern="1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ja-JP" sz="2000" kern="100" dirty="0" smtClean="0">
                <a:effectLst/>
                <a:latin typeface="+mn-ea"/>
              </a:rPr>
              <a:t>イベント一覧の閲覧</a:t>
            </a:r>
            <a:endParaRPr lang="ja-JP" altLang="ja-JP" sz="2000" kern="1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ja-JP" sz="2000" kern="100" dirty="0" smtClean="0">
                <a:effectLst/>
                <a:latin typeface="+mn-ea"/>
              </a:rPr>
              <a:t>イベント詳細の閲覧</a:t>
            </a:r>
            <a:endParaRPr lang="ja-JP" altLang="ja-JP" sz="2000" kern="100" dirty="0" smtClean="0"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996271" y="4608257"/>
            <a:ext cx="1207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CD6D09CC-CD44-4D63-889D-01484F7AA40F}" type="slidenum">
              <a:rPr lang="en-US" altLang="ja-JP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4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94959" y="2326909"/>
            <a:ext cx="4692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5"/>
            </a:pPr>
            <a:r>
              <a:rPr lang="ja-JP" altLang="ja-JP" sz="2000" kern="100" dirty="0" smtClean="0">
                <a:effectLst/>
                <a:latin typeface="+mn-ea"/>
              </a:rPr>
              <a:t>イベントへの参加表明</a:t>
            </a:r>
            <a:r>
              <a:rPr lang="ja-JP" altLang="en-US" sz="2000" kern="100" dirty="0" smtClean="0">
                <a:effectLst/>
                <a:latin typeface="+mn-ea"/>
              </a:rPr>
              <a:t>、</a:t>
            </a:r>
            <a:r>
              <a:rPr lang="ja-JP" altLang="ja-JP" sz="2000" kern="100" dirty="0" smtClean="0">
                <a:effectLst/>
                <a:latin typeface="+mn-ea"/>
              </a:rPr>
              <a:t>取り消し</a:t>
            </a:r>
            <a:endParaRPr lang="ja-JP" altLang="ja-JP" sz="2000" kern="1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5"/>
            </a:pPr>
            <a:r>
              <a:rPr lang="ja-JP" altLang="ja-JP" sz="2000" kern="100" dirty="0" smtClean="0">
                <a:effectLst/>
                <a:latin typeface="+mn-ea"/>
              </a:rPr>
              <a:t>イベント情報の登録</a:t>
            </a:r>
            <a:r>
              <a:rPr lang="ja-JP" altLang="en-US" sz="2000" kern="100" dirty="0" smtClean="0">
                <a:effectLst/>
                <a:latin typeface="+mn-ea"/>
              </a:rPr>
              <a:t>、</a:t>
            </a:r>
            <a:r>
              <a:rPr lang="ja-JP" altLang="ja-JP" sz="2000" kern="100" dirty="0" smtClean="0">
                <a:effectLst/>
                <a:latin typeface="+mn-ea"/>
              </a:rPr>
              <a:t>編集</a:t>
            </a:r>
            <a:r>
              <a:rPr lang="ja-JP" altLang="en-US" sz="2000" kern="100" dirty="0" smtClean="0">
                <a:effectLst/>
                <a:latin typeface="+mn-ea"/>
              </a:rPr>
              <a:t>、</a:t>
            </a:r>
            <a:r>
              <a:rPr lang="ja-JP" altLang="ja-JP" sz="2000" kern="100" dirty="0" smtClean="0">
                <a:effectLst/>
                <a:latin typeface="+mn-ea"/>
              </a:rPr>
              <a:t>削除</a:t>
            </a:r>
            <a:endParaRPr lang="ja-JP" altLang="ja-JP" sz="2000" kern="1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5"/>
            </a:pPr>
            <a:r>
              <a:rPr lang="ja-JP" altLang="ja-JP" sz="2000" kern="100" dirty="0" smtClean="0">
                <a:effectLst/>
                <a:latin typeface="+mn-ea"/>
              </a:rPr>
              <a:t>ユーザ一覧の閲覧</a:t>
            </a:r>
            <a:endParaRPr lang="ja-JP" altLang="ja-JP" sz="2000" kern="1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5"/>
            </a:pPr>
            <a:r>
              <a:rPr lang="ja-JP" altLang="ja-JP" sz="2000" kern="100" dirty="0" smtClean="0">
                <a:effectLst/>
                <a:latin typeface="+mn-ea"/>
              </a:rPr>
              <a:t>ユーザ詳細の閲覧</a:t>
            </a:r>
            <a:r>
              <a:rPr lang="ja-JP" altLang="en-US" sz="2000" kern="100" dirty="0" smtClean="0">
                <a:effectLst/>
                <a:latin typeface="+mn-ea"/>
              </a:rPr>
              <a:t>、</a:t>
            </a:r>
            <a:r>
              <a:rPr lang="ja-JP" altLang="ja-JP" sz="2000" kern="100" dirty="0" smtClean="0">
                <a:effectLst/>
                <a:latin typeface="+mn-ea"/>
              </a:rPr>
              <a:t>登録</a:t>
            </a:r>
            <a:r>
              <a:rPr lang="ja-JP" altLang="en-US" sz="2000" kern="100" dirty="0" smtClean="0">
                <a:effectLst/>
                <a:latin typeface="+mn-ea"/>
              </a:rPr>
              <a:t>、</a:t>
            </a:r>
            <a:r>
              <a:rPr lang="ja-JP" altLang="ja-JP" sz="2000" kern="100" dirty="0" smtClean="0">
                <a:effectLst/>
                <a:latin typeface="+mn-ea"/>
              </a:rPr>
              <a:t>編集</a:t>
            </a:r>
            <a:r>
              <a:rPr lang="ja-JP" altLang="en-US" sz="2000" kern="100" dirty="0" smtClean="0">
                <a:effectLst/>
                <a:latin typeface="+mn-ea"/>
              </a:rPr>
              <a:t>、</a:t>
            </a:r>
            <a:r>
              <a:rPr lang="ja-JP" altLang="ja-JP" sz="2000" kern="100" dirty="0" smtClean="0">
                <a:effectLst/>
                <a:latin typeface="+mn-ea"/>
              </a:rPr>
              <a:t>削除</a:t>
            </a:r>
            <a:endParaRPr lang="ja-JP" altLang="ja-JP" sz="2000" kern="100" dirty="0" smtClean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2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996271" y="4608257"/>
            <a:ext cx="1207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E9D596F9-186A-443B-969A-27453A85F97B}" type="slidenum">
              <a:rPr lang="en-US" altLang="ja-JP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5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4" name="コンテンツ プレースホルダー 5"/>
          <p:cNvSpPr>
            <a:spLocks noGrp="1"/>
          </p:cNvSpPr>
          <p:nvPr>
            <p:ph sz="half" idx="2"/>
          </p:nvPr>
        </p:nvSpPr>
        <p:spPr>
          <a:xfrm>
            <a:off x="1885950" y="653914"/>
            <a:ext cx="7731577" cy="546100"/>
          </a:xfrm>
        </p:spPr>
        <p:txBody>
          <a:bodyPr>
            <a:normAutofit/>
          </a:bodyPr>
          <a:lstStyle/>
          <a:p>
            <a:r>
              <a:rPr lang="ja-JP" altLang="en-US" sz="2400" b="1" dirty="0" smtClean="0">
                <a:latin typeface="+mn-ea"/>
              </a:rPr>
              <a:t>追加した機能</a:t>
            </a:r>
            <a:endParaRPr lang="ja-JP" altLang="en-US" sz="2400" b="1" dirty="0">
              <a:latin typeface="+mn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885950" y="1147918"/>
            <a:ext cx="82016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en-US" sz="2000" kern="100" dirty="0" smtClean="0">
                <a:effectLst/>
                <a:latin typeface="+mn-ea"/>
              </a:rPr>
              <a:t>イベント </a:t>
            </a:r>
            <a:r>
              <a:rPr lang="en-US" altLang="ja-JP" sz="2000" kern="100" dirty="0" smtClean="0">
                <a:effectLst/>
                <a:latin typeface="+mn-ea"/>
              </a:rPr>
              <a:t>/ </a:t>
            </a:r>
            <a:r>
              <a:rPr lang="ja-JP" altLang="en-US" sz="2000" kern="100" dirty="0" smtClean="0">
                <a:effectLst/>
                <a:latin typeface="+mn-ea"/>
              </a:rPr>
              <a:t>ユーザの画像を表示する</a:t>
            </a:r>
            <a:endParaRPr lang="en-US" altLang="ja-JP" sz="2000" kern="100" dirty="0" smtClean="0">
              <a:effectLst/>
              <a:latin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en-US" sz="2000" kern="100" dirty="0" smtClean="0">
                <a:effectLst/>
                <a:latin typeface="+mn-ea"/>
              </a:rPr>
              <a:t>日時入力の</a:t>
            </a:r>
            <a:r>
              <a:rPr lang="ja-JP" altLang="en-US" sz="2000" kern="100" dirty="0" smtClean="0">
                <a:latin typeface="+mn-ea"/>
              </a:rPr>
              <a:t>選択カレンダーを表示する</a:t>
            </a:r>
            <a:endParaRPr lang="en-US" altLang="ja-JP" sz="2000" kern="100" dirty="0" smtClean="0">
              <a:effectLst/>
              <a:latin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ja-JP" sz="2000" kern="100" dirty="0" smtClean="0">
                <a:effectLst/>
                <a:latin typeface="+mn-ea"/>
              </a:rPr>
              <a:t>自分</a:t>
            </a:r>
            <a:r>
              <a:rPr lang="ja-JP" altLang="en-US" sz="2000" kern="100" dirty="0" smtClean="0">
                <a:effectLst/>
                <a:latin typeface="+mn-ea"/>
              </a:rPr>
              <a:t>が</a:t>
            </a:r>
            <a:r>
              <a:rPr lang="ja-JP" altLang="ja-JP" sz="2000" kern="100" dirty="0" smtClean="0">
                <a:effectLst/>
                <a:latin typeface="+mn-ea"/>
              </a:rPr>
              <a:t>登録したイベント</a:t>
            </a:r>
            <a:r>
              <a:rPr lang="en-US" altLang="ja-JP" sz="2000" kern="100" dirty="0" smtClean="0">
                <a:effectLst/>
                <a:latin typeface="+mn-ea"/>
              </a:rPr>
              <a:t> / </a:t>
            </a:r>
            <a:r>
              <a:rPr lang="ja-JP" altLang="ja-JP" sz="2000" kern="100" dirty="0" smtClean="0">
                <a:effectLst/>
                <a:latin typeface="+mn-ea"/>
              </a:rPr>
              <a:t>自分</a:t>
            </a:r>
            <a:r>
              <a:rPr lang="ja-JP" altLang="en-US" sz="2000" kern="100" dirty="0" smtClean="0">
                <a:effectLst/>
                <a:latin typeface="+mn-ea"/>
              </a:rPr>
              <a:t>が</a:t>
            </a:r>
            <a:r>
              <a:rPr lang="ja-JP" altLang="ja-JP" sz="2000" kern="100" dirty="0" smtClean="0">
                <a:effectLst/>
                <a:latin typeface="+mn-ea"/>
              </a:rPr>
              <a:t>参加</a:t>
            </a:r>
            <a:r>
              <a:rPr lang="ja-JP" altLang="en-US" sz="2000" kern="100" dirty="0">
                <a:latin typeface="+mn-ea"/>
              </a:rPr>
              <a:t>する</a:t>
            </a:r>
            <a:r>
              <a:rPr lang="ja-JP" altLang="ja-JP" sz="2000" kern="100" dirty="0" smtClean="0">
                <a:effectLst/>
                <a:latin typeface="+mn-ea"/>
              </a:rPr>
              <a:t>イベント一覧の閲覧</a:t>
            </a:r>
            <a:endParaRPr lang="en-US" altLang="ja-JP" sz="2000" kern="100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en-US" sz="2000" kern="100" dirty="0" smtClean="0">
                <a:latin typeface="+mn-ea"/>
              </a:rPr>
              <a:t>イベント一覧で「開催予定のイベント」と「終了したイベント」</a:t>
            </a:r>
            <a:r>
              <a:rPr lang="ja-JP" altLang="ja-JP" sz="2000" kern="100" dirty="0" smtClean="0">
                <a:effectLst/>
                <a:latin typeface="+mn-ea"/>
              </a:rPr>
              <a:t>の閲覧</a:t>
            </a:r>
            <a:endParaRPr lang="en-US" altLang="ja-JP" sz="2000" kern="100" dirty="0" smtClean="0">
              <a:effectLst/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5"/>
            </a:pPr>
            <a:r>
              <a:rPr lang="ja-JP" altLang="en-US" sz="2000" kern="100" dirty="0" smtClean="0">
                <a:effectLst/>
                <a:latin typeface="+mn-ea"/>
              </a:rPr>
              <a:t>イベント一覧とユーザ一覧で</a:t>
            </a:r>
            <a:r>
              <a:rPr lang="ja-JP" altLang="ja-JP" sz="2000" kern="100" dirty="0" smtClean="0">
                <a:effectLst/>
                <a:latin typeface="+mn-ea"/>
              </a:rPr>
              <a:t>検索ワード</a:t>
            </a:r>
            <a:r>
              <a:rPr lang="ja-JP" altLang="en-US" sz="2000" kern="100" dirty="0" smtClean="0">
                <a:effectLst/>
                <a:latin typeface="+mn-ea"/>
              </a:rPr>
              <a:t>機能</a:t>
            </a:r>
            <a:endParaRPr lang="ja-JP" altLang="ja-JP" sz="2000" kern="1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5"/>
            </a:pPr>
            <a:r>
              <a:rPr lang="ja-JP" altLang="ja-JP" sz="2000" kern="100" dirty="0" smtClean="0">
                <a:effectLst/>
                <a:latin typeface="+mn-ea"/>
              </a:rPr>
              <a:t>イベントの登録者にメールを送信する</a:t>
            </a:r>
            <a:r>
              <a:rPr lang="ja-JP" altLang="en-US" sz="2000" kern="100" dirty="0" smtClean="0">
                <a:effectLst/>
                <a:latin typeface="+mn-ea"/>
              </a:rPr>
              <a:t>機能</a:t>
            </a:r>
            <a:endParaRPr lang="ja-JP" altLang="ja-JP" sz="2000" kern="1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5"/>
            </a:pPr>
            <a:r>
              <a:rPr lang="ja-JP" altLang="en-US" sz="2000" kern="100" dirty="0" smtClean="0">
                <a:effectLst/>
                <a:latin typeface="+mn-ea"/>
              </a:rPr>
              <a:t>最近のイベント（カレンダーで）</a:t>
            </a:r>
            <a:r>
              <a:rPr lang="ja-JP" altLang="ja-JP" sz="2000" kern="100" dirty="0" smtClean="0">
                <a:effectLst/>
                <a:latin typeface="+mn-ea"/>
              </a:rPr>
              <a:t>一覧の閲覧</a:t>
            </a:r>
            <a:endParaRPr lang="en-US" altLang="ja-JP" sz="2000" kern="100" dirty="0" smtClean="0">
              <a:effectLst/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ja-JP" sz="2000" kern="100" dirty="0" smtClean="0">
                <a:effectLst/>
                <a:latin typeface="+mn-ea"/>
                <a:cs typeface="Times New Roman" panose="02020603050405020304" pitchFamily="18" charset="0"/>
              </a:rPr>
              <a:t>Google</a:t>
            </a:r>
            <a:r>
              <a:rPr lang="ja-JP" altLang="en-US" sz="2000" kern="100" dirty="0" smtClean="0">
                <a:effectLst/>
                <a:latin typeface="+mn-ea"/>
                <a:cs typeface="Times New Roman" panose="02020603050405020304" pitchFamily="18" charset="0"/>
              </a:rPr>
              <a:t>　</a:t>
            </a:r>
            <a:r>
              <a:rPr lang="en-US" altLang="ja-JP" sz="2000" kern="100" dirty="0" smtClean="0">
                <a:effectLst/>
                <a:latin typeface="+mn-ea"/>
                <a:cs typeface="Times New Roman" panose="02020603050405020304" pitchFamily="18" charset="0"/>
              </a:rPr>
              <a:t>Map</a:t>
            </a:r>
            <a:r>
              <a:rPr lang="ja-JP" altLang="en-US" sz="2000" kern="100" dirty="0" smtClean="0">
                <a:effectLst/>
                <a:latin typeface="+mn-ea"/>
                <a:cs typeface="Times New Roman" panose="02020603050405020304" pitchFamily="18" charset="0"/>
              </a:rPr>
              <a:t>データを表示する</a:t>
            </a:r>
            <a:endParaRPr lang="ja-JP" altLang="ja-JP" sz="2000" kern="100" dirty="0" smtClean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4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>
          <a:xfrm>
            <a:off x="1885950" y="583693"/>
            <a:ext cx="8179251" cy="546100"/>
          </a:xfrm>
        </p:spPr>
        <p:txBody>
          <a:bodyPr>
            <a:normAutofit/>
          </a:bodyPr>
          <a:lstStyle/>
          <a:p>
            <a:r>
              <a:rPr lang="ja-JP" altLang="en-US" sz="2400" dirty="0" smtClean="0">
                <a:latin typeface="+mn-ea"/>
              </a:rPr>
              <a:t>追加した機能の設計</a:t>
            </a:r>
            <a:endParaRPr lang="ja-JP" altLang="en-US" sz="2400" dirty="0">
              <a:latin typeface="+mn-ea"/>
            </a:endParaRPr>
          </a:p>
          <a:p>
            <a:endParaRPr kumimoji="1" lang="ja-JP" altLang="en-US" sz="2400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03588" y="1119695"/>
            <a:ext cx="565801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2000" b="1" kern="100" dirty="0" smtClean="0">
                <a:effectLst/>
                <a:latin typeface="+mn-ea"/>
              </a:rPr>
              <a:t>ユーザの画像を表示する。</a:t>
            </a:r>
            <a:endParaRPr lang="en-US" altLang="ja-JP" sz="2000" b="1" kern="100" dirty="0" smtClean="0">
              <a:effectLst/>
              <a:latin typeface="+mn-ea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ja-JP" altLang="en-US" sz="2000" kern="100" dirty="0" smtClean="0">
                <a:latin typeface="+mn-ea"/>
              </a:rPr>
              <a:t>ユーザ登録する時、ユーザの画像登録する機能。画像登録した場合はメニュー側で表示する。何も登録しない場合は、初期設定の画像になる。</a:t>
            </a:r>
            <a:endParaRPr lang="en-US" altLang="ja-JP" sz="2000" kern="100" dirty="0" smtClean="0">
              <a:latin typeface="+mn-ea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altLang="ja-JP" sz="2000" kern="100" dirty="0">
              <a:latin typeface="+mn-ea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altLang="ja-JP" sz="2000" kern="100" dirty="0" smtClean="0">
              <a:effectLst/>
              <a:latin typeface="+mn-ea"/>
            </a:endParaRP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2000" b="1" kern="100" dirty="0" smtClean="0">
                <a:effectLst/>
                <a:latin typeface="+mn-ea"/>
              </a:rPr>
              <a:t>日時入力時</a:t>
            </a:r>
            <a:r>
              <a:rPr lang="ja-JP" altLang="en-US" sz="2000" b="1" kern="100" dirty="0" smtClean="0">
                <a:latin typeface="+mn-ea"/>
              </a:rPr>
              <a:t>選択カレンダーと時間表を表示する。</a:t>
            </a:r>
            <a:endParaRPr lang="en-US" altLang="ja-JP" sz="2000" b="1" kern="100" dirty="0" smtClean="0">
              <a:latin typeface="+mn-ea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ja-JP" altLang="en-US" sz="2000" kern="100" dirty="0" smtClean="0">
                <a:effectLst/>
                <a:latin typeface="+mn-ea"/>
              </a:rPr>
              <a:t>イベント</a:t>
            </a:r>
            <a:r>
              <a:rPr lang="ja-JP" altLang="ja-JP" sz="2000" kern="100" dirty="0" smtClean="0">
                <a:effectLst/>
                <a:latin typeface="+mn-ea"/>
              </a:rPr>
              <a:t>登録</a:t>
            </a:r>
            <a:r>
              <a:rPr lang="ja-JP" altLang="en-US" sz="2000" kern="100" dirty="0" smtClean="0">
                <a:effectLst/>
                <a:latin typeface="+mn-ea"/>
              </a:rPr>
              <a:t>の場合は「開始日時」と「終了日時」のところを押すとカレンダー選択項目を表示する。指定した日時を</a:t>
            </a:r>
            <a:r>
              <a:rPr lang="ja-JP" altLang="en-US" sz="2000" kern="100" dirty="0" smtClean="0">
                <a:latin typeface="+mn-ea"/>
              </a:rPr>
              <a:t>選べる。</a:t>
            </a:r>
            <a:endParaRPr lang="en-US" altLang="ja-JP" sz="2000" kern="100" dirty="0" smtClean="0">
              <a:effectLst/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996272" y="4608257"/>
            <a:ext cx="1207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94E8A8CB-22EF-4E45-BC9A-09B511447D48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6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17578" t="29305" r="70234" b="41793"/>
          <a:stretch/>
        </p:blipFill>
        <p:spPr>
          <a:xfrm>
            <a:off x="1885950" y="1387371"/>
            <a:ext cx="865978" cy="1157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3"/>
          <a:srcRect l="17734" t="30001" r="70469" b="41088"/>
          <a:stretch/>
        </p:blipFill>
        <p:spPr>
          <a:xfrm>
            <a:off x="3365327" y="1389288"/>
            <a:ext cx="838222" cy="1155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4"/>
          <a:srcRect l="31953" t="41944" r="31406" b="24862"/>
          <a:stretch/>
        </p:blipFill>
        <p:spPr>
          <a:xfrm>
            <a:off x="1885950" y="3388656"/>
            <a:ext cx="2317599" cy="11810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561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2027027" y="3394459"/>
            <a:ext cx="39368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ja-JP" sz="2000" b="1" kern="100" dirty="0" smtClean="0">
                <a:effectLst/>
                <a:latin typeface="+mn-ea"/>
              </a:rPr>
              <a:t>自分登録したイベント一覧の閲覧</a:t>
            </a:r>
            <a:endParaRPr lang="en-US" altLang="ja-JP" sz="2000" b="1" kern="100" dirty="0" smtClean="0">
              <a:effectLst/>
              <a:latin typeface="+mn-ea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ja-JP" altLang="en-US" sz="2000" kern="100" dirty="0" smtClean="0">
                <a:effectLst/>
                <a:latin typeface="+mn-ea"/>
                <a:cs typeface="Times New Roman" panose="02020603050405020304" pitchFamily="18" charset="0"/>
              </a:rPr>
              <a:t>該当ユーザ登録したイベントをリストで表示する。</a:t>
            </a:r>
            <a:endParaRPr lang="en-US" altLang="ja-JP" sz="2000" kern="1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ja-JP" altLang="ja-JP" sz="2000" kern="100" dirty="0" smtClean="0"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996272" y="4608257"/>
            <a:ext cx="1207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3D9ED1F2-4363-482A-B3EF-812BE12EB124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7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238148" y="3394459"/>
            <a:ext cx="392185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ja-JP" sz="2000" b="1" kern="100" dirty="0" smtClean="0">
                <a:effectLst/>
                <a:latin typeface="+mn-ea"/>
              </a:rPr>
              <a:t>自分参加したイベント一覧の閲覧</a:t>
            </a:r>
            <a:endParaRPr lang="en-US" altLang="ja-JP" sz="2000" b="1" kern="100" dirty="0" smtClean="0">
              <a:effectLst/>
              <a:latin typeface="+mn-ea"/>
            </a:endParaRPr>
          </a:p>
          <a:p>
            <a:pPr algn="just">
              <a:lnSpc>
                <a:spcPct val="115000"/>
              </a:lnSpc>
            </a:pPr>
            <a:r>
              <a:rPr lang="ja-JP" altLang="en-US" sz="2000" kern="100" dirty="0" smtClean="0">
                <a:effectLst/>
                <a:latin typeface="+mn-ea"/>
                <a:cs typeface="Times New Roman" panose="02020603050405020304" pitchFamily="18" charset="0"/>
              </a:rPr>
              <a:t>該当ユーザ参加したイベントをリストで表示する。</a:t>
            </a:r>
            <a:endParaRPr lang="en-US" altLang="ja-JP" sz="2000" kern="100" dirty="0" smtClean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32578" t="24306" r="3750" b="35000"/>
          <a:stretch/>
        </p:blipFill>
        <p:spPr>
          <a:xfrm>
            <a:off x="6129205" y="1628178"/>
            <a:ext cx="3935996" cy="141502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l="32108" t="39861" r="3751" b="22361"/>
          <a:stretch/>
        </p:blipFill>
        <p:spPr>
          <a:xfrm>
            <a:off x="1885950" y="1894962"/>
            <a:ext cx="3914775" cy="1296979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1885950" y="701323"/>
            <a:ext cx="81792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ja-JP" altLang="en-US" sz="2000" b="1" kern="100" dirty="0" smtClean="0">
                <a:effectLst/>
                <a:latin typeface="+mn-ea"/>
                <a:cs typeface="Times New Roman" panose="02020603050405020304" pitchFamily="18" charset="0"/>
              </a:rPr>
              <a:t>該当ユーザ登録したイベントは全て</a:t>
            </a:r>
            <a:r>
              <a:rPr lang="ja-JP" altLang="en-US" sz="2000" b="1" kern="1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緑色</a:t>
            </a:r>
            <a:r>
              <a:rPr lang="ja-JP" altLang="en-US" sz="2000" b="1" kern="100" dirty="0" smtClean="0">
                <a:effectLst/>
                <a:latin typeface="+mn-ea"/>
                <a:cs typeface="Times New Roman" panose="02020603050405020304" pitchFamily="18" charset="0"/>
              </a:rPr>
              <a:t>で表示する。参加したイベントは</a:t>
            </a:r>
            <a:r>
              <a:rPr lang="ja-JP" altLang="en-US" sz="2000" b="1" kern="100" dirty="0" smtClean="0">
                <a:solidFill>
                  <a:srgbClr val="C00000"/>
                </a:solidFill>
                <a:effectLst/>
                <a:latin typeface="+mn-ea"/>
                <a:cs typeface="Times New Roman" panose="02020603050405020304" pitchFamily="18" charset="0"/>
              </a:rPr>
              <a:t>赤色</a:t>
            </a:r>
            <a:r>
              <a:rPr lang="ja-JP" altLang="en-US" sz="2000" b="1" kern="100" dirty="0" smtClean="0">
                <a:effectLst/>
                <a:latin typeface="+mn-ea"/>
                <a:cs typeface="Times New Roman" panose="02020603050405020304" pitchFamily="18" charset="0"/>
              </a:rPr>
              <a:t>で表示する。</a:t>
            </a:r>
            <a:endParaRPr lang="ja-JP" altLang="ja-JP" sz="2000" b="1" kern="100" dirty="0" smtClean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2"/>
          <a:srcRect l="31562" t="40687" r="3438" b="26806"/>
          <a:stretch/>
        </p:blipFill>
        <p:spPr>
          <a:xfrm>
            <a:off x="1885950" y="2618308"/>
            <a:ext cx="8179252" cy="2300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テキスト ボックス 7"/>
          <p:cNvSpPr txBox="1"/>
          <p:nvPr/>
        </p:nvSpPr>
        <p:spPr>
          <a:xfrm>
            <a:off x="1885950" y="269308"/>
            <a:ext cx="87210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ja-JP" altLang="en-US" sz="2000" b="1" kern="100" dirty="0" smtClean="0">
                <a:latin typeface="+mn-ea"/>
              </a:rPr>
              <a:t>「開催予定のイベント」と「終了したイベント」</a:t>
            </a:r>
            <a:r>
              <a:rPr lang="ja-JP" altLang="ja-JP" sz="2000" b="1" kern="100" dirty="0" smtClean="0">
                <a:effectLst/>
                <a:latin typeface="+mn-ea"/>
              </a:rPr>
              <a:t>の閲覧</a:t>
            </a:r>
            <a:endParaRPr lang="en-US" altLang="ja-JP" sz="2000" b="1" kern="100" dirty="0" smtClean="0">
              <a:effectLst/>
              <a:latin typeface="+mn-ea"/>
            </a:endParaRPr>
          </a:p>
          <a:p>
            <a:pPr algn="just">
              <a:lnSpc>
                <a:spcPct val="115000"/>
              </a:lnSpc>
            </a:pPr>
            <a:r>
              <a:rPr lang="ja-JP" altLang="en-US" sz="2000" kern="100" dirty="0" smtClean="0">
                <a:latin typeface="+mn-ea"/>
              </a:rPr>
              <a:t>イベント一覧で「開催予定のイベント」と「終了したイベント」を分けて閲覧出来る。</a:t>
            </a:r>
            <a:endParaRPr lang="en-US" altLang="ja-JP" sz="2000" kern="100" dirty="0" smtClean="0">
              <a:latin typeface="+mn-ea"/>
            </a:endParaRPr>
          </a:p>
          <a:p>
            <a:pPr algn="just">
              <a:lnSpc>
                <a:spcPct val="115000"/>
              </a:lnSpc>
            </a:pPr>
            <a:endParaRPr lang="en-US" altLang="ja-JP" sz="2000" kern="100" dirty="0" smtClean="0">
              <a:latin typeface="+mn-ea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ja-JP" altLang="en-US" sz="2000" b="1" kern="100" dirty="0">
                <a:latin typeface="+mn-ea"/>
              </a:rPr>
              <a:t>イベント一覧とユーザ一覧で</a:t>
            </a:r>
            <a:r>
              <a:rPr lang="ja-JP" altLang="ja-JP" sz="2000" b="1" kern="100" dirty="0">
                <a:latin typeface="+mn-ea"/>
              </a:rPr>
              <a:t>検索ワード</a:t>
            </a:r>
            <a:r>
              <a:rPr lang="ja-JP" altLang="en-US" sz="2000" b="1" kern="100" dirty="0">
                <a:latin typeface="+mn-ea"/>
              </a:rPr>
              <a:t>機能</a:t>
            </a:r>
            <a:endParaRPr lang="en-US" altLang="ja-JP" sz="2000" b="1" kern="100" dirty="0">
              <a:latin typeface="+mn-ea"/>
            </a:endParaRPr>
          </a:p>
          <a:p>
            <a:pPr algn="just">
              <a:lnSpc>
                <a:spcPct val="115000"/>
              </a:lnSpc>
            </a:pPr>
            <a:r>
              <a:rPr lang="ja-JP" altLang="en-US" sz="2000" kern="100" dirty="0">
                <a:latin typeface="+mn-ea"/>
              </a:rPr>
              <a:t>イベント一覧とユーザ一覧のリストで</a:t>
            </a:r>
            <a:r>
              <a:rPr lang="ja-JP" altLang="ja-JP" sz="2000" kern="100" dirty="0">
                <a:latin typeface="+mn-ea"/>
              </a:rPr>
              <a:t>検索ワード</a:t>
            </a:r>
            <a:r>
              <a:rPr lang="ja-JP" altLang="en-US" sz="2000" kern="100" dirty="0">
                <a:latin typeface="+mn-ea"/>
              </a:rPr>
              <a:t>に関するイベント情報を取り出せる。</a:t>
            </a:r>
            <a:r>
              <a:rPr lang="ja-JP" altLang="ja-JP" sz="2000" kern="100" dirty="0">
                <a:latin typeface="+mn-ea"/>
              </a:rPr>
              <a:t>ワード</a:t>
            </a:r>
            <a:r>
              <a:rPr lang="ja-JP" altLang="en-US" sz="2000" kern="100" dirty="0">
                <a:latin typeface="+mn-ea"/>
              </a:rPr>
              <a:t>の検索範囲は全てイベントの項目</a:t>
            </a:r>
            <a:r>
              <a:rPr lang="ja-JP" altLang="en-US" sz="2000" kern="100" dirty="0" smtClean="0">
                <a:latin typeface="+mn-ea"/>
              </a:rPr>
              <a:t>。</a:t>
            </a:r>
            <a:endParaRPr lang="ja-JP" altLang="ja-JP" sz="2000" kern="100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996272" y="4608257"/>
            <a:ext cx="1207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7AA786A4-0ED0-4071-81A7-3B68FC9C16BF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8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133599" y="2687345"/>
            <a:ext cx="828675" cy="3523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2967037" y="2687345"/>
            <a:ext cx="985838" cy="3523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3952875" y="2687345"/>
            <a:ext cx="923925" cy="3523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8681696" y="2687344"/>
            <a:ext cx="1243354" cy="3523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>
            <a:stCxn id="32" idx="2"/>
          </p:cNvCxnSpPr>
          <p:nvPr/>
        </p:nvCxnSpPr>
        <p:spPr>
          <a:xfrm flipH="1">
            <a:off x="7686675" y="3039743"/>
            <a:ext cx="1616698" cy="506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6810376" y="3038358"/>
            <a:ext cx="2492997" cy="507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4974432" y="3051492"/>
            <a:ext cx="4328941" cy="507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2" idx="2"/>
          </p:cNvCxnSpPr>
          <p:nvPr/>
        </p:nvCxnSpPr>
        <p:spPr>
          <a:xfrm flipH="1">
            <a:off x="2969420" y="3039743"/>
            <a:ext cx="6333953" cy="532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8" idx="2"/>
          </p:cNvCxnSpPr>
          <p:nvPr/>
        </p:nvCxnSpPr>
        <p:spPr>
          <a:xfrm>
            <a:off x="3459956" y="3039744"/>
            <a:ext cx="347239" cy="83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1885950" y="408168"/>
            <a:ext cx="8038174" cy="1108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ja-JP" sz="2000" b="1" kern="100" dirty="0" smtClean="0">
                <a:effectLst/>
                <a:latin typeface="+mn-ea"/>
              </a:rPr>
              <a:t>イベントの登録者にメールを送信する</a:t>
            </a:r>
            <a:r>
              <a:rPr lang="ja-JP" altLang="en-US" sz="2000" b="1" kern="100" dirty="0" smtClean="0">
                <a:effectLst/>
                <a:latin typeface="+mn-ea"/>
              </a:rPr>
              <a:t>機能</a:t>
            </a:r>
            <a:endParaRPr lang="en-US" altLang="ja-JP" sz="2000" b="1" kern="100" dirty="0" smtClean="0">
              <a:latin typeface="+mn-ea"/>
            </a:endParaRPr>
          </a:p>
          <a:p>
            <a:pPr algn="just">
              <a:lnSpc>
                <a:spcPct val="115000"/>
              </a:lnSpc>
            </a:pPr>
            <a:r>
              <a:rPr lang="ja-JP" altLang="en-US" sz="2000" kern="100" dirty="0" smtClean="0">
                <a:effectLst/>
                <a:latin typeface="+mn-ea"/>
                <a:cs typeface="Times New Roman" panose="02020603050405020304" pitchFamily="18" charset="0"/>
              </a:rPr>
              <a:t>毎日午前</a:t>
            </a:r>
            <a:r>
              <a:rPr lang="en-US" altLang="ja-JP" sz="2000" kern="100" dirty="0" smtClean="0">
                <a:effectLst/>
                <a:latin typeface="+mn-ea"/>
                <a:cs typeface="Times New Roman" panose="02020603050405020304" pitchFamily="18" charset="0"/>
              </a:rPr>
              <a:t>9</a:t>
            </a:r>
            <a:r>
              <a:rPr lang="ja-JP" altLang="en-US" sz="2000" kern="100" dirty="0" smtClean="0">
                <a:effectLst/>
                <a:latin typeface="+mn-ea"/>
                <a:cs typeface="Times New Roman" panose="02020603050405020304" pitchFamily="18" charset="0"/>
              </a:rPr>
              <a:t>時と午後</a:t>
            </a:r>
            <a:r>
              <a:rPr lang="en-US" altLang="ja-JP" sz="2000" kern="100" dirty="0" smtClean="0">
                <a:effectLst/>
                <a:latin typeface="+mn-ea"/>
                <a:cs typeface="Times New Roman" panose="02020603050405020304" pitchFamily="18" charset="0"/>
              </a:rPr>
              <a:t>15</a:t>
            </a:r>
            <a:r>
              <a:rPr lang="ja-JP" altLang="en-US" sz="2000" kern="100" dirty="0" smtClean="0">
                <a:effectLst/>
                <a:latin typeface="+mn-ea"/>
                <a:cs typeface="Times New Roman" panose="02020603050405020304" pitchFamily="18" charset="0"/>
              </a:rPr>
              <a:t>時の時間を設定して、全てのイベントの「参加」のところが変更がある場合は該当イベントの管理ユーザにメールを送信する。</a:t>
            </a:r>
            <a:endParaRPr lang="en-US" altLang="ja-JP" sz="2000" kern="100" dirty="0" smtClean="0"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954297" y="5448300"/>
            <a:ext cx="1072730" cy="1001959"/>
            <a:chOff x="639972" y="481974"/>
            <a:chExt cx="1072730" cy="1001959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762000" y="481974"/>
              <a:ext cx="809625" cy="776913"/>
              <a:chOff x="1257300" y="1581150"/>
              <a:chExt cx="1885950" cy="1809750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25730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952625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647950" y="158115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4795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1952625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1257300" y="2238375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257300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952625" y="2895600"/>
                <a:ext cx="495300" cy="495300"/>
              </a:xfrm>
              <a:prstGeom prst="rect">
                <a:avLst/>
              </a:prstGeom>
              <a:noFill/>
              <a:ln w="38100">
                <a:solidFill>
                  <a:srgbClr val="957BBE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647950" y="2895600"/>
                <a:ext cx="495300" cy="495300"/>
              </a:xfrm>
              <a:prstGeom prst="rect">
                <a:avLst/>
              </a:prstGeom>
              <a:solidFill>
                <a:srgbClr val="957BBE"/>
              </a:solidFill>
              <a:ln w="38100">
                <a:solidFill>
                  <a:srgbClr val="957B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39972" y="1230017"/>
              <a:ext cx="10727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dirty="0" smtClean="0">
                  <a:solidFill>
                    <a:srgbClr val="957BBE"/>
                  </a:solidFill>
                </a:rPr>
                <a:t>EVENT</a:t>
              </a:r>
              <a:r>
                <a:rPr lang="ja-JP" altLang="en-US" sz="1050" dirty="0" smtClean="0">
                  <a:solidFill>
                    <a:srgbClr val="957BBE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957BBE"/>
                  </a:solidFill>
                </a:rPr>
                <a:t>SYSTEM</a:t>
              </a:r>
              <a:endParaRPr lang="en-US" altLang="ja-JP" sz="1050" dirty="0">
                <a:solidFill>
                  <a:srgbClr val="957BBE"/>
                </a:solidFill>
              </a:endParaRPr>
            </a:p>
          </p:txBody>
        </p:sp>
      </p:grpSp>
      <p:cxnSp>
        <p:nvCxnSpPr>
          <p:cNvPr id="22" name="直線コネクタ 21"/>
          <p:cNvCxnSpPr/>
          <p:nvPr/>
        </p:nvCxnSpPr>
        <p:spPr>
          <a:xfrm>
            <a:off x="1047750" y="5276850"/>
            <a:ext cx="10086975" cy="0"/>
          </a:xfrm>
          <a:prstGeom prst="line">
            <a:avLst/>
          </a:prstGeom>
          <a:ln w="25400">
            <a:solidFill>
              <a:srgbClr val="95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996272" y="4608257"/>
            <a:ext cx="1207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fld id="{FC4D4A53-F45A-431A-8E7C-A31696D8E758}" type="slidenum">
              <a:rPr lang="ja-JP" altLang="en-US" sz="3200" b="0" cap="none" spc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9</a:t>
            </a:fld>
            <a:r>
              <a:rPr lang="ja-JP" altLang="en-US" sz="32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ja-JP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of</a:t>
            </a:r>
            <a:r>
              <a:rPr lang="en-US" altLang="ja-JP" sz="2800" b="0" cap="none" spc="0" dirty="0" smtClean="0">
                <a:ln w="0"/>
                <a:solidFill>
                  <a:srgbClr val="957BBE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13</a:t>
            </a:r>
            <a:endParaRPr lang="ja-JP" altLang="en-US" sz="2800" b="0" cap="none" spc="0" dirty="0">
              <a:ln w="0"/>
              <a:solidFill>
                <a:srgbClr val="957BB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2"/>
          <a:srcRect l="25937" t="45503" r="35502" b="14770"/>
          <a:stretch/>
        </p:blipFill>
        <p:spPr>
          <a:xfrm>
            <a:off x="3302316" y="1770355"/>
            <a:ext cx="5577841" cy="323257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081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665</Words>
  <Application>Microsoft Office PowerPoint</Application>
  <PresentationFormat>ワイド画面</PresentationFormat>
  <Paragraphs>93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1.イベントシステムの概要</vt:lpstr>
      <vt:lpstr>2.機能紹介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3.イベントシステムの展示</vt:lpstr>
      <vt:lpstr>4.今後研究の課題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160</cp:revision>
  <dcterms:created xsi:type="dcterms:W3CDTF">2019-06-24T02:24:20Z</dcterms:created>
  <dcterms:modified xsi:type="dcterms:W3CDTF">2019-06-28T07:01:42Z</dcterms:modified>
</cp:coreProperties>
</file>