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83" r:id="rId4"/>
    <p:sldId id="279" r:id="rId5"/>
    <p:sldId id="282" r:id="rId6"/>
    <p:sldId id="285" r:id="rId7"/>
    <p:sldId id="284" r:id="rId8"/>
    <p:sldId id="277" r:id="rId9"/>
    <p:sldId id="281" r:id="rId10"/>
    <p:sldId id="257" r:id="rId11"/>
    <p:sldId id="258" r:id="rId12"/>
    <p:sldId id="275" r:id="rId13"/>
    <p:sldId id="278" r:id="rId14"/>
    <p:sldId id="264"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57439" autoAdjust="0"/>
  </p:normalViewPr>
  <p:slideViewPr>
    <p:cSldViewPr snapToGrid="0">
      <p:cViewPr varScale="1">
        <p:scale>
          <a:sx n="47" d="100"/>
          <a:sy n="47" d="100"/>
        </p:scale>
        <p:origin x="1770"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127DA-AC98-453F-A6BF-58396AF7A7C7}" type="datetimeFigureOut">
              <a:rPr lang="en-US" smtClean="0"/>
              <a:t>4/14/2016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AE3F1A-3D6A-4FAF-A582-8AB6710C5091}" type="slidenum">
              <a:rPr lang="en-US" smtClean="0"/>
              <a:t>‹#›</a:t>
            </a:fld>
            <a:endParaRPr lang="en-US"/>
          </a:p>
        </p:txBody>
      </p:sp>
    </p:spTree>
    <p:extLst>
      <p:ext uri="{BB962C8B-B14F-4D97-AF65-F5344CB8AC3E}">
        <p14:creationId xmlns:p14="http://schemas.microsoft.com/office/powerpoint/2010/main" val="147134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AE3F1A-3D6A-4FAF-A582-8AB6710C5091}" type="slidenum">
              <a:rPr lang="en-US" smtClean="0"/>
              <a:t>2</a:t>
            </a:fld>
            <a:endParaRPr lang="en-US"/>
          </a:p>
        </p:txBody>
      </p:sp>
    </p:spTree>
    <p:extLst>
      <p:ext uri="{BB962C8B-B14F-4D97-AF65-F5344CB8AC3E}">
        <p14:creationId xmlns:p14="http://schemas.microsoft.com/office/powerpoint/2010/main" val="265514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.\Start-Demo -File .\Drives.txt</a:t>
            </a:r>
          </a:p>
          <a:p>
            <a:endParaRPr lang="en-US" baseline="0" dirty="0"/>
          </a:p>
        </p:txBody>
      </p:sp>
      <p:sp>
        <p:nvSpPr>
          <p:cNvPr id="4" name="Slide Number Placeholder 3"/>
          <p:cNvSpPr>
            <a:spLocks noGrp="1"/>
          </p:cNvSpPr>
          <p:nvPr>
            <p:ph type="sldNum" sz="quarter" idx="10"/>
          </p:nvPr>
        </p:nvSpPr>
        <p:spPr/>
        <p:txBody>
          <a:bodyPr/>
          <a:lstStyle/>
          <a:p>
            <a:fld id="{E039162E-0601-4DA4-8D8F-537C31D40F98}" type="slidenum">
              <a:rPr lang="en-US" smtClean="0"/>
              <a:t>13</a:t>
            </a:fld>
            <a:endParaRPr lang="en-US"/>
          </a:p>
        </p:txBody>
      </p:sp>
    </p:spTree>
    <p:extLst>
      <p:ext uri="{BB962C8B-B14F-4D97-AF65-F5344CB8AC3E}">
        <p14:creationId xmlns:p14="http://schemas.microsoft.com/office/powerpoint/2010/main" val="3364882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HERE</a:t>
            </a:r>
          </a:p>
        </p:txBody>
      </p:sp>
      <p:sp>
        <p:nvSpPr>
          <p:cNvPr id="4" name="Slide Number Placeholder 3"/>
          <p:cNvSpPr>
            <a:spLocks noGrp="1"/>
          </p:cNvSpPr>
          <p:nvPr>
            <p:ph type="sldNum" sz="quarter" idx="10"/>
          </p:nvPr>
        </p:nvSpPr>
        <p:spPr/>
        <p:txBody>
          <a:bodyPr/>
          <a:lstStyle/>
          <a:p>
            <a:fld id="{15AE3F1A-3D6A-4FAF-A582-8AB6710C5091}" type="slidenum">
              <a:rPr lang="en-US" smtClean="0"/>
              <a:t>14</a:t>
            </a:fld>
            <a:endParaRPr lang="en-US"/>
          </a:p>
        </p:txBody>
      </p:sp>
    </p:spTree>
    <p:extLst>
      <p:ext uri="{BB962C8B-B14F-4D97-AF65-F5344CB8AC3E}">
        <p14:creationId xmlns:p14="http://schemas.microsoft.com/office/powerpoint/2010/main" val="3939025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AE3F1A-3D6A-4FAF-A582-8AB6710C5091}" type="slidenum">
              <a:rPr lang="en-US" smtClean="0"/>
              <a:t>3</a:t>
            </a:fld>
            <a:endParaRPr lang="en-US"/>
          </a:p>
        </p:txBody>
      </p:sp>
    </p:spTree>
    <p:extLst>
      <p:ext uri="{BB962C8B-B14F-4D97-AF65-F5344CB8AC3E}">
        <p14:creationId xmlns:p14="http://schemas.microsoft.com/office/powerpoint/2010/main" val="2698611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Code .\Hashtables.ps1</a:t>
            </a:r>
          </a:p>
          <a:p>
            <a:endParaRPr lang="en-US" dirty="0"/>
          </a:p>
        </p:txBody>
      </p:sp>
      <p:sp>
        <p:nvSpPr>
          <p:cNvPr id="4" name="Slide Number Placeholder 3"/>
          <p:cNvSpPr>
            <a:spLocks noGrp="1"/>
          </p:cNvSpPr>
          <p:nvPr>
            <p:ph type="sldNum" sz="quarter" idx="10"/>
          </p:nvPr>
        </p:nvSpPr>
        <p:spPr/>
        <p:txBody>
          <a:bodyPr/>
          <a:lstStyle/>
          <a:p>
            <a:fld id="{15AE3F1A-3D6A-4FAF-A582-8AB6710C5091}" type="slidenum">
              <a:rPr lang="en-US" smtClean="0"/>
              <a:t>5</a:t>
            </a:fld>
            <a:endParaRPr lang="en-US"/>
          </a:p>
        </p:txBody>
      </p:sp>
    </p:spTree>
    <p:extLst>
      <p:ext uri="{BB962C8B-B14F-4D97-AF65-F5344CB8AC3E}">
        <p14:creationId xmlns:p14="http://schemas.microsoft.com/office/powerpoint/2010/main" val="239488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.\ObjectCreation.ps1</a:t>
            </a:r>
            <a:endParaRPr lang="en-US" dirty="0"/>
          </a:p>
        </p:txBody>
      </p:sp>
      <p:sp>
        <p:nvSpPr>
          <p:cNvPr id="4" name="Slide Number Placeholder 3"/>
          <p:cNvSpPr>
            <a:spLocks noGrp="1"/>
          </p:cNvSpPr>
          <p:nvPr>
            <p:ph type="sldNum" sz="quarter" idx="10"/>
          </p:nvPr>
        </p:nvSpPr>
        <p:spPr/>
        <p:txBody>
          <a:bodyPr/>
          <a:lstStyle/>
          <a:p>
            <a:fld id="{15AE3F1A-3D6A-4FAF-A582-8AB6710C5091}" type="slidenum">
              <a:rPr lang="en-US" smtClean="0"/>
              <a:t>7</a:t>
            </a:fld>
            <a:endParaRPr lang="en-US"/>
          </a:p>
        </p:txBody>
      </p:sp>
    </p:spTree>
    <p:extLst>
      <p:ext uri="{BB962C8B-B14F-4D97-AF65-F5344CB8AC3E}">
        <p14:creationId xmlns:p14="http://schemas.microsoft.com/office/powerpoint/2010/main" val="1867999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.\Start-Demo -File .\Formatting.txt</a:t>
            </a:r>
          </a:p>
        </p:txBody>
      </p:sp>
      <p:sp>
        <p:nvSpPr>
          <p:cNvPr id="4" name="Slide Number Placeholder 3"/>
          <p:cNvSpPr>
            <a:spLocks noGrp="1"/>
          </p:cNvSpPr>
          <p:nvPr>
            <p:ph type="sldNum" sz="quarter" idx="10"/>
          </p:nvPr>
        </p:nvSpPr>
        <p:spPr/>
        <p:txBody>
          <a:bodyPr/>
          <a:lstStyle/>
          <a:p>
            <a:fld id="{E039162E-0601-4DA4-8D8F-537C31D40F98}" type="slidenum">
              <a:rPr lang="en-US" smtClean="0"/>
              <a:t>8</a:t>
            </a:fld>
            <a:endParaRPr lang="en-US"/>
          </a:p>
        </p:txBody>
      </p:sp>
    </p:spTree>
    <p:extLst>
      <p:ext uri="{BB962C8B-B14F-4D97-AF65-F5344CB8AC3E}">
        <p14:creationId xmlns:p14="http://schemas.microsoft.com/office/powerpoint/2010/main" val="70294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ISE</a:t>
            </a:r>
            <a:r>
              <a:rPr lang="en-US" baseline="0" dirty="0"/>
              <a:t> .\Streams.ps1</a:t>
            </a:r>
            <a:endParaRPr lang="en-US" dirty="0"/>
          </a:p>
        </p:txBody>
      </p:sp>
      <p:sp>
        <p:nvSpPr>
          <p:cNvPr id="4" name="Slide Number Placeholder 3"/>
          <p:cNvSpPr>
            <a:spLocks noGrp="1"/>
          </p:cNvSpPr>
          <p:nvPr>
            <p:ph type="sldNum" sz="quarter" idx="10"/>
          </p:nvPr>
        </p:nvSpPr>
        <p:spPr/>
        <p:txBody>
          <a:bodyPr/>
          <a:lstStyle/>
          <a:p>
            <a:fld id="{15AE3F1A-3D6A-4FAF-A582-8AB6710C5091}" type="slidenum">
              <a:rPr lang="en-US" smtClean="0"/>
              <a:t>9</a:t>
            </a:fld>
            <a:endParaRPr lang="en-US"/>
          </a:p>
        </p:txBody>
      </p:sp>
    </p:spTree>
    <p:extLst>
      <p:ext uri="{BB962C8B-B14F-4D97-AF65-F5344CB8AC3E}">
        <p14:creationId xmlns:p14="http://schemas.microsoft.com/office/powerpoint/2010/main" val="1547121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Code .\ErrorHandling.ps1</a:t>
            </a:r>
          </a:p>
        </p:txBody>
      </p:sp>
      <p:sp>
        <p:nvSpPr>
          <p:cNvPr id="4" name="Slide Number Placeholder 3"/>
          <p:cNvSpPr>
            <a:spLocks noGrp="1"/>
          </p:cNvSpPr>
          <p:nvPr>
            <p:ph type="sldNum" sz="quarter" idx="10"/>
          </p:nvPr>
        </p:nvSpPr>
        <p:spPr/>
        <p:txBody>
          <a:bodyPr/>
          <a:lstStyle/>
          <a:p>
            <a:fld id="{15AE3F1A-3D6A-4FAF-A582-8AB6710C5091}" type="slidenum">
              <a:rPr lang="en-US" smtClean="0"/>
              <a:t>10</a:t>
            </a:fld>
            <a:endParaRPr lang="en-US"/>
          </a:p>
        </p:txBody>
      </p:sp>
    </p:spTree>
    <p:extLst>
      <p:ext uri="{BB962C8B-B14F-4D97-AF65-F5344CB8AC3E}">
        <p14:creationId xmlns:p14="http://schemas.microsoft.com/office/powerpoint/2010/main" val="3021528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Code .\Functions.ps1</a:t>
            </a:r>
          </a:p>
          <a:p>
            <a:endParaRPr lang="en-US" dirty="0"/>
          </a:p>
        </p:txBody>
      </p:sp>
      <p:sp>
        <p:nvSpPr>
          <p:cNvPr id="4" name="Slide Number Placeholder 3"/>
          <p:cNvSpPr>
            <a:spLocks noGrp="1"/>
          </p:cNvSpPr>
          <p:nvPr>
            <p:ph type="sldNum" sz="quarter" idx="10"/>
          </p:nvPr>
        </p:nvSpPr>
        <p:spPr/>
        <p:txBody>
          <a:bodyPr/>
          <a:lstStyle/>
          <a:p>
            <a:fld id="{15AE3F1A-3D6A-4FAF-A582-8AB6710C5091}" type="slidenum">
              <a:rPr lang="en-US" smtClean="0"/>
              <a:t>11</a:t>
            </a:fld>
            <a:endParaRPr lang="en-US"/>
          </a:p>
        </p:txBody>
      </p:sp>
    </p:spTree>
    <p:extLst>
      <p:ext uri="{BB962C8B-B14F-4D97-AF65-F5344CB8AC3E}">
        <p14:creationId xmlns:p14="http://schemas.microsoft.com/office/powerpoint/2010/main" val="3440951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a:t>
            </a:r>
            <a:r>
              <a:rPr lang="en-US" baseline="0" dirty="0"/>
              <a:t> </a:t>
            </a:r>
            <a:r>
              <a:rPr lang="en-US" baseline="0"/>
              <a:t>.\Scope.ps1</a:t>
            </a:r>
            <a:endParaRPr lang="en-US" dirty="0"/>
          </a:p>
        </p:txBody>
      </p:sp>
      <p:sp>
        <p:nvSpPr>
          <p:cNvPr id="4" name="Slide Number Placeholder 3"/>
          <p:cNvSpPr>
            <a:spLocks noGrp="1"/>
          </p:cNvSpPr>
          <p:nvPr>
            <p:ph type="sldNum" sz="quarter" idx="10"/>
          </p:nvPr>
        </p:nvSpPr>
        <p:spPr/>
        <p:txBody>
          <a:bodyPr/>
          <a:lstStyle/>
          <a:p>
            <a:fld id="{15AE3F1A-3D6A-4FAF-A582-8AB6710C5091}" type="slidenum">
              <a:rPr lang="en-US" smtClean="0"/>
              <a:t>12</a:t>
            </a:fld>
            <a:endParaRPr lang="en-US"/>
          </a:p>
        </p:txBody>
      </p:sp>
    </p:spTree>
    <p:extLst>
      <p:ext uri="{BB962C8B-B14F-4D97-AF65-F5344CB8AC3E}">
        <p14:creationId xmlns:p14="http://schemas.microsoft.com/office/powerpoint/2010/main" val="3164653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314F1C-50B1-47B7-8CBB-61CA683AEC9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BB6E8-341A-412B-B1A6-3793F9638F4F}" type="slidenum">
              <a:rPr lang="en-US" smtClean="0"/>
              <a:t>‹#›</a:t>
            </a:fld>
            <a:endParaRPr lang="en-US"/>
          </a:p>
        </p:txBody>
      </p:sp>
    </p:spTree>
    <p:extLst>
      <p:ext uri="{BB962C8B-B14F-4D97-AF65-F5344CB8AC3E}">
        <p14:creationId xmlns:p14="http://schemas.microsoft.com/office/powerpoint/2010/main" val="34754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314F1C-50B1-47B7-8CBB-61CA683AEC9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BB6E8-341A-412B-B1A6-3793F9638F4F}" type="slidenum">
              <a:rPr lang="en-US" smtClean="0"/>
              <a:t>‹#›</a:t>
            </a:fld>
            <a:endParaRPr lang="en-US"/>
          </a:p>
        </p:txBody>
      </p:sp>
    </p:spTree>
    <p:extLst>
      <p:ext uri="{BB962C8B-B14F-4D97-AF65-F5344CB8AC3E}">
        <p14:creationId xmlns:p14="http://schemas.microsoft.com/office/powerpoint/2010/main" val="1863401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314F1C-50B1-47B7-8CBB-61CA683AEC9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BB6E8-341A-412B-B1A6-3793F9638F4F}" type="slidenum">
              <a:rPr lang="en-US" smtClean="0"/>
              <a:t>‹#›</a:t>
            </a:fld>
            <a:endParaRPr lang="en-US"/>
          </a:p>
        </p:txBody>
      </p:sp>
    </p:spTree>
    <p:extLst>
      <p:ext uri="{BB962C8B-B14F-4D97-AF65-F5344CB8AC3E}">
        <p14:creationId xmlns:p14="http://schemas.microsoft.com/office/powerpoint/2010/main" val="82451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02D0E2-CFA1-42FE-8BEE-F2E82B3CC216}"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C105A-8ABA-4C20-B562-BDF91F964673}" type="slidenum">
              <a:rPr lang="en-US" smtClean="0"/>
              <a:t>‹#›</a:t>
            </a:fld>
            <a:endParaRPr lang="en-US"/>
          </a:p>
        </p:txBody>
      </p:sp>
    </p:spTree>
    <p:extLst>
      <p:ext uri="{BB962C8B-B14F-4D97-AF65-F5344CB8AC3E}">
        <p14:creationId xmlns:p14="http://schemas.microsoft.com/office/powerpoint/2010/main" val="4027826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314F1C-50B1-47B7-8CBB-61CA683AEC9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BB6E8-341A-412B-B1A6-3793F9638F4F}" type="slidenum">
              <a:rPr lang="en-US" smtClean="0"/>
              <a:t>‹#›</a:t>
            </a:fld>
            <a:endParaRPr lang="en-US"/>
          </a:p>
        </p:txBody>
      </p:sp>
    </p:spTree>
    <p:extLst>
      <p:ext uri="{BB962C8B-B14F-4D97-AF65-F5344CB8AC3E}">
        <p14:creationId xmlns:p14="http://schemas.microsoft.com/office/powerpoint/2010/main" val="108049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314F1C-50B1-47B7-8CBB-61CA683AEC9B}"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BB6E8-341A-412B-B1A6-3793F9638F4F}" type="slidenum">
              <a:rPr lang="en-US" smtClean="0"/>
              <a:t>‹#›</a:t>
            </a:fld>
            <a:endParaRPr lang="en-US"/>
          </a:p>
        </p:txBody>
      </p:sp>
    </p:spTree>
    <p:extLst>
      <p:ext uri="{BB962C8B-B14F-4D97-AF65-F5344CB8AC3E}">
        <p14:creationId xmlns:p14="http://schemas.microsoft.com/office/powerpoint/2010/main" val="98176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314F1C-50B1-47B7-8CBB-61CA683AEC9B}"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BB6E8-341A-412B-B1A6-3793F9638F4F}" type="slidenum">
              <a:rPr lang="en-US" smtClean="0"/>
              <a:t>‹#›</a:t>
            </a:fld>
            <a:endParaRPr lang="en-US"/>
          </a:p>
        </p:txBody>
      </p:sp>
    </p:spTree>
    <p:extLst>
      <p:ext uri="{BB962C8B-B14F-4D97-AF65-F5344CB8AC3E}">
        <p14:creationId xmlns:p14="http://schemas.microsoft.com/office/powerpoint/2010/main" val="2848807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314F1C-50B1-47B7-8CBB-61CA683AEC9B}"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DBB6E8-341A-412B-B1A6-3793F9638F4F}" type="slidenum">
              <a:rPr lang="en-US" smtClean="0"/>
              <a:t>‹#›</a:t>
            </a:fld>
            <a:endParaRPr lang="en-US"/>
          </a:p>
        </p:txBody>
      </p:sp>
    </p:spTree>
    <p:extLst>
      <p:ext uri="{BB962C8B-B14F-4D97-AF65-F5344CB8AC3E}">
        <p14:creationId xmlns:p14="http://schemas.microsoft.com/office/powerpoint/2010/main" val="373526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314F1C-50B1-47B7-8CBB-61CA683AEC9B}"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BB6E8-341A-412B-B1A6-3793F9638F4F}" type="slidenum">
              <a:rPr lang="en-US" smtClean="0"/>
              <a:t>‹#›</a:t>
            </a:fld>
            <a:endParaRPr lang="en-US"/>
          </a:p>
        </p:txBody>
      </p:sp>
    </p:spTree>
    <p:extLst>
      <p:ext uri="{BB962C8B-B14F-4D97-AF65-F5344CB8AC3E}">
        <p14:creationId xmlns:p14="http://schemas.microsoft.com/office/powerpoint/2010/main" val="1138045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14F1C-50B1-47B7-8CBB-61CA683AEC9B}"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BB6E8-341A-412B-B1A6-3793F9638F4F}" type="slidenum">
              <a:rPr lang="en-US" smtClean="0"/>
              <a:t>‹#›</a:t>
            </a:fld>
            <a:endParaRPr lang="en-US"/>
          </a:p>
        </p:txBody>
      </p:sp>
    </p:spTree>
    <p:extLst>
      <p:ext uri="{BB962C8B-B14F-4D97-AF65-F5344CB8AC3E}">
        <p14:creationId xmlns:p14="http://schemas.microsoft.com/office/powerpoint/2010/main" val="806096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314F1C-50B1-47B7-8CBB-61CA683AEC9B}"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BB6E8-341A-412B-B1A6-3793F9638F4F}" type="slidenum">
              <a:rPr lang="en-US" smtClean="0"/>
              <a:t>‹#›</a:t>
            </a:fld>
            <a:endParaRPr lang="en-US"/>
          </a:p>
        </p:txBody>
      </p:sp>
    </p:spTree>
    <p:extLst>
      <p:ext uri="{BB962C8B-B14F-4D97-AF65-F5344CB8AC3E}">
        <p14:creationId xmlns:p14="http://schemas.microsoft.com/office/powerpoint/2010/main" val="100409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314F1C-50B1-47B7-8CBB-61CA683AEC9B}"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BB6E8-341A-412B-B1A6-3793F9638F4F}" type="slidenum">
              <a:rPr lang="en-US" smtClean="0"/>
              <a:t>‹#›</a:t>
            </a:fld>
            <a:endParaRPr lang="en-US"/>
          </a:p>
        </p:txBody>
      </p:sp>
    </p:spTree>
    <p:extLst>
      <p:ext uri="{BB962C8B-B14F-4D97-AF65-F5344CB8AC3E}">
        <p14:creationId xmlns:p14="http://schemas.microsoft.com/office/powerpoint/2010/main" val="276887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14F1C-50B1-47B7-8CBB-61CA683AEC9B}" type="datetimeFigureOut">
              <a:rPr lang="en-US" smtClean="0"/>
              <a:t>4/14/2016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BB6E8-341A-412B-B1A6-3793F9638F4F}" type="slidenum">
              <a:rPr lang="en-US" smtClean="0"/>
              <a:t>‹#›</a:t>
            </a:fld>
            <a:endParaRPr lang="en-US"/>
          </a:p>
        </p:txBody>
      </p:sp>
      <p:pic>
        <p:nvPicPr>
          <p:cNvPr id="7" name="Picture 2" descr="https://media.glassdoor.com/l/2e/5e/97/3c/concurrency-log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20915" y="5585228"/>
            <a:ext cx="2326057" cy="9536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www.regonline.com/custImages/249339_copy/IVNUA_wtag4c-H.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856256" y="5753319"/>
            <a:ext cx="3084106" cy="889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776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PowerShell Scripting Basics</a:t>
            </a:r>
          </a:p>
        </p:txBody>
      </p:sp>
      <p:sp>
        <p:nvSpPr>
          <p:cNvPr id="4" name="Subtitle 3"/>
          <p:cNvSpPr>
            <a:spLocks noGrp="1"/>
          </p:cNvSpPr>
          <p:nvPr>
            <p:ph type="subTitle" idx="1"/>
          </p:nvPr>
        </p:nvSpPr>
        <p:spPr/>
        <p:txBody>
          <a:bodyPr/>
          <a:lstStyle/>
          <a:p>
            <a:r>
              <a:rPr lang="en-US"/>
              <a:t>Adam Driscoll</a:t>
            </a:r>
          </a:p>
        </p:txBody>
      </p:sp>
      <p:sp>
        <p:nvSpPr>
          <p:cNvPr id="5" name="Subtitle 2"/>
          <p:cNvSpPr txBox="1">
            <a:spLocks/>
          </p:cNvSpPr>
          <p:nvPr/>
        </p:nvSpPr>
        <p:spPr>
          <a:xfrm>
            <a:off x="5857668" y="5156921"/>
            <a:ext cx="10058400" cy="22038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t>Adam Driscoll</a:t>
            </a:r>
          </a:p>
          <a:p>
            <a:pPr algn="l"/>
            <a:r>
              <a:rPr lang="en-US" sz="1800" dirty="0"/>
              <a:t>Twitter: @</a:t>
            </a:r>
            <a:r>
              <a:rPr lang="en-US" sz="1800" dirty="0" err="1"/>
              <a:t>adamdriscoll</a:t>
            </a:r>
            <a:endParaRPr lang="en-US" sz="1800" dirty="0"/>
          </a:p>
          <a:p>
            <a:pPr algn="l"/>
            <a:r>
              <a:rPr lang="en-US" sz="1800" dirty="0"/>
              <a:t>adriscoll@concurrency.com</a:t>
            </a:r>
          </a:p>
          <a:p>
            <a:pPr algn="l"/>
            <a:r>
              <a:rPr lang="en-US" sz="1800" dirty="0"/>
              <a:t>Senior Application Developer</a:t>
            </a:r>
          </a:p>
          <a:p>
            <a:pPr algn="l"/>
            <a:endParaRPr lang="en-US" dirty="0"/>
          </a:p>
        </p:txBody>
      </p:sp>
      <p:pic>
        <p:nvPicPr>
          <p:cNvPr id="6" name="Picture 2" descr="MVP_Logo_Horizontal_Preferred_Cyan300_RGB_300ppi.png (751×3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4944" y="5597768"/>
            <a:ext cx="2194047" cy="885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812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Handling</a:t>
            </a:r>
          </a:p>
        </p:txBody>
      </p:sp>
      <p:sp>
        <p:nvSpPr>
          <p:cNvPr id="3" name="Text Placeholder 2"/>
          <p:cNvSpPr>
            <a:spLocks noGrp="1"/>
          </p:cNvSpPr>
          <p:nvPr>
            <p:ph type="body" idx="1"/>
          </p:nvPr>
        </p:nvSpPr>
        <p:spPr/>
        <p:txBody>
          <a:bodyPr/>
          <a:lstStyle/>
          <a:p>
            <a:pPr lvl="0"/>
            <a:r>
              <a:rPr lang="en-US" dirty="0"/>
              <a:t>Non-Terminating – Does not cause script to halt</a:t>
            </a:r>
          </a:p>
          <a:p>
            <a:pPr lvl="0"/>
            <a:r>
              <a:rPr lang="en-US" dirty="0"/>
              <a:t>Write-Error – Produce non-terminating errors</a:t>
            </a:r>
          </a:p>
          <a:p>
            <a:pPr lvl="0"/>
            <a:r>
              <a:rPr lang="en-US" dirty="0"/>
              <a:t>Terminating – Causes script to halt</a:t>
            </a:r>
          </a:p>
          <a:p>
            <a:pPr lvl="0"/>
            <a:r>
              <a:rPr lang="en-US" dirty="0"/>
              <a:t>Throw – Produces terminating errors </a:t>
            </a:r>
          </a:p>
          <a:p>
            <a:pPr lvl="0"/>
            <a:r>
              <a:rPr lang="en-US" dirty="0"/>
              <a:t>Try catch – Deal with terminating errors</a:t>
            </a:r>
          </a:p>
          <a:p>
            <a:pPr lvl="0"/>
            <a:r>
              <a:rPr lang="en-US" dirty="0" err="1"/>
              <a:t>ErrorAction</a:t>
            </a:r>
            <a:r>
              <a:rPr lang="en-US" dirty="0"/>
              <a:t> – Change how commands behave when errors occur </a:t>
            </a:r>
          </a:p>
        </p:txBody>
      </p:sp>
    </p:spTree>
    <p:extLst>
      <p:ext uri="{BB962C8B-B14F-4D97-AF65-F5344CB8AC3E}">
        <p14:creationId xmlns:p14="http://schemas.microsoft.com/office/powerpoint/2010/main" val="3244518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Functions</a:t>
            </a:r>
          </a:p>
        </p:txBody>
      </p:sp>
      <p:sp>
        <p:nvSpPr>
          <p:cNvPr id="3" name="Text Placeholder 2"/>
          <p:cNvSpPr>
            <a:spLocks noGrp="1"/>
          </p:cNvSpPr>
          <p:nvPr>
            <p:ph type="body" idx="1"/>
          </p:nvPr>
        </p:nvSpPr>
        <p:spPr/>
        <p:txBody>
          <a:bodyPr/>
          <a:lstStyle/>
          <a:p>
            <a:pPr lvl="0"/>
            <a:r>
              <a:rPr lang="en-US" dirty="0"/>
              <a:t>Encapsulates logic so that it is reusable, easy to understand, </a:t>
            </a:r>
          </a:p>
          <a:p>
            <a:pPr lvl="0"/>
            <a:r>
              <a:rPr lang="en-US" dirty="0"/>
              <a:t>Accepts parameters </a:t>
            </a:r>
          </a:p>
          <a:p>
            <a:pPr lvl="0"/>
            <a:r>
              <a:rPr lang="en-US" dirty="0"/>
              <a:t>Executed just like cmdlets </a:t>
            </a:r>
          </a:p>
          <a:p>
            <a:pPr lvl="0"/>
            <a:endParaRPr lang="en-US" dirty="0"/>
          </a:p>
        </p:txBody>
      </p:sp>
    </p:spTree>
    <p:extLst>
      <p:ext uri="{BB962C8B-B14F-4D97-AF65-F5344CB8AC3E}">
        <p14:creationId xmlns:p14="http://schemas.microsoft.com/office/powerpoint/2010/main" val="225265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Text Placeholder 2"/>
          <p:cNvSpPr>
            <a:spLocks noGrp="1"/>
          </p:cNvSpPr>
          <p:nvPr>
            <p:ph type="body" idx="1"/>
          </p:nvPr>
        </p:nvSpPr>
        <p:spPr>
          <a:xfrm>
            <a:off x="838200" y="1825625"/>
            <a:ext cx="10515600" cy="2259678"/>
          </a:xfrm>
        </p:spPr>
        <p:txBody>
          <a:bodyPr>
            <a:normAutofit fontScale="62500" lnSpcReduction="20000"/>
          </a:bodyPr>
          <a:lstStyle/>
          <a:p>
            <a:pPr marL="0" indent="0">
              <a:buNone/>
            </a:pPr>
            <a:r>
              <a:rPr lang="en-US" dirty="0"/>
              <a:t>The following are the basic rules of scope:</a:t>
            </a:r>
          </a:p>
          <a:p>
            <a:endParaRPr lang="en-US" dirty="0"/>
          </a:p>
          <a:p>
            <a:r>
              <a:rPr lang="en-US" dirty="0"/>
              <a:t>An item you include in a scope is visible in the scope in which it was created and in any child scope, unless you explicitly make it private. You can place variables, aliases, functions, or Windows PowerShell drives in one or more scopes.</a:t>
            </a:r>
          </a:p>
          <a:p>
            <a:endParaRPr lang="en-US" dirty="0"/>
          </a:p>
          <a:p>
            <a:r>
              <a:rPr lang="en-US" dirty="0"/>
              <a:t>An item that you created within a scope can be changed only in the scope in which it was created, unless you explicitly specify a different scope.</a:t>
            </a:r>
          </a:p>
        </p:txBody>
      </p:sp>
      <p:sp>
        <p:nvSpPr>
          <p:cNvPr id="4" name="TextBox 3"/>
          <p:cNvSpPr txBox="1"/>
          <p:nvPr/>
        </p:nvSpPr>
        <p:spPr>
          <a:xfrm>
            <a:off x="4645742" y="5825613"/>
            <a:ext cx="2308709" cy="369332"/>
          </a:xfrm>
          <a:prstGeom prst="rect">
            <a:avLst/>
          </a:prstGeom>
          <a:noFill/>
        </p:spPr>
        <p:txBody>
          <a:bodyPr wrap="none" rtlCol="0">
            <a:spAutoFit/>
          </a:bodyPr>
          <a:lstStyle/>
          <a:p>
            <a:r>
              <a:rPr lang="en-US" dirty="0"/>
              <a:t>Get-Help </a:t>
            </a:r>
            <a:r>
              <a:rPr lang="en-US" dirty="0" err="1"/>
              <a:t>about_Scope</a:t>
            </a:r>
            <a:endParaRPr lang="en-US" dirty="0"/>
          </a:p>
        </p:txBody>
      </p:sp>
    </p:spTree>
    <p:extLst>
      <p:ext uri="{BB962C8B-B14F-4D97-AF65-F5344CB8AC3E}">
        <p14:creationId xmlns:p14="http://schemas.microsoft.com/office/powerpoint/2010/main" val="3581804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Drive Provider System</a:t>
            </a:r>
            <a:endParaRPr lang="en-US" dirty="0"/>
          </a:p>
        </p:txBody>
      </p:sp>
      <p:sp>
        <p:nvSpPr>
          <p:cNvPr id="3" name="Text Placeholder 2"/>
          <p:cNvSpPr>
            <a:spLocks noGrp="1"/>
          </p:cNvSpPr>
          <p:nvPr>
            <p:ph type="body" idx="1"/>
          </p:nvPr>
        </p:nvSpPr>
        <p:spPr>
          <a:xfrm>
            <a:off x="838200" y="1449107"/>
            <a:ext cx="10515600" cy="4351338"/>
          </a:xfrm>
        </p:spPr>
        <p:txBody>
          <a:bodyPr>
            <a:normAutofit/>
          </a:bodyPr>
          <a:lstStyle/>
          <a:p>
            <a:pPr lvl="0"/>
            <a:r>
              <a:rPr lang="en-US" dirty="0"/>
              <a:t>Use standard file system-style commands to traverse hierarchal data structures</a:t>
            </a:r>
          </a:p>
          <a:p>
            <a:pPr lvl="0"/>
            <a:r>
              <a:rPr lang="en-US" dirty="0"/>
              <a:t>Built In Examples</a:t>
            </a:r>
          </a:p>
          <a:p>
            <a:pPr lvl="1"/>
            <a:r>
              <a:rPr lang="en-US" dirty="0"/>
              <a:t>Registry</a:t>
            </a:r>
          </a:p>
          <a:p>
            <a:pPr lvl="1"/>
            <a:r>
              <a:rPr lang="en-US" dirty="0"/>
              <a:t>Alias</a:t>
            </a:r>
          </a:p>
          <a:p>
            <a:pPr lvl="1"/>
            <a:r>
              <a:rPr lang="en-US" dirty="0"/>
              <a:t>Certificate</a:t>
            </a:r>
          </a:p>
          <a:p>
            <a:pPr lvl="1"/>
            <a:r>
              <a:rPr lang="en-US" dirty="0"/>
              <a:t>Environment Variable</a:t>
            </a:r>
          </a:p>
          <a:p>
            <a:pPr lvl="0"/>
            <a:r>
              <a:rPr lang="en-US" dirty="0"/>
              <a:t>-Third-Party Examples</a:t>
            </a:r>
          </a:p>
          <a:p>
            <a:pPr lvl="1"/>
            <a:r>
              <a:rPr lang="en-US" dirty="0"/>
              <a:t>System Center Operations Manager</a:t>
            </a:r>
          </a:p>
          <a:p>
            <a:pPr lvl="1"/>
            <a:r>
              <a:rPr lang="en-US" dirty="0"/>
              <a:t>Microsoft SQL</a:t>
            </a:r>
          </a:p>
        </p:txBody>
      </p:sp>
    </p:spTree>
    <p:extLst>
      <p:ext uri="{BB962C8B-B14F-4D97-AF65-F5344CB8AC3E}">
        <p14:creationId xmlns:p14="http://schemas.microsoft.com/office/powerpoint/2010/main" val="1420407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Debugging</a:t>
            </a:r>
          </a:p>
        </p:txBody>
      </p:sp>
      <p:sp>
        <p:nvSpPr>
          <p:cNvPr id="3" name="Text Placeholder 2"/>
          <p:cNvSpPr>
            <a:spLocks noGrp="1"/>
          </p:cNvSpPr>
          <p:nvPr>
            <p:ph type="body" idx="1"/>
          </p:nvPr>
        </p:nvSpPr>
        <p:spPr/>
        <p:txBody>
          <a:bodyPr/>
          <a:lstStyle/>
          <a:p>
            <a:pPr lvl="0"/>
            <a:r>
              <a:rPr lang="en-US" dirty="0"/>
              <a:t>Breakpoints</a:t>
            </a:r>
          </a:p>
          <a:p>
            <a:pPr lvl="0"/>
            <a:r>
              <a:rPr lang="en-US" dirty="0"/>
              <a:t>Call stack</a:t>
            </a:r>
          </a:p>
          <a:p>
            <a:pPr lvl="0"/>
            <a:r>
              <a:rPr lang="en-US" dirty="0"/>
              <a:t>Evaluating variables</a:t>
            </a:r>
          </a:p>
        </p:txBody>
      </p:sp>
    </p:spTree>
    <p:extLst>
      <p:ext uri="{BB962C8B-B14F-4D97-AF65-F5344CB8AC3E}">
        <p14:creationId xmlns:p14="http://schemas.microsoft.com/office/powerpoint/2010/main" val="1905040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3" name="Text Placeholder 2"/>
          <p:cNvSpPr>
            <a:spLocks noGrp="1"/>
          </p:cNvSpPr>
          <p:nvPr>
            <p:ph type="body" idx="1"/>
          </p:nvPr>
        </p:nvSpPr>
        <p:spPr>
          <a:xfrm>
            <a:off x="838200" y="1442167"/>
            <a:ext cx="10515600" cy="4351338"/>
          </a:xfrm>
        </p:spPr>
        <p:txBody>
          <a:bodyPr>
            <a:normAutofit lnSpcReduction="10000"/>
          </a:bodyPr>
          <a:lstStyle/>
          <a:p>
            <a:pPr marL="0" indent="0">
              <a:buNone/>
            </a:pPr>
            <a:r>
              <a:rPr lang="en-US" dirty="0"/>
              <a:t>1. Set a new environment variable using the environment variable drive provider and output the variable via Write-Host.</a:t>
            </a:r>
          </a:p>
          <a:p>
            <a:pPr marL="0" indent="0">
              <a:buNone/>
            </a:pPr>
            <a:r>
              <a:rPr lang="en-US" dirty="0"/>
              <a:t>2. Create a function that returns a </a:t>
            </a:r>
            <a:r>
              <a:rPr lang="en-US" dirty="0" err="1"/>
              <a:t>hashtable</a:t>
            </a:r>
            <a:r>
              <a:rPr lang="en-US" dirty="0"/>
              <a:t> with the current time, your computer name and number of processes running on your machine.</a:t>
            </a:r>
          </a:p>
          <a:p>
            <a:pPr marL="0" indent="0">
              <a:buNone/>
            </a:pPr>
            <a:r>
              <a:rPr lang="en-US" dirty="0"/>
              <a:t>3. Create a function to find all txt files in the directory specified by the user of your function. </a:t>
            </a:r>
          </a:p>
          <a:p>
            <a:pPr marL="0" indent="0">
              <a:buNone/>
            </a:pPr>
            <a:r>
              <a:rPr lang="en-US" dirty="0"/>
              <a:t>	Make sure you add error handling into your function. </a:t>
            </a:r>
          </a:p>
          <a:p>
            <a:pPr marL="0" indent="0">
              <a:buNone/>
            </a:pPr>
            <a:r>
              <a:rPr lang="en-US" dirty="0"/>
              <a:t>	Make sure to include Verbose and Warning messages.</a:t>
            </a:r>
          </a:p>
          <a:p>
            <a:pPr marL="0" indent="0">
              <a:buNone/>
            </a:pPr>
            <a:r>
              <a:rPr lang="en-US" dirty="0"/>
              <a:t>	Output file names and size in a table</a:t>
            </a:r>
          </a:p>
        </p:txBody>
      </p:sp>
    </p:spTree>
    <p:extLst>
      <p:ext uri="{BB962C8B-B14F-4D97-AF65-F5344CB8AC3E}">
        <p14:creationId xmlns:p14="http://schemas.microsoft.com/office/powerpoint/2010/main" val="2867938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1825625"/>
            <a:ext cx="10515600" cy="3734517"/>
          </a:xfrm>
        </p:spPr>
        <p:txBody>
          <a:bodyPr>
            <a:normAutofit fontScale="77500" lnSpcReduction="20000"/>
          </a:bodyPr>
          <a:lstStyle/>
          <a:p>
            <a:r>
              <a:rPr lang="en-US" dirty="0"/>
              <a:t>Execution Policies</a:t>
            </a:r>
          </a:p>
          <a:p>
            <a:r>
              <a:rPr lang="en-US" dirty="0" smtClean="0"/>
              <a:t>Creating Objects</a:t>
            </a:r>
            <a:endParaRPr lang="en-US" dirty="0"/>
          </a:p>
          <a:p>
            <a:r>
              <a:rPr lang="en-US" dirty="0"/>
              <a:t>Formatting</a:t>
            </a:r>
          </a:p>
          <a:p>
            <a:r>
              <a:rPr lang="en-US" dirty="0"/>
              <a:t>Streams</a:t>
            </a:r>
          </a:p>
          <a:p>
            <a:r>
              <a:rPr lang="en-US" dirty="0"/>
              <a:t>Error Handling</a:t>
            </a:r>
          </a:p>
          <a:p>
            <a:r>
              <a:rPr lang="en-US" dirty="0"/>
              <a:t>Functions</a:t>
            </a:r>
          </a:p>
          <a:p>
            <a:r>
              <a:rPr lang="en-US" dirty="0"/>
              <a:t>Scope</a:t>
            </a:r>
          </a:p>
          <a:p>
            <a:r>
              <a:rPr lang="en-US" dirty="0"/>
              <a:t>Drive System</a:t>
            </a:r>
          </a:p>
          <a:p>
            <a:r>
              <a:rPr lang="en-US" dirty="0"/>
              <a:t>Debugging</a:t>
            </a:r>
          </a:p>
          <a:p>
            <a:r>
              <a:rPr lang="en-US" dirty="0"/>
              <a:t>Lab</a:t>
            </a:r>
          </a:p>
          <a:p>
            <a:endParaRPr lang="en-US" dirty="0"/>
          </a:p>
        </p:txBody>
      </p:sp>
    </p:spTree>
    <p:extLst>
      <p:ext uri="{BB962C8B-B14F-4D97-AF65-F5344CB8AC3E}">
        <p14:creationId xmlns:p14="http://schemas.microsoft.com/office/powerpoint/2010/main" val="134367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Policies</a:t>
            </a:r>
          </a:p>
        </p:txBody>
      </p:sp>
      <p:sp>
        <p:nvSpPr>
          <p:cNvPr id="3" name="Content Placeholder 2"/>
          <p:cNvSpPr>
            <a:spLocks noGrp="1"/>
          </p:cNvSpPr>
          <p:nvPr>
            <p:ph idx="1"/>
          </p:nvPr>
        </p:nvSpPr>
        <p:spPr/>
        <p:txBody>
          <a:bodyPr/>
          <a:lstStyle/>
          <a:p>
            <a:r>
              <a:rPr lang="en-US" dirty="0"/>
              <a:t>Prevent running of unsigned scripts</a:t>
            </a:r>
          </a:p>
          <a:p>
            <a:r>
              <a:rPr lang="en-US" dirty="0"/>
              <a:t>Can be set by group policy</a:t>
            </a:r>
          </a:p>
          <a:p>
            <a:r>
              <a:rPr lang="en-US" dirty="0"/>
              <a:t>NOT a security feature</a:t>
            </a:r>
          </a:p>
        </p:txBody>
      </p:sp>
      <p:pic>
        <p:nvPicPr>
          <p:cNvPr id="4" name="Picture 3"/>
          <p:cNvPicPr>
            <a:picLocks noChangeAspect="1"/>
          </p:cNvPicPr>
          <p:nvPr/>
        </p:nvPicPr>
        <p:blipFill>
          <a:blip r:embed="rId3"/>
          <a:stretch>
            <a:fillRect/>
          </a:stretch>
        </p:blipFill>
        <p:spPr>
          <a:xfrm>
            <a:off x="1686476" y="4001294"/>
            <a:ext cx="8819048" cy="542857"/>
          </a:xfrm>
          <a:prstGeom prst="rect">
            <a:avLst/>
          </a:prstGeom>
        </p:spPr>
      </p:pic>
    </p:spTree>
    <p:extLst>
      <p:ext uri="{BB962C8B-B14F-4D97-AF65-F5344CB8AC3E}">
        <p14:creationId xmlns:p14="http://schemas.microsoft.com/office/powerpoint/2010/main" val="1074511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New-Object</a:t>
            </a:r>
          </a:p>
        </p:txBody>
      </p:sp>
      <p:pic>
        <p:nvPicPr>
          <p:cNvPr id="4" name="Picture 3"/>
          <p:cNvPicPr>
            <a:picLocks noChangeAspect="1"/>
          </p:cNvPicPr>
          <p:nvPr/>
        </p:nvPicPr>
        <p:blipFill>
          <a:blip r:embed="rId2"/>
          <a:stretch>
            <a:fillRect/>
          </a:stretch>
        </p:blipFill>
        <p:spPr>
          <a:xfrm>
            <a:off x="1046419" y="2684967"/>
            <a:ext cx="10760310" cy="1370198"/>
          </a:xfrm>
          <a:prstGeom prst="rect">
            <a:avLst/>
          </a:prstGeom>
        </p:spPr>
      </p:pic>
      <p:sp>
        <p:nvSpPr>
          <p:cNvPr id="3" name="TextBox 2"/>
          <p:cNvSpPr txBox="1"/>
          <p:nvPr/>
        </p:nvSpPr>
        <p:spPr>
          <a:xfrm>
            <a:off x="4114800" y="5840361"/>
            <a:ext cx="3280129" cy="369332"/>
          </a:xfrm>
          <a:prstGeom prst="rect">
            <a:avLst/>
          </a:prstGeom>
          <a:noFill/>
        </p:spPr>
        <p:txBody>
          <a:bodyPr wrap="none" rtlCol="0">
            <a:spAutoFit/>
          </a:bodyPr>
          <a:lstStyle/>
          <a:p>
            <a:r>
              <a:rPr lang="en-US" dirty="0"/>
              <a:t>Get-Help </a:t>
            </a:r>
            <a:r>
              <a:rPr lang="en-US" dirty="0" err="1"/>
              <a:t>about_Object_Creation</a:t>
            </a:r>
            <a:endParaRPr lang="en-US" dirty="0"/>
          </a:p>
        </p:txBody>
      </p:sp>
    </p:spTree>
    <p:extLst>
      <p:ext uri="{BB962C8B-B14F-4D97-AF65-F5344CB8AC3E}">
        <p14:creationId xmlns:p14="http://schemas.microsoft.com/office/powerpoint/2010/main" val="3098496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Hashtables</a:t>
            </a:r>
            <a:endParaRPr lang="en-US" dirty="0"/>
          </a:p>
        </p:txBody>
      </p:sp>
      <p:pic>
        <p:nvPicPr>
          <p:cNvPr id="4" name="Picture 3"/>
          <p:cNvPicPr>
            <a:picLocks noChangeAspect="1"/>
          </p:cNvPicPr>
          <p:nvPr/>
        </p:nvPicPr>
        <p:blipFill>
          <a:blip r:embed="rId3"/>
          <a:stretch>
            <a:fillRect/>
          </a:stretch>
        </p:blipFill>
        <p:spPr>
          <a:xfrm>
            <a:off x="2304209" y="1690688"/>
            <a:ext cx="7848651" cy="3224639"/>
          </a:xfrm>
          <a:prstGeom prst="rect">
            <a:avLst/>
          </a:prstGeom>
        </p:spPr>
      </p:pic>
    </p:spTree>
    <p:extLst>
      <p:ext uri="{BB962C8B-B14F-4D97-AF65-F5344CB8AC3E}">
        <p14:creationId xmlns:p14="http://schemas.microsoft.com/office/powerpoint/2010/main" val="1099978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PSCustomObject</a:t>
            </a:r>
            <a:endParaRPr lang="en-US" dirty="0"/>
          </a:p>
        </p:txBody>
      </p:sp>
      <p:pic>
        <p:nvPicPr>
          <p:cNvPr id="5" name="Picture 4"/>
          <p:cNvPicPr>
            <a:picLocks noChangeAspect="1"/>
          </p:cNvPicPr>
          <p:nvPr/>
        </p:nvPicPr>
        <p:blipFill>
          <a:blip r:embed="rId2"/>
          <a:stretch>
            <a:fillRect/>
          </a:stretch>
        </p:blipFill>
        <p:spPr>
          <a:xfrm>
            <a:off x="3205123" y="2483534"/>
            <a:ext cx="5781753" cy="1859865"/>
          </a:xfrm>
          <a:prstGeom prst="rect">
            <a:avLst/>
          </a:prstGeom>
        </p:spPr>
      </p:pic>
    </p:spTree>
    <p:extLst>
      <p:ext uri="{BB962C8B-B14F-4D97-AF65-F5344CB8AC3E}">
        <p14:creationId xmlns:p14="http://schemas.microsoft.com/office/powerpoint/2010/main" val="4169067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Hashtables</a:t>
            </a:r>
            <a:r>
              <a:rPr lang="en-US" dirty="0" smtClean="0"/>
              <a:t>, New-Object, </a:t>
            </a:r>
            <a:r>
              <a:rPr lang="en-US" dirty="0" err="1" smtClean="0"/>
              <a:t>PSCustomObject</a:t>
            </a:r>
            <a:endParaRPr lang="en-US" dirty="0"/>
          </a:p>
        </p:txBody>
      </p:sp>
      <p:sp>
        <p:nvSpPr>
          <p:cNvPr id="3" name="Text Placeholder 2"/>
          <p:cNvSpPr>
            <a:spLocks noGrp="1"/>
          </p:cNvSpPr>
          <p:nvPr>
            <p:ph type="body" idx="1"/>
          </p:nvPr>
        </p:nvSpPr>
        <p:spPr/>
        <p:txBody>
          <a:bodyPr/>
          <a:lstStyle/>
          <a:p>
            <a:r>
              <a:rPr lang="en-US" dirty="0" smtClean="0"/>
              <a:t>New-Object – Long winded syntax but preserves property order and </a:t>
            </a:r>
            <a:r>
              <a:rPr lang="en-US" dirty="0" err="1" smtClean="0"/>
              <a:t>formating</a:t>
            </a:r>
            <a:endParaRPr lang="en-US" dirty="0" smtClean="0"/>
          </a:p>
          <a:p>
            <a:r>
              <a:rPr lang="en-US" dirty="0" err="1" smtClean="0"/>
              <a:t>Hashtables</a:t>
            </a:r>
            <a:r>
              <a:rPr lang="en-US" dirty="0" smtClean="0"/>
              <a:t> – Easy syntax but doesn’t preserve property order and formatting</a:t>
            </a:r>
          </a:p>
          <a:p>
            <a:r>
              <a:rPr lang="en-US" dirty="0" err="1" smtClean="0"/>
              <a:t>PSCustomObject</a:t>
            </a:r>
            <a:r>
              <a:rPr lang="en-US" dirty="0" smtClean="0"/>
              <a:t> – Easy syntax and preserves property order and formatting</a:t>
            </a:r>
          </a:p>
          <a:p>
            <a:endParaRPr lang="en-US" dirty="0"/>
          </a:p>
        </p:txBody>
      </p:sp>
    </p:spTree>
    <p:extLst>
      <p:ext uri="{BB962C8B-B14F-4D97-AF65-F5344CB8AC3E}">
        <p14:creationId xmlns:p14="http://schemas.microsoft.com/office/powerpoint/2010/main" val="3864823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Data</a:t>
            </a:r>
          </a:p>
        </p:txBody>
      </p:sp>
      <p:pic>
        <p:nvPicPr>
          <p:cNvPr id="4" name="Picture 3"/>
          <p:cNvPicPr>
            <a:picLocks noChangeAspect="1"/>
          </p:cNvPicPr>
          <p:nvPr/>
        </p:nvPicPr>
        <p:blipFill>
          <a:blip r:embed="rId3"/>
          <a:stretch>
            <a:fillRect/>
          </a:stretch>
        </p:blipFill>
        <p:spPr>
          <a:xfrm>
            <a:off x="3370938" y="2739616"/>
            <a:ext cx="3115664" cy="2248900"/>
          </a:xfrm>
          <a:prstGeom prst="rect">
            <a:avLst/>
          </a:prstGeom>
        </p:spPr>
      </p:pic>
      <p:pic>
        <p:nvPicPr>
          <p:cNvPr id="5" name="Picture 4"/>
          <p:cNvPicPr>
            <a:picLocks noChangeAspect="1"/>
          </p:cNvPicPr>
          <p:nvPr/>
        </p:nvPicPr>
        <p:blipFill>
          <a:blip r:embed="rId4"/>
          <a:stretch>
            <a:fillRect/>
          </a:stretch>
        </p:blipFill>
        <p:spPr>
          <a:xfrm>
            <a:off x="380389" y="2779774"/>
            <a:ext cx="2805263" cy="2208742"/>
          </a:xfrm>
          <a:prstGeom prst="rect">
            <a:avLst/>
          </a:prstGeom>
        </p:spPr>
      </p:pic>
      <p:sp>
        <p:nvSpPr>
          <p:cNvPr id="7" name="TextBox 6"/>
          <p:cNvSpPr txBox="1"/>
          <p:nvPr/>
        </p:nvSpPr>
        <p:spPr>
          <a:xfrm>
            <a:off x="2354537" y="2010407"/>
            <a:ext cx="2032801" cy="369332"/>
          </a:xfrm>
          <a:prstGeom prst="rect">
            <a:avLst/>
          </a:prstGeom>
          <a:noFill/>
        </p:spPr>
        <p:txBody>
          <a:bodyPr wrap="none" rtlCol="0">
            <a:spAutoFit/>
          </a:bodyPr>
          <a:lstStyle/>
          <a:p>
            <a:r>
              <a:rPr lang="en-US" dirty="0"/>
              <a:t>Formatting Cmdlets</a:t>
            </a:r>
          </a:p>
        </p:txBody>
      </p:sp>
      <p:pic>
        <p:nvPicPr>
          <p:cNvPr id="8" name="Picture 7"/>
          <p:cNvPicPr>
            <a:picLocks noChangeAspect="1"/>
          </p:cNvPicPr>
          <p:nvPr/>
        </p:nvPicPr>
        <p:blipFill>
          <a:blip r:embed="rId5"/>
          <a:stretch>
            <a:fillRect/>
          </a:stretch>
        </p:blipFill>
        <p:spPr>
          <a:xfrm>
            <a:off x="6671888" y="3110209"/>
            <a:ext cx="5420204" cy="1507714"/>
          </a:xfrm>
          <a:prstGeom prst="rect">
            <a:avLst/>
          </a:prstGeom>
        </p:spPr>
      </p:pic>
      <p:sp>
        <p:nvSpPr>
          <p:cNvPr id="9" name="TextBox 8"/>
          <p:cNvSpPr txBox="1"/>
          <p:nvPr/>
        </p:nvSpPr>
        <p:spPr>
          <a:xfrm>
            <a:off x="8435667" y="2035112"/>
            <a:ext cx="2423420" cy="369332"/>
          </a:xfrm>
          <a:prstGeom prst="rect">
            <a:avLst/>
          </a:prstGeom>
          <a:noFill/>
        </p:spPr>
        <p:txBody>
          <a:bodyPr wrap="none" rtlCol="0">
            <a:spAutoFit/>
          </a:bodyPr>
          <a:lstStyle/>
          <a:p>
            <a:r>
              <a:rPr lang="en-US" dirty="0"/>
              <a:t>Default Formatting Files</a:t>
            </a:r>
          </a:p>
        </p:txBody>
      </p:sp>
    </p:spTree>
    <p:extLst>
      <p:ext uri="{BB962C8B-B14F-4D97-AF65-F5344CB8AC3E}">
        <p14:creationId xmlns:p14="http://schemas.microsoft.com/office/powerpoint/2010/main" val="1044596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a:t>
            </a:r>
          </a:p>
        </p:txBody>
      </p:sp>
      <p:sp>
        <p:nvSpPr>
          <p:cNvPr id="3" name="Text Placeholder 2"/>
          <p:cNvSpPr>
            <a:spLocks noGrp="1"/>
          </p:cNvSpPr>
          <p:nvPr>
            <p:ph type="body" idx="1"/>
          </p:nvPr>
        </p:nvSpPr>
        <p:spPr/>
        <p:txBody>
          <a:bodyPr/>
          <a:lstStyle/>
          <a:p>
            <a:r>
              <a:rPr lang="en-US" dirty="0"/>
              <a:t>Verbose – Trace messages </a:t>
            </a:r>
          </a:p>
          <a:p>
            <a:r>
              <a:rPr lang="en-US" dirty="0"/>
              <a:t>Warning – Warnings but not errors</a:t>
            </a:r>
          </a:p>
          <a:p>
            <a:r>
              <a:rPr lang="en-US" dirty="0"/>
              <a:t>Debug – Trace messages that cause the cmdlet to halt in the debugger</a:t>
            </a:r>
          </a:p>
          <a:p>
            <a:r>
              <a:rPr lang="en-US" dirty="0"/>
              <a:t>Error – Non-terminating errors</a:t>
            </a:r>
          </a:p>
          <a:p>
            <a:r>
              <a:rPr lang="en-US" dirty="0"/>
              <a:t>Information - Only available in PowerShell v5. Used for Write-Host output.</a:t>
            </a:r>
          </a:p>
        </p:txBody>
      </p:sp>
    </p:spTree>
    <p:extLst>
      <p:ext uri="{BB962C8B-B14F-4D97-AF65-F5344CB8AC3E}">
        <p14:creationId xmlns:p14="http://schemas.microsoft.com/office/powerpoint/2010/main" val="4104159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434</Words>
  <Application>Microsoft Office PowerPoint</Application>
  <PresentationFormat>Widescreen</PresentationFormat>
  <Paragraphs>97</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PowerShell Scripting Basics</vt:lpstr>
      <vt:lpstr>Agenda</vt:lpstr>
      <vt:lpstr>Execution Policies</vt:lpstr>
      <vt:lpstr>New-Object</vt:lpstr>
      <vt:lpstr>Hashtables</vt:lpstr>
      <vt:lpstr>PSCustomObject</vt:lpstr>
      <vt:lpstr>Hashtables, New-Object, PSCustomObject</vt:lpstr>
      <vt:lpstr>Formatting Data</vt:lpstr>
      <vt:lpstr>Streams</vt:lpstr>
      <vt:lpstr>Error Handling</vt:lpstr>
      <vt:lpstr>Functions</vt:lpstr>
      <vt:lpstr>Scope</vt:lpstr>
      <vt:lpstr>Drive Provider System</vt:lpstr>
      <vt:lpstr>Debugging</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Scripting Basics</dc:title>
  <dc:creator>Adam Driscoll</dc:creator>
  <cp:lastModifiedBy>Adam Driscoll</cp:lastModifiedBy>
  <cp:revision>68</cp:revision>
  <dcterms:created xsi:type="dcterms:W3CDTF">2016-03-06T22:37:39Z</dcterms:created>
  <dcterms:modified xsi:type="dcterms:W3CDTF">2016-04-14T17:13:43Z</dcterms:modified>
</cp:coreProperties>
</file>