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32" r:id="rId2"/>
    <p:sldId id="444" r:id="rId3"/>
    <p:sldId id="2748" r:id="rId4"/>
    <p:sldId id="2753" r:id="rId5"/>
    <p:sldId id="2750" r:id="rId6"/>
    <p:sldId id="2752" r:id="rId7"/>
    <p:sldId id="2751" r:id="rId8"/>
    <p:sldId id="2749" r:id="rId9"/>
    <p:sldId id="2754" r:id="rId10"/>
    <p:sldId id="2747" r:id="rId11"/>
    <p:sldId id="4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5A19A-3E5D-4860-B9AD-47DA40060C84}">
          <p14:sldIdLst>
            <p14:sldId id="332"/>
            <p14:sldId id="444"/>
            <p14:sldId id="2748"/>
            <p14:sldId id="2753"/>
            <p14:sldId id="2750"/>
            <p14:sldId id="2752"/>
            <p14:sldId id="2751"/>
            <p14:sldId id="2749"/>
            <p14:sldId id="2754"/>
            <p14:sldId id="2747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FF00FF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0" autoAdjust="0"/>
    <p:restoredTop sz="95759" autoAdjust="0"/>
  </p:normalViewPr>
  <p:slideViewPr>
    <p:cSldViewPr snapToGrid="0">
      <p:cViewPr varScale="1">
        <p:scale>
          <a:sx n="86" d="100"/>
          <a:sy n="86" d="100"/>
        </p:scale>
        <p:origin x="150" y="126"/>
      </p:cViewPr>
      <p:guideLst>
        <p:guide orient="horz" pos="33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@TechTrainerTim       techtrainertim.com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Author evangelist, pluralsight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 Quick Start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77661-4E50-4FA9-B2C4-3F8BCE4C73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82" y="4663381"/>
            <a:ext cx="1041634" cy="1649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6D8BDF-ADB6-4B7F-90D5-32901E24A8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075" y="4626534"/>
            <a:ext cx="1722949" cy="172294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29F9CE-E721-45D6-AB65-2987B5270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85613" y="1076830"/>
            <a:ext cx="1761871" cy="17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AE495-771C-4A17-B4E0-393FAE962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13" y="450937"/>
            <a:ext cx="5956126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7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599" y="383458"/>
            <a:ext cx="6463307" cy="5935197"/>
          </a:xfrm>
        </p:spPr>
        <p:txBody>
          <a:bodyPr/>
          <a:lstStyle/>
          <a:p>
            <a:r>
              <a:rPr lang="en-US" dirty="0"/>
              <a:t>Resources: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azb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2834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AF92-2CD2-4C95-8305-631108F569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1599" y="546410"/>
            <a:ext cx="6463307" cy="5772245"/>
          </a:xfrm>
        </p:spPr>
        <p:txBody>
          <a:bodyPr/>
          <a:lstStyle/>
          <a:p>
            <a:r>
              <a:rPr lang="en-US" dirty="0"/>
              <a:t>Describe Azure Blueprints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r>
              <a:rPr lang="en-US" dirty="0"/>
              <a:t>High-level workflow</a:t>
            </a:r>
          </a:p>
          <a:p>
            <a:r>
              <a:rPr lang="en-US" dirty="0"/>
              <a:t>Create, deploy, and track Blueprints</a:t>
            </a:r>
          </a:p>
          <a:p>
            <a:r>
              <a:rPr lang="en-US" dirty="0"/>
              <a:t>Extend Blueprints functionality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3539F-04AC-44D1-B080-95BEBBDF8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9350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05F21-704F-4ACB-A620-BD39B7E7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F68E5-E546-465E-A9B7-BA2ECCCD11EC}"/>
              </a:ext>
            </a:extLst>
          </p:cNvPr>
          <p:cNvSpPr/>
          <p:nvPr/>
        </p:nvSpPr>
        <p:spPr>
          <a:xfrm>
            <a:off x="2938313" y="2967335"/>
            <a:ext cx="631538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6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azb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93916-FF45-40DC-BF8B-DC2619572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08" y="4330226"/>
            <a:ext cx="1939383" cy="19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906EB1-7432-4663-ACBB-C8E84B1D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1CBF0-FEAC-4196-8119-6B46F74C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53" y="1289668"/>
            <a:ext cx="8299694" cy="520703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BAEDC0B-D7CF-4E42-811B-77FEF09C6762}"/>
              </a:ext>
            </a:extLst>
          </p:cNvPr>
          <p:cNvSpPr/>
          <p:nvPr/>
        </p:nvSpPr>
        <p:spPr>
          <a:xfrm rot="10800000">
            <a:off x="8968635" y="1640909"/>
            <a:ext cx="2747375" cy="2480153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1FF377-6494-4DD0-BC38-B4D5722DD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62" y="113372"/>
            <a:ext cx="1169001" cy="11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AD54B-26A8-4D81-B683-D1ACD425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Preview Terms of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AE3D-F274-4588-8408-C8EF8F29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1" y="1979204"/>
            <a:ext cx="11549517" cy="31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8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C59248-36B9-4900-9AD6-3F33434FA1F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 need source control and CI/CD!"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7F3C22-24F6-4B04-BBAA-51B5BC34203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 are NOT on top of least-privilege access."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14730-0894-484E-B66A-452F60209C0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"We're deploying to unauthorized regions!"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03C3EC-C2AA-4A6F-B2C8-403F3F723FB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"We have misspelled tags!"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BAE4C-1976-460A-9A04-771D197D745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 have no consistency in our infrastructure!"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94C0-B841-46CB-BF08-294527B419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"It's difficult to track deployments!"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5F1C9-8B99-44E7-BEE4-9DD465DA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15462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7" grpId="0" uiExpand="1" build="p" animBg="1"/>
      <p:bldP spid="6" grpId="0" uiExpand="1" build="p" animBg="1"/>
      <p:bldP spid="5" grpId="0" uiExpand="1" build="p" animBg="1"/>
      <p:bldP spid="4" grpId="0" uiExpand="1" build="p" animBg="1"/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D3D1-5A86-41D4-9C49-6D4FB888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 Value Proposition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07070A-40FE-4F97-B9AA-5222F0103C75}"/>
              </a:ext>
            </a:extLst>
          </p:cNvPr>
          <p:cNvGrpSpPr/>
          <p:nvPr/>
        </p:nvGrpSpPr>
        <p:grpSpPr>
          <a:xfrm>
            <a:off x="2600433" y="1904809"/>
            <a:ext cx="1865870" cy="1484320"/>
            <a:chOff x="2600433" y="1904809"/>
            <a:chExt cx="1865870" cy="148432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079F-D6D7-4EB3-AEC6-6B8DC93BF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77789" y="2220128"/>
              <a:ext cx="1169001" cy="11690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010B53-DA61-4697-B067-104525F784EF}"/>
                </a:ext>
              </a:extLst>
            </p:cNvPr>
            <p:cNvSpPr txBox="1"/>
            <p:nvPr/>
          </p:nvSpPr>
          <p:spPr>
            <a:xfrm>
              <a:off x="2600433" y="1904809"/>
              <a:ext cx="1865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Blueprint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F31AA7-8573-4CE7-865D-32DE2425437D}"/>
              </a:ext>
            </a:extLst>
          </p:cNvPr>
          <p:cNvGrpSpPr/>
          <p:nvPr/>
        </p:nvGrpSpPr>
        <p:grpSpPr>
          <a:xfrm>
            <a:off x="-12877" y="2977664"/>
            <a:ext cx="2480495" cy="3117134"/>
            <a:chOff x="-12877" y="2977664"/>
            <a:chExt cx="2480495" cy="31171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F7FA69-B739-45E0-BAD3-ECA13F52A62A}"/>
                </a:ext>
              </a:extLst>
            </p:cNvPr>
            <p:cNvGrpSpPr/>
            <p:nvPr/>
          </p:nvGrpSpPr>
          <p:grpSpPr>
            <a:xfrm>
              <a:off x="-12877" y="4473531"/>
              <a:ext cx="1865870" cy="1621267"/>
              <a:chOff x="-12877" y="4473531"/>
              <a:chExt cx="1865870" cy="1621267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34814C46-E032-4FEE-B6A8-1AE236AA0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1762" y="4473531"/>
                <a:ext cx="1031541" cy="1031541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34C272-DFCE-4FEF-9A39-0CA0ACF4B2A7}"/>
                  </a:ext>
                </a:extLst>
              </p:cNvPr>
              <p:cNvSpPr txBox="1"/>
              <p:nvPr/>
            </p:nvSpPr>
            <p:spPr>
              <a:xfrm>
                <a:off x="-12877" y="5386912"/>
                <a:ext cx="18658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Resource group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A07551-F0D6-43A9-BA19-9024DAE0A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2603" y="2977664"/>
              <a:ext cx="1215015" cy="1381395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D6967-25E4-4C8A-A48F-520ED9E1D076}"/>
              </a:ext>
            </a:extLst>
          </p:cNvPr>
          <p:cNvGrpSpPr/>
          <p:nvPr/>
        </p:nvGrpSpPr>
        <p:grpSpPr>
          <a:xfrm>
            <a:off x="1534683" y="3468872"/>
            <a:ext cx="1865870" cy="2649948"/>
            <a:chOff x="1534683" y="3468872"/>
            <a:chExt cx="1865870" cy="26499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8D3FA87-C891-467A-AFA9-70E83FC40385}"/>
                </a:ext>
              </a:extLst>
            </p:cNvPr>
            <p:cNvGrpSpPr/>
            <p:nvPr/>
          </p:nvGrpSpPr>
          <p:grpSpPr>
            <a:xfrm>
              <a:off x="1534683" y="4553081"/>
              <a:ext cx="1865870" cy="1565739"/>
              <a:chOff x="1534683" y="4553081"/>
              <a:chExt cx="1865870" cy="1565739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A1251782-D433-4850-ADEB-88785B09F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31399" y="4553081"/>
                <a:ext cx="872439" cy="87243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1D2EA6-790D-4948-8A06-04A6E09C5A0A}"/>
                  </a:ext>
                </a:extLst>
              </p:cNvPr>
              <p:cNvSpPr txBox="1"/>
              <p:nvPr/>
            </p:nvSpPr>
            <p:spPr>
              <a:xfrm>
                <a:off x="1534683" y="5410934"/>
                <a:ext cx="18658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ARM template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130E6D-BA62-4D16-BBA9-172A7C5B7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603" y="3468872"/>
              <a:ext cx="607507" cy="890188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E0DA12-6BA2-46D6-B393-98D6307566BE}"/>
              </a:ext>
            </a:extLst>
          </p:cNvPr>
          <p:cNvGrpSpPr/>
          <p:nvPr/>
        </p:nvGrpSpPr>
        <p:grpSpPr>
          <a:xfrm>
            <a:off x="3634246" y="3468872"/>
            <a:ext cx="1865870" cy="2336026"/>
            <a:chOff x="3634246" y="3468872"/>
            <a:chExt cx="1865870" cy="23360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F864DB-BCE5-4AA7-B583-4DFF112A5B4E}"/>
                </a:ext>
              </a:extLst>
            </p:cNvPr>
            <p:cNvGrpSpPr/>
            <p:nvPr/>
          </p:nvGrpSpPr>
          <p:grpSpPr>
            <a:xfrm>
              <a:off x="3634246" y="4473531"/>
              <a:ext cx="1865870" cy="1331367"/>
              <a:chOff x="3634246" y="4473531"/>
              <a:chExt cx="1865870" cy="1331367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8B9F7D22-C9D2-4AF8-A88B-7E0F31ADD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51946" y="4473531"/>
                <a:ext cx="913381" cy="913381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AF4DDC-3B47-4D30-A4C5-C954785534FB}"/>
                  </a:ext>
                </a:extLst>
              </p:cNvPr>
              <p:cNvSpPr txBox="1"/>
              <p:nvPr/>
            </p:nvSpPr>
            <p:spPr>
              <a:xfrm>
                <a:off x="3634246" y="5404788"/>
                <a:ext cx="1865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RBAC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B87004-1E54-4653-A135-5A1C6BA2A0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1946" y="3468872"/>
              <a:ext cx="633155" cy="890188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1746F5-38A8-4B18-9487-A2CFF63AEE3C}"/>
              </a:ext>
            </a:extLst>
          </p:cNvPr>
          <p:cNvGrpSpPr/>
          <p:nvPr/>
        </p:nvGrpSpPr>
        <p:grpSpPr>
          <a:xfrm>
            <a:off x="4056961" y="2977664"/>
            <a:ext cx="2971974" cy="2907429"/>
            <a:chOff x="4056961" y="2977664"/>
            <a:chExt cx="2971974" cy="290742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D3D0A3-B848-4E7C-BDEF-10C485868CBC}"/>
                </a:ext>
              </a:extLst>
            </p:cNvPr>
            <p:cNvGrpSpPr/>
            <p:nvPr/>
          </p:nvGrpSpPr>
          <p:grpSpPr>
            <a:xfrm>
              <a:off x="5126520" y="4553081"/>
              <a:ext cx="1902415" cy="1332012"/>
              <a:chOff x="5126520" y="4553081"/>
              <a:chExt cx="1902415" cy="1332012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962CA918-EBBF-43A5-BA40-E356B98E2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26520" y="4553081"/>
                <a:ext cx="969480" cy="96948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9665F0-AB84-4DF5-9B98-F4C4D11A2466}"/>
                  </a:ext>
                </a:extLst>
              </p:cNvPr>
              <p:cNvSpPr txBox="1"/>
              <p:nvPr/>
            </p:nvSpPr>
            <p:spPr>
              <a:xfrm>
                <a:off x="5163065" y="5484983"/>
                <a:ext cx="1865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Policy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4850E66-DF4F-4E75-AAB5-015133795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961" y="2977664"/>
              <a:ext cx="1443155" cy="1444913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900F63E-35F2-40DF-98DF-2B5D3C72E87A}"/>
              </a:ext>
            </a:extLst>
          </p:cNvPr>
          <p:cNvSpPr/>
          <p:nvPr/>
        </p:nvSpPr>
        <p:spPr>
          <a:xfrm>
            <a:off x="7028935" y="2041742"/>
            <a:ext cx="4557640" cy="7390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Track deployments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D0E3AE-A6E7-4373-AAED-BBC7070E4849}"/>
              </a:ext>
            </a:extLst>
          </p:cNvPr>
          <p:cNvSpPr/>
          <p:nvPr/>
        </p:nvSpPr>
        <p:spPr>
          <a:xfrm>
            <a:off x="7039082" y="3027603"/>
            <a:ext cx="4557640" cy="7390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Ensure consistency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D98653-6500-47AA-B716-7A8437A348D5}"/>
              </a:ext>
            </a:extLst>
          </p:cNvPr>
          <p:cNvSpPr/>
          <p:nvPr/>
        </p:nvSpPr>
        <p:spPr>
          <a:xfrm>
            <a:off x="7039082" y="4013464"/>
            <a:ext cx="4557640" cy="7390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Integrate with Azure DevOps</a:t>
            </a:r>
          </a:p>
        </p:txBody>
      </p:sp>
    </p:spTree>
    <p:extLst>
      <p:ext uri="{BB962C8B-B14F-4D97-AF65-F5344CB8AC3E}">
        <p14:creationId xmlns:p14="http://schemas.microsoft.com/office/powerpoint/2010/main" val="422216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7956A88-BEB5-46A1-9863-F749AFE7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 Workflow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A4C060-86C6-4C36-B4CE-408F99BB9A5C}"/>
              </a:ext>
            </a:extLst>
          </p:cNvPr>
          <p:cNvSpPr/>
          <p:nvPr/>
        </p:nvSpPr>
        <p:spPr>
          <a:xfrm>
            <a:off x="2641599" y="1282373"/>
            <a:ext cx="6908800" cy="5418667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7F473F-559B-4C6A-944D-AE9007FBEDD1}"/>
              </a:ext>
            </a:extLst>
          </p:cNvPr>
          <p:cNvSpPr/>
          <p:nvPr/>
        </p:nvSpPr>
        <p:spPr>
          <a:xfrm>
            <a:off x="2033676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Draft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B5370C-842B-4E7B-B590-FF83F766B5F0}"/>
              </a:ext>
            </a:extLst>
          </p:cNvPr>
          <p:cNvSpPr/>
          <p:nvPr/>
        </p:nvSpPr>
        <p:spPr>
          <a:xfrm>
            <a:off x="4115390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Publish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265C57-9967-41AD-968C-4F4663144E6C}"/>
              </a:ext>
            </a:extLst>
          </p:cNvPr>
          <p:cNvSpPr/>
          <p:nvPr/>
        </p:nvSpPr>
        <p:spPr>
          <a:xfrm>
            <a:off x="6197103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Assign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0FB268-8B83-45F6-9D7D-B92512781BD7}"/>
              </a:ext>
            </a:extLst>
          </p:cNvPr>
          <p:cNvSpPr/>
          <p:nvPr/>
        </p:nvSpPr>
        <p:spPr>
          <a:xfrm>
            <a:off x="8278817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Track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DD17CE-9B1A-4670-803C-C535A766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62" y="113372"/>
            <a:ext cx="1169001" cy="11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22EC520-E508-44A7-BF2B-345AA0AD0C39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75" y="1956123"/>
            <a:ext cx="2503488" cy="240917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A50255-7A79-4D48-97B5-08DD661D34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Resource locks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D0C7-4DC1-4F78-8A4B-37C2FA4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Blueprints Protect Deployments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AD0D51D-DD74-4D8E-A037-78E775360115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25" y="1908968"/>
            <a:ext cx="2503488" cy="25034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DF6AD54-176A-43F6-9257-92199D1BCD88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75" y="1915371"/>
            <a:ext cx="2503488" cy="2490682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0161DFD-34B0-4905-897A-CDD8790F7F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Control updates to blueprint assignments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EDC766-AB6D-422F-A332-E0FC68F05D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Unassign blueprints (remove protection)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EE97F7-1BB5-4420-BA4F-8DA3DBE608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Delete blueprint versions(s)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B2A8ED8-5014-4648-991D-4C19F7C0A96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56" y="1831975"/>
            <a:ext cx="1981026" cy="2657475"/>
          </a:xfrm>
        </p:spPr>
      </p:pic>
    </p:spTree>
    <p:extLst>
      <p:ext uri="{BB962C8B-B14F-4D97-AF65-F5344CB8AC3E}">
        <p14:creationId xmlns:p14="http://schemas.microsoft.com/office/powerpoint/2010/main" val="129799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 build="p"/>
      <p:bldP spid="15" grpId="0" build="p"/>
      <p:bldP spid="16" grpId="0" build="p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EB812F6-D6B7-4EE8-9A09-9CBFA16B61C2}" vid="{830AE979-1D0A-494D-B8C8-0C98347BD9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15039</TotalTime>
  <Words>169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Azure Blueprints Quick Start</vt:lpstr>
      <vt:lpstr>PowerPoint Presentation</vt:lpstr>
      <vt:lpstr>Session Materials</vt:lpstr>
      <vt:lpstr>Azure Blueprints</vt:lpstr>
      <vt:lpstr>Microsoft Azure Preview Terms of Use</vt:lpstr>
      <vt:lpstr>Problem Statements</vt:lpstr>
      <vt:lpstr>Azure Blueprints Value Proposition</vt:lpstr>
      <vt:lpstr>Azure Blueprint Workflow</vt:lpstr>
      <vt:lpstr>How Blueprints Protect Deployments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311</cp:revision>
  <dcterms:created xsi:type="dcterms:W3CDTF">2018-06-07T19:24:58Z</dcterms:created>
  <dcterms:modified xsi:type="dcterms:W3CDTF">2020-09-01T16:57:40Z</dcterms:modified>
</cp:coreProperties>
</file>