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6" r:id="rId4"/>
    <p:sldId id="263" r:id="rId5"/>
    <p:sldId id="264" r:id="rId6"/>
    <p:sldId id="267" r:id="rId7"/>
    <p:sldId id="265" r:id="rId8"/>
    <p:sldId id="260" r:id="rId9"/>
    <p:sldId id="261" r:id="rId10"/>
    <p:sldId id="268"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4377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2587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8476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3022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2476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4548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1582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4732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9373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3/13/2020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2729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9996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3/13/2020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2150722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21A024-6484-4090-A4E1-CF97398F4836}"/>
              </a:ext>
            </a:extLst>
          </p:cNvPr>
          <p:cNvPicPr>
            <a:picLocks noChangeAspect="1"/>
          </p:cNvPicPr>
          <p:nvPr/>
        </p:nvPicPr>
        <p:blipFill rotWithShape="1">
          <a:blip r:embed="rId2"/>
          <a:srcRect b="15730"/>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2663"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0E88C772-947C-427D-B477-1A50198718E7}"/>
              </a:ext>
            </a:extLst>
          </p:cNvPr>
          <p:cNvSpPr>
            <a:spLocks noGrp="1"/>
          </p:cNvSpPr>
          <p:nvPr>
            <p:ph type="ctrTitle"/>
          </p:nvPr>
        </p:nvSpPr>
        <p:spPr>
          <a:xfrm>
            <a:off x="5212297" y="1348844"/>
            <a:ext cx="5409468" cy="3042706"/>
          </a:xfrm>
        </p:spPr>
        <p:txBody>
          <a:bodyPr>
            <a:normAutofit/>
          </a:bodyPr>
          <a:lstStyle/>
          <a:p>
            <a:r>
              <a:rPr lang="en-US" sz="6000" dirty="0">
                <a:solidFill>
                  <a:schemeClr val="tx1"/>
                </a:solidFill>
              </a:rPr>
              <a:t>Yoga in Toronto</a:t>
            </a:r>
          </a:p>
        </p:txBody>
      </p:sp>
      <p:sp>
        <p:nvSpPr>
          <p:cNvPr id="3" name="Subtitle 2">
            <a:extLst>
              <a:ext uri="{FF2B5EF4-FFF2-40B4-BE49-F238E27FC236}">
                <a16:creationId xmlns:a16="http://schemas.microsoft.com/office/drawing/2014/main" id="{D61451A2-7204-49C5-B33E-7DBE65D7AFEF}"/>
              </a:ext>
            </a:extLst>
          </p:cNvPr>
          <p:cNvSpPr>
            <a:spLocks noGrp="1"/>
          </p:cNvSpPr>
          <p:nvPr>
            <p:ph type="subTitle" idx="1"/>
          </p:nvPr>
        </p:nvSpPr>
        <p:spPr>
          <a:xfrm>
            <a:off x="5212297" y="4682061"/>
            <a:ext cx="5409468" cy="950976"/>
          </a:xfrm>
        </p:spPr>
        <p:txBody>
          <a:bodyPr>
            <a:normAutofit lnSpcReduction="10000"/>
          </a:bodyPr>
          <a:lstStyle/>
          <a:p>
            <a:r>
              <a:rPr lang="en-US" dirty="0">
                <a:solidFill>
                  <a:schemeClr val="tx1"/>
                </a:solidFill>
              </a:rPr>
              <a:t>IBM Data Science Capstone</a:t>
            </a:r>
          </a:p>
          <a:p>
            <a:r>
              <a:rPr lang="en-US" dirty="0">
                <a:solidFill>
                  <a:schemeClr val="tx1"/>
                </a:solidFill>
              </a:rPr>
              <a:t>Alyssa Mendenhall</a:t>
            </a:r>
          </a:p>
          <a:p>
            <a:r>
              <a:rPr lang="en-US" dirty="0">
                <a:solidFill>
                  <a:schemeClr val="tx1"/>
                </a:solidFill>
              </a:rPr>
              <a:t>3/12/20</a:t>
            </a:r>
          </a:p>
        </p:txBody>
      </p:sp>
    </p:spTree>
    <p:extLst>
      <p:ext uri="{BB962C8B-B14F-4D97-AF65-F5344CB8AC3E}">
        <p14:creationId xmlns:p14="http://schemas.microsoft.com/office/powerpoint/2010/main" val="33035945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6A8FCF5C-9BAA-46A8-ADD7-4F6C33FF28E1}"/>
              </a:ext>
            </a:extLst>
          </p:cNvPr>
          <p:cNvSpPr>
            <a:spLocks noGrp="1"/>
          </p:cNvSpPr>
          <p:nvPr>
            <p:ph idx="1"/>
          </p:nvPr>
        </p:nvSpPr>
        <p:spPr/>
        <p:txBody>
          <a:bodyPr>
            <a:normAutofit/>
          </a:bodyPr>
          <a:lstStyle/>
          <a:p>
            <a:r>
              <a:rPr lang="en-US" sz="3000" dirty="0"/>
              <a:t>Although frequency of venues within a certain radius of a business can play a large impact on success, other factors are likely also at play.</a:t>
            </a:r>
          </a:p>
          <a:p>
            <a:r>
              <a:rPr lang="en-US" sz="3000" dirty="0"/>
              <a:t>Further analysis should be conducted on aspects such as cost of real estate and access to public transportation in order to maximize location success over the startup costs of the operation.</a:t>
            </a:r>
          </a:p>
        </p:txBody>
      </p:sp>
    </p:spTree>
    <p:extLst>
      <p:ext uri="{BB962C8B-B14F-4D97-AF65-F5344CB8AC3E}">
        <p14:creationId xmlns:p14="http://schemas.microsoft.com/office/powerpoint/2010/main" val="196365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lstStyle/>
          <a:p>
            <a:r>
              <a:rPr lang="en-US" dirty="0"/>
              <a:t>References</a:t>
            </a:r>
          </a:p>
        </p:txBody>
      </p:sp>
      <p:sp>
        <p:nvSpPr>
          <p:cNvPr id="4" name="Rectangle 3">
            <a:extLst>
              <a:ext uri="{FF2B5EF4-FFF2-40B4-BE49-F238E27FC236}">
                <a16:creationId xmlns:a16="http://schemas.microsoft.com/office/drawing/2014/main" id="{4A31407A-082D-42B6-8F5C-31DE08A56D8B}"/>
              </a:ext>
            </a:extLst>
          </p:cNvPr>
          <p:cNvSpPr/>
          <p:nvPr/>
        </p:nvSpPr>
        <p:spPr>
          <a:xfrm>
            <a:off x="1632066" y="2033333"/>
            <a:ext cx="8376458" cy="3355149"/>
          </a:xfrm>
          <a:prstGeom prst="rect">
            <a:avLst/>
          </a:prstGeom>
        </p:spPr>
        <p:txBody>
          <a:bodyPr wrap="square">
            <a:spAutoFit/>
          </a:bodyPr>
          <a:lstStyle/>
          <a:p>
            <a:pPr marL="228600" marR="0" indent="-228600">
              <a:lnSpc>
                <a:spcPct val="150000"/>
              </a:lnSpc>
              <a:spcBef>
                <a:spcPts val="0"/>
              </a:spcBef>
              <a:spcAft>
                <a:spcPts val="0"/>
              </a:spcAft>
            </a:pPr>
            <a:r>
              <a:rPr lang="en-US" dirty="0">
                <a:latin typeface="Arial" panose="020B0604020202020204" pitchFamily="34" charset="0"/>
                <a:ea typeface="Yu Mincho" panose="02020400000000000000" pitchFamily="18" charset="-128"/>
                <a:cs typeface="Times New Roman" panose="02020603050405020304" pitchFamily="18" charset="0"/>
              </a:rPr>
              <a:t>[1] Martins, A. T. (2020). Cost to Start a Yoga Studio in Canada. (accessed 11 March 2020).</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p>
            <a:pPr marL="228600" marR="0" indent="-228600">
              <a:lnSpc>
                <a:spcPct val="150000"/>
              </a:lnSpc>
              <a:spcBef>
                <a:spcPts val="0"/>
              </a:spcBef>
              <a:spcAft>
                <a:spcPts val="0"/>
              </a:spcAft>
            </a:pPr>
            <a:r>
              <a:rPr lang="en-US" dirty="0">
                <a:latin typeface="Arial" panose="020B0604020202020204" pitchFamily="34" charset="0"/>
                <a:ea typeface="Yu Mincho" panose="02020400000000000000" pitchFamily="18" charset="-128"/>
                <a:cs typeface="Times New Roman" panose="02020603050405020304" pitchFamily="18" charset="0"/>
              </a:rPr>
              <a:t>[2] Foursquare (2015b) Foursquare for Developers – Venues Service. Available at: https://developer.foursquare.com/overview/venues.html (accessed 11 March 2020).</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p>
            <a:pPr marL="228600" marR="0" indent="-228600">
              <a:lnSpc>
                <a:spcPct val="150000"/>
              </a:lnSpc>
              <a:spcBef>
                <a:spcPts val="0"/>
              </a:spcBef>
              <a:spcAft>
                <a:spcPts val="800"/>
              </a:spcAft>
            </a:pPr>
            <a:r>
              <a:rPr lang="en-US" dirty="0">
                <a:latin typeface="Arial" panose="020B0604020202020204" pitchFamily="34" charset="0"/>
                <a:ea typeface="Yu Mincho" panose="02020400000000000000" pitchFamily="18" charset="-128"/>
                <a:cs typeface="Times New Roman" panose="02020603050405020304" pitchFamily="18" charset="0"/>
              </a:rPr>
              <a:t>[3] List of postal codes of Canada: M. (2020, February 27). (accessed 11 March 2020).</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Yu Mincho" panose="02020400000000000000" pitchFamily="18" charset="-128"/>
                <a:cs typeface="Times New Roman" panose="02020603050405020304" pitchFamily="18" charset="0"/>
              </a:rPr>
              <a:t> </a:t>
            </a:r>
          </a:p>
        </p:txBody>
      </p:sp>
    </p:spTree>
    <p:extLst>
      <p:ext uri="{BB962C8B-B14F-4D97-AF65-F5344CB8AC3E}">
        <p14:creationId xmlns:p14="http://schemas.microsoft.com/office/powerpoint/2010/main" val="25527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normAutofit fontScale="90000"/>
          </a:bodyPr>
          <a:lstStyle/>
          <a:p>
            <a:r>
              <a:rPr lang="en-US" sz="6000" dirty="0"/>
              <a:t>Problem: Yoga Studio Location</a:t>
            </a:r>
          </a:p>
        </p:txBody>
      </p:sp>
      <p:sp>
        <p:nvSpPr>
          <p:cNvPr id="3" name="Content Placeholder 2">
            <a:extLst>
              <a:ext uri="{FF2B5EF4-FFF2-40B4-BE49-F238E27FC236}">
                <a16:creationId xmlns:a16="http://schemas.microsoft.com/office/drawing/2014/main" id="{6A8FCF5C-9BAA-46A8-ADD7-4F6C33FF28E1}"/>
              </a:ext>
            </a:extLst>
          </p:cNvPr>
          <p:cNvSpPr>
            <a:spLocks noGrp="1"/>
          </p:cNvSpPr>
          <p:nvPr>
            <p:ph idx="1"/>
          </p:nvPr>
        </p:nvSpPr>
        <p:spPr/>
        <p:txBody>
          <a:bodyPr>
            <a:normAutofit fontScale="92500" lnSpcReduction="20000"/>
          </a:bodyPr>
          <a:lstStyle/>
          <a:p>
            <a:r>
              <a:rPr lang="en-US" sz="3200" dirty="0"/>
              <a:t>Yoga is highly beneficial for mental and physical well-being</a:t>
            </a:r>
          </a:p>
          <a:p>
            <a:r>
              <a:rPr lang="en-US" sz="3200" dirty="0"/>
              <a:t>Increasing numbers of individuals are becoming aware of this trend</a:t>
            </a:r>
          </a:p>
          <a:p>
            <a:r>
              <a:rPr lang="en-US" sz="3200" dirty="0"/>
              <a:t>Determining an ideal location for a yoga studio is difficult as there must be interest but not oversaturation</a:t>
            </a:r>
          </a:p>
          <a:p>
            <a:r>
              <a:rPr lang="en-US" sz="3200" dirty="0"/>
              <a:t>Opening a yoga studio is a significant investment (estimated $1 million CAD in Canada for all resources)</a:t>
            </a:r>
            <a:r>
              <a:rPr lang="en-US" sz="3200" baseline="30000" dirty="0"/>
              <a:t>[3]</a:t>
            </a:r>
            <a:r>
              <a:rPr lang="en-US" sz="3200" dirty="0"/>
              <a:t>, and as such, the location of the venue should be strategically planned</a:t>
            </a:r>
            <a:endParaRPr lang="en-US" sz="3200" baseline="30000" dirty="0"/>
          </a:p>
        </p:txBody>
      </p:sp>
    </p:spTree>
    <p:extLst>
      <p:ext uri="{BB962C8B-B14F-4D97-AF65-F5344CB8AC3E}">
        <p14:creationId xmlns:p14="http://schemas.microsoft.com/office/powerpoint/2010/main" val="135890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normAutofit fontScale="90000"/>
          </a:bodyPr>
          <a:lstStyle/>
          <a:p>
            <a:r>
              <a:rPr lang="en-US" sz="6000" dirty="0"/>
              <a:t>Solution: Yoga Studio Location</a:t>
            </a:r>
          </a:p>
        </p:txBody>
      </p:sp>
      <p:sp>
        <p:nvSpPr>
          <p:cNvPr id="3" name="Content Placeholder 2">
            <a:extLst>
              <a:ext uri="{FF2B5EF4-FFF2-40B4-BE49-F238E27FC236}">
                <a16:creationId xmlns:a16="http://schemas.microsoft.com/office/drawing/2014/main" id="{6A8FCF5C-9BAA-46A8-ADD7-4F6C33FF28E1}"/>
              </a:ext>
            </a:extLst>
          </p:cNvPr>
          <p:cNvSpPr>
            <a:spLocks noGrp="1"/>
          </p:cNvSpPr>
          <p:nvPr>
            <p:ph idx="1"/>
          </p:nvPr>
        </p:nvSpPr>
        <p:spPr>
          <a:xfrm>
            <a:off x="1066800" y="1793004"/>
            <a:ext cx="10058400" cy="4422402"/>
          </a:xfrm>
        </p:spPr>
        <p:txBody>
          <a:bodyPr>
            <a:normAutofit/>
          </a:bodyPr>
          <a:lstStyle/>
          <a:p>
            <a:r>
              <a:rPr lang="en-US" sz="3200" dirty="0"/>
              <a:t>Explore yoga studio popularity in Toronto boroughs to find ideal location for an up and coming entrepreneur</a:t>
            </a:r>
            <a:br>
              <a:rPr lang="en-US" sz="3200" dirty="0"/>
            </a:br>
            <a:endParaRPr lang="en-US" sz="3200" dirty="0"/>
          </a:p>
          <a:p>
            <a:r>
              <a:rPr lang="en-US" sz="3200" dirty="0"/>
              <a:t> Assumptions</a:t>
            </a:r>
          </a:p>
          <a:p>
            <a:pPr lvl="1"/>
            <a:r>
              <a:rPr lang="en-US" sz="3000" dirty="0"/>
              <a:t>Areas without yoga studios do not cultivate interest in yoga rather than lack of exposure</a:t>
            </a:r>
          </a:p>
          <a:p>
            <a:pPr lvl="1"/>
            <a:r>
              <a:rPr lang="en-US" sz="3000" dirty="0"/>
              <a:t>Areas with yoga studios as the most common venue have not filled their studios to capacity</a:t>
            </a:r>
          </a:p>
          <a:p>
            <a:pPr lvl="1"/>
            <a:endParaRPr lang="en-US" sz="3000" dirty="0"/>
          </a:p>
        </p:txBody>
      </p:sp>
    </p:spTree>
    <p:extLst>
      <p:ext uri="{BB962C8B-B14F-4D97-AF65-F5344CB8AC3E}">
        <p14:creationId xmlns:p14="http://schemas.microsoft.com/office/powerpoint/2010/main" val="198527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normAutofit fontScale="90000"/>
          </a:bodyPr>
          <a:lstStyle/>
          <a:p>
            <a:r>
              <a:rPr lang="en-US" sz="6000" dirty="0"/>
              <a:t>Data Acquisition and Cleaning</a:t>
            </a:r>
          </a:p>
        </p:txBody>
      </p:sp>
      <p:sp>
        <p:nvSpPr>
          <p:cNvPr id="3" name="Content Placeholder 2">
            <a:extLst>
              <a:ext uri="{FF2B5EF4-FFF2-40B4-BE49-F238E27FC236}">
                <a16:creationId xmlns:a16="http://schemas.microsoft.com/office/drawing/2014/main" id="{6A8FCF5C-9BAA-46A8-ADD7-4F6C33FF28E1}"/>
              </a:ext>
            </a:extLst>
          </p:cNvPr>
          <p:cNvSpPr>
            <a:spLocks noGrp="1"/>
          </p:cNvSpPr>
          <p:nvPr>
            <p:ph idx="1"/>
          </p:nvPr>
        </p:nvSpPr>
        <p:spPr>
          <a:xfrm>
            <a:off x="1066799" y="2103120"/>
            <a:ext cx="10554393" cy="4362994"/>
          </a:xfrm>
        </p:spPr>
        <p:txBody>
          <a:bodyPr>
            <a:normAutofit fontScale="92500" lnSpcReduction="10000"/>
          </a:bodyPr>
          <a:lstStyle/>
          <a:p>
            <a:r>
              <a:rPr lang="en-US" sz="3200" dirty="0"/>
              <a:t>Borough data acquired from Wikipedia</a:t>
            </a:r>
            <a:r>
              <a:rPr lang="en-US" sz="3200" baseline="30000" dirty="0"/>
              <a:t>[3] </a:t>
            </a:r>
            <a:r>
              <a:rPr lang="en-US" sz="3200" dirty="0"/>
              <a:t> using pandas</a:t>
            </a:r>
          </a:p>
          <a:p>
            <a:r>
              <a:rPr lang="en-US" sz="3200" dirty="0"/>
              <a:t>Longitude and Latitude data acquired from curated CSV</a:t>
            </a:r>
          </a:p>
          <a:p>
            <a:r>
              <a:rPr lang="en-US" sz="3200" dirty="0"/>
              <a:t>General Toronto location acquired using the Geocoding API</a:t>
            </a:r>
          </a:p>
          <a:p>
            <a:r>
              <a:rPr lang="en-US" sz="3200" dirty="0"/>
              <a:t>Venue Information acquired from Foursquare</a:t>
            </a:r>
            <a:r>
              <a:rPr lang="en-US" sz="3200" baseline="30000" dirty="0"/>
              <a:t>[2]</a:t>
            </a:r>
          </a:p>
          <a:p>
            <a:r>
              <a:rPr lang="en-US" sz="3200" dirty="0"/>
              <a:t>One-hot transformations were applied in order to format the data for analysis using </a:t>
            </a:r>
            <a:r>
              <a:rPr lang="en-US" sz="3200" dirty="0" err="1"/>
              <a:t>kMeans</a:t>
            </a:r>
            <a:r>
              <a:rPr lang="en-US" sz="3200" dirty="0"/>
              <a:t>.</a:t>
            </a:r>
          </a:p>
          <a:p>
            <a:r>
              <a:rPr lang="en-US" sz="3200" dirty="0"/>
              <a:t>Please reference the associated Jupyter Notebook for a more thorough breakdown.</a:t>
            </a:r>
          </a:p>
          <a:p>
            <a:endParaRPr lang="en-US" sz="3200" baseline="30000" dirty="0"/>
          </a:p>
        </p:txBody>
      </p:sp>
    </p:spTree>
    <p:extLst>
      <p:ext uri="{BB962C8B-B14F-4D97-AF65-F5344CB8AC3E}">
        <p14:creationId xmlns:p14="http://schemas.microsoft.com/office/powerpoint/2010/main" val="217153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normAutofit fontScale="90000"/>
          </a:bodyPr>
          <a:lstStyle/>
          <a:p>
            <a:r>
              <a:rPr lang="en-US" sz="6000" dirty="0"/>
              <a:t>Data Acquisition and Cleaning</a:t>
            </a:r>
          </a:p>
        </p:txBody>
      </p:sp>
      <p:pic>
        <p:nvPicPr>
          <p:cNvPr id="4" name="Content Placeholder 3">
            <a:extLst>
              <a:ext uri="{FF2B5EF4-FFF2-40B4-BE49-F238E27FC236}">
                <a16:creationId xmlns:a16="http://schemas.microsoft.com/office/drawing/2014/main" id="{17679CBE-7ECE-4D1F-8448-CD0FEFE6C5FE}"/>
              </a:ext>
            </a:extLst>
          </p:cNvPr>
          <p:cNvPicPr>
            <a:picLocks noGrp="1" noChangeAspect="1"/>
          </p:cNvPicPr>
          <p:nvPr>
            <p:ph idx="1"/>
          </p:nvPr>
        </p:nvPicPr>
        <p:blipFill rotWithShape="1">
          <a:blip r:embed="rId2"/>
          <a:srcRect l="1779" t="15482" r="4735" b="6351"/>
          <a:stretch/>
        </p:blipFill>
        <p:spPr>
          <a:xfrm>
            <a:off x="3919393" y="2014194"/>
            <a:ext cx="7668548" cy="3606775"/>
          </a:xfrm>
          <a:prstGeom prst="rect">
            <a:avLst/>
          </a:prstGeom>
        </p:spPr>
      </p:pic>
      <p:sp>
        <p:nvSpPr>
          <p:cNvPr id="5" name="Content Placeholder 2">
            <a:extLst>
              <a:ext uri="{FF2B5EF4-FFF2-40B4-BE49-F238E27FC236}">
                <a16:creationId xmlns:a16="http://schemas.microsoft.com/office/drawing/2014/main" id="{5ABA08BF-0ABB-4523-9C1E-33A5DEDB4675}"/>
              </a:ext>
            </a:extLst>
          </p:cNvPr>
          <p:cNvSpPr txBox="1">
            <a:spLocks/>
          </p:cNvSpPr>
          <p:nvPr/>
        </p:nvSpPr>
        <p:spPr>
          <a:xfrm>
            <a:off x="432261" y="3042458"/>
            <a:ext cx="3487132" cy="457200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200" baseline="30000" dirty="0"/>
              <a:t>Longitude and Latitude data was visualized using Folium after acquisition as a check on the retrieval process</a:t>
            </a:r>
          </a:p>
        </p:txBody>
      </p:sp>
    </p:spTree>
    <p:extLst>
      <p:ext uri="{BB962C8B-B14F-4D97-AF65-F5344CB8AC3E}">
        <p14:creationId xmlns:p14="http://schemas.microsoft.com/office/powerpoint/2010/main" val="221598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normAutofit fontScale="90000"/>
          </a:bodyPr>
          <a:lstStyle/>
          <a:p>
            <a:r>
              <a:rPr lang="en-US" sz="6000" dirty="0"/>
              <a:t>Cluster Analysis for Neighborhood Similarity</a:t>
            </a:r>
          </a:p>
        </p:txBody>
      </p:sp>
      <p:sp>
        <p:nvSpPr>
          <p:cNvPr id="6" name="Content Placeholder 5">
            <a:extLst>
              <a:ext uri="{FF2B5EF4-FFF2-40B4-BE49-F238E27FC236}">
                <a16:creationId xmlns:a16="http://schemas.microsoft.com/office/drawing/2014/main" id="{8284290C-3151-46BE-9BDB-77CE73B52508}"/>
              </a:ext>
            </a:extLst>
          </p:cNvPr>
          <p:cNvSpPr>
            <a:spLocks noGrp="1"/>
          </p:cNvSpPr>
          <p:nvPr>
            <p:ph idx="1"/>
          </p:nvPr>
        </p:nvSpPr>
        <p:spPr/>
        <p:txBody>
          <a:bodyPr>
            <a:normAutofit fontScale="85000" lnSpcReduction="10000"/>
          </a:bodyPr>
          <a:lstStyle/>
          <a:p>
            <a:r>
              <a:rPr lang="en-US" sz="3000" dirty="0" err="1">
                <a:cs typeface="Arial" panose="020B0604020202020204" pitchFamily="34" charset="0"/>
              </a:rPr>
              <a:t>kMeans</a:t>
            </a:r>
            <a:r>
              <a:rPr lang="en-US" sz="3000" dirty="0">
                <a:cs typeface="Arial" panose="020B0604020202020204" pitchFamily="34" charset="0"/>
              </a:rPr>
              <a:t> cluster analysis was performed due a variety of advantages</a:t>
            </a:r>
          </a:p>
          <a:p>
            <a:pPr lvl="1"/>
            <a:r>
              <a:rPr lang="en-US" sz="2800" dirty="0">
                <a:cs typeface="Arial" panose="020B0604020202020204" pitchFamily="34" charset="0"/>
              </a:rPr>
              <a:t>The data set is moderately sized, which is ideal for </a:t>
            </a:r>
            <a:r>
              <a:rPr lang="en-US" sz="2800" dirty="0" err="1">
                <a:cs typeface="Arial" panose="020B0604020202020204" pitchFamily="34" charset="0"/>
              </a:rPr>
              <a:t>kMeans</a:t>
            </a:r>
            <a:r>
              <a:rPr lang="en-US" sz="2800" dirty="0">
                <a:cs typeface="Arial" panose="020B0604020202020204" pitchFamily="34" charset="0"/>
              </a:rPr>
              <a:t> analysis</a:t>
            </a:r>
          </a:p>
          <a:p>
            <a:pPr lvl="1"/>
            <a:r>
              <a:rPr lang="en-US" sz="2800" dirty="0">
                <a:cs typeface="Arial" panose="020B0604020202020204" pitchFamily="34" charset="0"/>
              </a:rPr>
              <a:t>The algorithm is very efficient, allowing for optimization of the value of k with relatively little time and computational power.</a:t>
            </a:r>
          </a:p>
          <a:p>
            <a:r>
              <a:rPr lang="en-US" sz="3000" dirty="0">
                <a:cs typeface="Arial" panose="020B0604020202020204" pitchFamily="34" charset="0"/>
              </a:rPr>
              <a:t>Although other algorithms may have given better results from exclusively specifying yoga studio as the only criteria for analysis, the use of </a:t>
            </a:r>
            <a:r>
              <a:rPr lang="en-US" sz="3000" dirty="0" err="1">
                <a:cs typeface="Arial" panose="020B0604020202020204" pitchFamily="34" charset="0"/>
              </a:rPr>
              <a:t>kMeans</a:t>
            </a:r>
            <a:r>
              <a:rPr lang="en-US" sz="3000" dirty="0">
                <a:cs typeface="Arial" panose="020B0604020202020204" pitchFamily="34" charset="0"/>
              </a:rPr>
              <a:t> allows for similarity of the neighborhoods in general to be compared, even if specific yoga studio data does not exist for a specific location.</a:t>
            </a:r>
          </a:p>
          <a:p>
            <a:endParaRPr lang="en-US" sz="3000" dirty="0">
              <a:cs typeface="Arial" panose="020B0604020202020204" pitchFamily="34" charset="0"/>
            </a:endParaRPr>
          </a:p>
        </p:txBody>
      </p:sp>
    </p:spTree>
    <p:extLst>
      <p:ext uri="{BB962C8B-B14F-4D97-AF65-F5344CB8AC3E}">
        <p14:creationId xmlns:p14="http://schemas.microsoft.com/office/powerpoint/2010/main" val="389156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normAutofit/>
          </a:bodyPr>
          <a:lstStyle/>
          <a:p>
            <a:r>
              <a:rPr lang="en-US" sz="6000" dirty="0"/>
              <a:t>Visualizing Clusters</a:t>
            </a:r>
          </a:p>
        </p:txBody>
      </p:sp>
      <p:sp>
        <p:nvSpPr>
          <p:cNvPr id="5" name="Content Placeholder 4">
            <a:extLst>
              <a:ext uri="{FF2B5EF4-FFF2-40B4-BE49-F238E27FC236}">
                <a16:creationId xmlns:a16="http://schemas.microsoft.com/office/drawing/2014/main" id="{D98D2727-F472-4DC7-80C5-312DD2F9673C}"/>
              </a:ext>
            </a:extLst>
          </p:cNvPr>
          <p:cNvSpPr>
            <a:spLocks noGrp="1"/>
          </p:cNvSpPr>
          <p:nvPr>
            <p:ph idx="1"/>
          </p:nvPr>
        </p:nvSpPr>
        <p:spPr>
          <a:xfrm>
            <a:off x="725128" y="2014194"/>
            <a:ext cx="3397984" cy="4436482"/>
          </a:xfrm>
        </p:spPr>
        <p:txBody>
          <a:bodyPr>
            <a:normAutofit/>
          </a:bodyPr>
          <a:lstStyle/>
          <a:p>
            <a:pPr marL="0" indent="0">
              <a:buNone/>
            </a:pPr>
            <a:r>
              <a:rPr lang="en-US" sz="3000" dirty="0"/>
              <a:t>Clusters were visualized using folium to quickly see if geographic differences played a part in the clustering algorithm.</a:t>
            </a:r>
          </a:p>
        </p:txBody>
      </p:sp>
      <p:pic>
        <p:nvPicPr>
          <p:cNvPr id="6" name="Picture 5">
            <a:extLst>
              <a:ext uri="{FF2B5EF4-FFF2-40B4-BE49-F238E27FC236}">
                <a16:creationId xmlns:a16="http://schemas.microsoft.com/office/drawing/2014/main" id="{7C67D5B1-A3F2-4346-BC1B-DEC1E8ACA8C9}"/>
              </a:ext>
            </a:extLst>
          </p:cNvPr>
          <p:cNvPicPr>
            <a:picLocks noChangeAspect="1"/>
          </p:cNvPicPr>
          <p:nvPr/>
        </p:nvPicPr>
        <p:blipFill rotWithShape="1">
          <a:blip r:embed="rId2"/>
          <a:srcRect l="9741" t="8079" r="3903" b="2360"/>
          <a:stretch/>
        </p:blipFill>
        <p:spPr>
          <a:xfrm>
            <a:off x="4123112" y="1946542"/>
            <a:ext cx="7631085" cy="4451744"/>
          </a:xfrm>
          <a:prstGeom prst="rect">
            <a:avLst/>
          </a:prstGeom>
        </p:spPr>
      </p:pic>
    </p:spTree>
    <p:extLst>
      <p:ext uri="{BB962C8B-B14F-4D97-AF65-F5344CB8AC3E}">
        <p14:creationId xmlns:p14="http://schemas.microsoft.com/office/powerpoint/2010/main" val="411192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lstStyle/>
          <a:p>
            <a:r>
              <a:rPr lang="en-US" dirty="0"/>
              <a:t>Result: Best Location for Yoga Studio Based on Popularity</a:t>
            </a:r>
          </a:p>
        </p:txBody>
      </p:sp>
      <p:sp>
        <p:nvSpPr>
          <p:cNvPr id="3" name="Content Placeholder 2">
            <a:extLst>
              <a:ext uri="{FF2B5EF4-FFF2-40B4-BE49-F238E27FC236}">
                <a16:creationId xmlns:a16="http://schemas.microsoft.com/office/drawing/2014/main" id="{6A8FCF5C-9BAA-46A8-ADD7-4F6C33FF28E1}"/>
              </a:ext>
            </a:extLst>
          </p:cNvPr>
          <p:cNvSpPr>
            <a:spLocks noGrp="1"/>
          </p:cNvSpPr>
          <p:nvPr>
            <p:ph idx="1"/>
          </p:nvPr>
        </p:nvSpPr>
        <p:spPr>
          <a:xfrm>
            <a:off x="401782" y="2257746"/>
            <a:ext cx="4984865" cy="3516284"/>
          </a:xfrm>
        </p:spPr>
        <p:txBody>
          <a:bodyPr>
            <a:normAutofit fontScale="92500" lnSpcReduction="10000"/>
          </a:bodyPr>
          <a:lstStyle/>
          <a:p>
            <a:pPr marL="0" indent="0">
              <a:buNone/>
            </a:pPr>
            <a:r>
              <a:rPr lang="en-US" sz="3000" dirty="0"/>
              <a:t>When compared, clusters 0 and 2 produced boroughs with the most ideal locations. However, the overlap of neighborhoods in North York between ideal locations and non-ideal locations makes it a slightly more unfavorable choice.</a:t>
            </a:r>
          </a:p>
        </p:txBody>
      </p:sp>
      <p:pic>
        <p:nvPicPr>
          <p:cNvPr id="4" name="Picture 3">
            <a:extLst>
              <a:ext uri="{FF2B5EF4-FFF2-40B4-BE49-F238E27FC236}">
                <a16:creationId xmlns:a16="http://schemas.microsoft.com/office/drawing/2014/main" id="{16E55FB2-63EB-480C-849D-74B38EDEC039}"/>
              </a:ext>
            </a:extLst>
          </p:cNvPr>
          <p:cNvPicPr>
            <a:picLocks noChangeAspect="1"/>
          </p:cNvPicPr>
          <p:nvPr/>
        </p:nvPicPr>
        <p:blipFill>
          <a:blip r:embed="rId2"/>
          <a:stretch>
            <a:fillRect/>
          </a:stretch>
        </p:blipFill>
        <p:spPr>
          <a:xfrm>
            <a:off x="5514455" y="1970117"/>
            <a:ext cx="6126134" cy="4091542"/>
          </a:xfrm>
          <a:prstGeom prst="rect">
            <a:avLst/>
          </a:prstGeom>
        </p:spPr>
      </p:pic>
    </p:spTree>
    <p:extLst>
      <p:ext uri="{BB962C8B-B14F-4D97-AF65-F5344CB8AC3E}">
        <p14:creationId xmlns:p14="http://schemas.microsoft.com/office/powerpoint/2010/main" val="419916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2567-AD7C-4D9D-A3E3-DE9B32490B3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A8FCF5C-9BAA-46A8-ADD7-4F6C33FF28E1}"/>
              </a:ext>
            </a:extLst>
          </p:cNvPr>
          <p:cNvSpPr>
            <a:spLocks noGrp="1"/>
          </p:cNvSpPr>
          <p:nvPr>
            <p:ph idx="1"/>
          </p:nvPr>
        </p:nvSpPr>
        <p:spPr/>
        <p:txBody>
          <a:bodyPr>
            <a:normAutofit fontScale="92500"/>
          </a:bodyPr>
          <a:lstStyle/>
          <a:p>
            <a:r>
              <a:rPr lang="en-US" sz="3000" dirty="0"/>
              <a:t>The optimal location for a yoga studio would be in downtown Toronto.</a:t>
            </a:r>
          </a:p>
          <a:p>
            <a:r>
              <a:rPr lang="en-US" sz="3000" dirty="0"/>
              <a:t>If costs within Downtown Toronto are prohibitive, the </a:t>
            </a:r>
            <a:r>
              <a:rPr lang="en-US" sz="3000" dirty="0" err="1"/>
              <a:t>kMeans</a:t>
            </a:r>
            <a:r>
              <a:rPr lang="en-US" sz="3000" dirty="0"/>
              <a:t> cluster analysis gives other locations with similar predicted aspects. According to this analysis, another location in cluster 0 should be considered if other factors such as cost of real estate drive down the feasibility of the Downtown Toronto location</a:t>
            </a:r>
          </a:p>
          <a:p>
            <a:endParaRPr lang="en-US" sz="3000" dirty="0"/>
          </a:p>
          <a:p>
            <a:endParaRPr lang="en-US" sz="3000" dirty="0"/>
          </a:p>
        </p:txBody>
      </p:sp>
    </p:spTree>
    <p:extLst>
      <p:ext uri="{BB962C8B-B14F-4D97-AF65-F5344CB8AC3E}">
        <p14:creationId xmlns:p14="http://schemas.microsoft.com/office/powerpoint/2010/main" val="538722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243541"/>
      </a:dk2>
      <a:lt2>
        <a:srgbClr val="E2E6E8"/>
      </a:lt2>
      <a:accent1>
        <a:srgbClr val="CB9780"/>
      </a:accent1>
      <a:accent2>
        <a:srgbClr val="B5A069"/>
      </a:accent2>
      <a:accent3>
        <a:srgbClr val="9EA670"/>
      </a:accent3>
      <a:accent4>
        <a:srgbClr val="86AE65"/>
      </a:accent4>
      <a:accent5>
        <a:srgbClr val="74B272"/>
      </a:accent5>
      <a:accent6>
        <a:srgbClr val="66B183"/>
      </a:accent6>
      <a:hlink>
        <a:srgbClr val="5E899C"/>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699</TotalTime>
  <Words>613</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Franklin Gothic Book</vt:lpstr>
      <vt:lpstr>Garamond</vt:lpstr>
      <vt:lpstr>SavonVTI</vt:lpstr>
      <vt:lpstr>Yoga in Toronto</vt:lpstr>
      <vt:lpstr>Problem: Yoga Studio Location</vt:lpstr>
      <vt:lpstr>Solution: Yoga Studio Location</vt:lpstr>
      <vt:lpstr>Data Acquisition and Cleaning</vt:lpstr>
      <vt:lpstr>Data Acquisition and Cleaning</vt:lpstr>
      <vt:lpstr>Cluster Analysis for Neighborhood Similarity</vt:lpstr>
      <vt:lpstr>Visualizing Clusters</vt:lpstr>
      <vt:lpstr>Result: Best Location for Yoga Studio Based on Popularity</vt:lpstr>
      <vt:lpstr>Conclusions</vt:lpstr>
      <vt:lpstr>Future Directions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Yoga in Toronto</dc:title>
  <dc:creator>Alyssa Mendenhall</dc:creator>
  <cp:lastModifiedBy>Alyssa Mendenhall</cp:lastModifiedBy>
  <cp:revision>13</cp:revision>
  <dcterms:created xsi:type="dcterms:W3CDTF">2020-03-13T04:39:43Z</dcterms:created>
  <dcterms:modified xsi:type="dcterms:W3CDTF">2020-03-13T16:26:59Z</dcterms:modified>
</cp:coreProperties>
</file>