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Lst>
  <p:notesMasterIdLst>
    <p:notesMasterId r:id="rId5"/>
  </p:notesMasterIdLst>
  <p:sldIdLst>
    <p:sldId id="256" r:id="rId4"/>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x="9144000" cy="5143500"/>
  <p:notesSz cx="6858000" cy="9144000"/>
  <p:embeddedFontLst>
    <p:embeddedFont>
      <p:font typeface="Calibri" panose="020F0502020204030204"/>
      <p:regular r:id="rId33"/>
    </p:embeddedFont>
    <p:embeddedFont>
      <p:font typeface="Quattrocento Sans" panose="020B0502050000020003"/>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4" Type="http://schemas.openxmlformats.org/officeDocument/2006/relationships/font" Target="fonts/font2.fntdata"/><Relationship Id="rId33" Type="http://schemas.openxmlformats.org/officeDocument/2006/relationships/font" Target="fonts/font1.fntdata"/><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5" name="Shape 125"/>
        <p:cNvGrpSpPr/>
        <p:nvPr/>
      </p:nvGrpSpPr>
      <p:grpSpPr>
        <a:xfrm>
          <a:off x="0" y="0"/>
          <a:ext cx="0" cy="0"/>
          <a:chOff x="0" y="0"/>
          <a:chExt cx="0" cy="0"/>
        </a:xfrm>
      </p:grpSpPr>
      <p:sp>
        <p:nvSpPr>
          <p:cNvPr id="126" name="Google Shape;126;g6e16aba7ed_2_7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7" name="Google Shape;127;g6e16aba7ed_2_75: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 name="Shape 176"/>
        <p:cNvGrpSpPr/>
        <p:nvPr/>
      </p:nvGrpSpPr>
      <p:grpSpPr>
        <a:xfrm>
          <a:off x="0" y="0"/>
          <a:ext cx="0" cy="0"/>
          <a:chOff x="0" y="0"/>
          <a:chExt cx="0" cy="0"/>
        </a:xfrm>
      </p:grpSpPr>
      <p:sp>
        <p:nvSpPr>
          <p:cNvPr id="177" name="Google Shape;177;g6e438db33a_2_4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8" name="Google Shape;178;g6e438db33a_2_47: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3" name="Shape 183"/>
        <p:cNvGrpSpPr/>
        <p:nvPr/>
      </p:nvGrpSpPr>
      <p:grpSpPr>
        <a:xfrm>
          <a:off x="0" y="0"/>
          <a:ext cx="0" cy="0"/>
          <a:chOff x="0" y="0"/>
          <a:chExt cx="0" cy="0"/>
        </a:xfrm>
      </p:grpSpPr>
      <p:sp>
        <p:nvSpPr>
          <p:cNvPr id="184" name="Google Shape;184;g6e438db33a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85" name="Google Shape;185;g6e438db33a_0_2: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6" name="Shape 196"/>
        <p:cNvGrpSpPr/>
        <p:nvPr/>
      </p:nvGrpSpPr>
      <p:grpSpPr>
        <a:xfrm>
          <a:off x="0" y="0"/>
          <a:ext cx="0" cy="0"/>
          <a:chOff x="0" y="0"/>
          <a:chExt cx="0" cy="0"/>
        </a:xfrm>
      </p:grpSpPr>
      <p:sp>
        <p:nvSpPr>
          <p:cNvPr id="197" name="Google Shape;197;g6e16aba7ed_2_1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98" name="Google Shape;198;g6e16aba7ed_2_144: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1" name="Shape 201"/>
        <p:cNvGrpSpPr/>
        <p:nvPr/>
      </p:nvGrpSpPr>
      <p:grpSpPr>
        <a:xfrm>
          <a:off x="0" y="0"/>
          <a:ext cx="0" cy="0"/>
          <a:chOff x="0" y="0"/>
          <a:chExt cx="0" cy="0"/>
        </a:xfrm>
      </p:grpSpPr>
      <p:sp>
        <p:nvSpPr>
          <p:cNvPr id="202" name="Google Shape;202;g6e438db33a_0_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6e438db33a_0_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7" name="Shape 207"/>
        <p:cNvGrpSpPr/>
        <p:nvPr/>
      </p:nvGrpSpPr>
      <p:grpSpPr>
        <a:xfrm>
          <a:off x="0" y="0"/>
          <a:ext cx="0" cy="0"/>
          <a:chOff x="0" y="0"/>
          <a:chExt cx="0" cy="0"/>
        </a:xfrm>
      </p:grpSpPr>
      <p:sp>
        <p:nvSpPr>
          <p:cNvPr id="208" name="Google Shape;208;g6e16aba7ed_2_1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09" name="Google Shape;209;g6e16aba7ed_2_154: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2" name="Shape 212"/>
        <p:cNvGrpSpPr/>
        <p:nvPr/>
      </p:nvGrpSpPr>
      <p:grpSpPr>
        <a:xfrm>
          <a:off x="0" y="0"/>
          <a:ext cx="0" cy="0"/>
          <a:chOff x="0" y="0"/>
          <a:chExt cx="0" cy="0"/>
        </a:xfrm>
      </p:grpSpPr>
      <p:sp>
        <p:nvSpPr>
          <p:cNvPr id="213" name="Google Shape;213;g6e16aba7ed_2_15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14" name="Google Shape;214;g6e16aba7ed_2_158: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8" name="Shape 218"/>
        <p:cNvGrpSpPr/>
        <p:nvPr/>
      </p:nvGrpSpPr>
      <p:grpSpPr>
        <a:xfrm>
          <a:off x="0" y="0"/>
          <a:ext cx="0" cy="0"/>
          <a:chOff x="0" y="0"/>
          <a:chExt cx="0" cy="0"/>
        </a:xfrm>
      </p:grpSpPr>
      <p:sp>
        <p:nvSpPr>
          <p:cNvPr id="219" name="Google Shape;219;g6e438db33a_2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20" name="Google Shape;220;g6e438db33a_2_4: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5" name="Shape 225"/>
        <p:cNvGrpSpPr/>
        <p:nvPr/>
      </p:nvGrpSpPr>
      <p:grpSpPr>
        <a:xfrm>
          <a:off x="0" y="0"/>
          <a:ext cx="0" cy="0"/>
          <a:chOff x="0" y="0"/>
          <a:chExt cx="0" cy="0"/>
        </a:xfrm>
      </p:grpSpPr>
      <p:sp>
        <p:nvSpPr>
          <p:cNvPr id="226" name="Google Shape;226;g6e438db33a_2_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27" name="Google Shape;227;g6e438db33a_2_23: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2" name="Shape 232"/>
        <p:cNvGrpSpPr/>
        <p:nvPr/>
      </p:nvGrpSpPr>
      <p:grpSpPr>
        <a:xfrm>
          <a:off x="0" y="0"/>
          <a:ext cx="0" cy="0"/>
          <a:chOff x="0" y="0"/>
          <a:chExt cx="0" cy="0"/>
        </a:xfrm>
      </p:grpSpPr>
      <p:sp>
        <p:nvSpPr>
          <p:cNvPr id="233" name="Google Shape;233;g6e438db33a_2_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34" name="Google Shape;234;g6e438db33a_2_14: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9" name="Shape 239"/>
        <p:cNvGrpSpPr/>
        <p:nvPr/>
      </p:nvGrpSpPr>
      <p:grpSpPr>
        <a:xfrm>
          <a:off x="0" y="0"/>
          <a:ext cx="0" cy="0"/>
          <a:chOff x="0" y="0"/>
          <a:chExt cx="0" cy="0"/>
        </a:xfrm>
      </p:grpSpPr>
      <p:sp>
        <p:nvSpPr>
          <p:cNvPr id="240" name="Google Shape;240;g6e438db33a_2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1" name="Google Shape;241;g6e438db33a_2_31: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1" name="Shape 131"/>
        <p:cNvGrpSpPr/>
        <p:nvPr/>
      </p:nvGrpSpPr>
      <p:grpSpPr>
        <a:xfrm>
          <a:off x="0" y="0"/>
          <a:ext cx="0" cy="0"/>
          <a:chOff x="0" y="0"/>
          <a:chExt cx="0" cy="0"/>
        </a:xfrm>
      </p:grpSpPr>
      <p:sp>
        <p:nvSpPr>
          <p:cNvPr id="132" name="Google Shape;132;g6e16aba7ed_2_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3" name="Google Shape;133;g6e16aba7ed_2_81: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6" name="Shape 246"/>
        <p:cNvGrpSpPr/>
        <p:nvPr/>
      </p:nvGrpSpPr>
      <p:grpSpPr>
        <a:xfrm>
          <a:off x="0" y="0"/>
          <a:ext cx="0" cy="0"/>
          <a:chOff x="0" y="0"/>
          <a:chExt cx="0" cy="0"/>
        </a:xfrm>
      </p:grpSpPr>
      <p:sp>
        <p:nvSpPr>
          <p:cNvPr id="247" name="Google Shape;247;g6e16aba7ed_2_16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8" name="Google Shape;248;g6e16aba7ed_2_164: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1" name="Shape 251"/>
        <p:cNvGrpSpPr/>
        <p:nvPr/>
      </p:nvGrpSpPr>
      <p:grpSpPr>
        <a:xfrm>
          <a:off x="0" y="0"/>
          <a:ext cx="0" cy="0"/>
          <a:chOff x="0" y="0"/>
          <a:chExt cx="0" cy="0"/>
        </a:xfrm>
      </p:grpSpPr>
      <p:sp>
        <p:nvSpPr>
          <p:cNvPr id="252" name="Google Shape;252;g6e16aba7ed_2_1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53" name="Google Shape;253;g6e16aba7ed_2_168: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7" name="Shape 257"/>
        <p:cNvGrpSpPr/>
        <p:nvPr/>
      </p:nvGrpSpPr>
      <p:grpSpPr>
        <a:xfrm>
          <a:off x="0" y="0"/>
          <a:ext cx="0" cy="0"/>
          <a:chOff x="0" y="0"/>
          <a:chExt cx="0" cy="0"/>
        </a:xfrm>
      </p:grpSpPr>
      <p:sp>
        <p:nvSpPr>
          <p:cNvPr id="258" name="Google Shape;258;g6e16aba7ed_0_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59" name="Google Shape;259;g6e16aba7ed_0_22: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3" name="Shape 263"/>
        <p:cNvGrpSpPr/>
        <p:nvPr/>
      </p:nvGrpSpPr>
      <p:grpSpPr>
        <a:xfrm>
          <a:off x="0" y="0"/>
          <a:ext cx="0" cy="0"/>
          <a:chOff x="0" y="0"/>
          <a:chExt cx="0" cy="0"/>
        </a:xfrm>
      </p:grpSpPr>
      <p:sp>
        <p:nvSpPr>
          <p:cNvPr id="264" name="Google Shape;264;g6e16aba7ed_0_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5" name="Google Shape;265;g6e16aba7ed_0_38: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9" name="Shape 269"/>
        <p:cNvGrpSpPr/>
        <p:nvPr/>
      </p:nvGrpSpPr>
      <p:grpSpPr>
        <a:xfrm>
          <a:off x="0" y="0"/>
          <a:ext cx="0" cy="0"/>
          <a:chOff x="0" y="0"/>
          <a:chExt cx="0" cy="0"/>
        </a:xfrm>
      </p:grpSpPr>
      <p:sp>
        <p:nvSpPr>
          <p:cNvPr id="270" name="Google Shape;270;g6e16aba7ed_0_4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71" name="Google Shape;271;g6e16aba7ed_0_46: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5" name="Shape 275"/>
        <p:cNvGrpSpPr/>
        <p:nvPr/>
      </p:nvGrpSpPr>
      <p:grpSpPr>
        <a:xfrm>
          <a:off x="0" y="0"/>
          <a:ext cx="0" cy="0"/>
          <a:chOff x="0" y="0"/>
          <a:chExt cx="0" cy="0"/>
        </a:xfrm>
      </p:grpSpPr>
      <p:sp>
        <p:nvSpPr>
          <p:cNvPr id="276" name="Google Shape;276;g6e16aba7ed_2_1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77" name="Google Shape;277;g6e16aba7ed_2_184: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 name="Shape 137"/>
        <p:cNvGrpSpPr/>
        <p:nvPr/>
      </p:nvGrpSpPr>
      <p:grpSpPr>
        <a:xfrm>
          <a:off x="0" y="0"/>
          <a:ext cx="0" cy="0"/>
          <a:chOff x="0" y="0"/>
          <a:chExt cx="0" cy="0"/>
        </a:xfrm>
      </p:grpSpPr>
      <p:sp>
        <p:nvSpPr>
          <p:cNvPr id="138" name="Google Shape;138;g6e16aba7ed_2_8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9" name="Google Shape;139;g6e16aba7ed_2_86: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2" name="Shape 142"/>
        <p:cNvGrpSpPr/>
        <p:nvPr/>
      </p:nvGrpSpPr>
      <p:grpSpPr>
        <a:xfrm>
          <a:off x="0" y="0"/>
          <a:ext cx="0" cy="0"/>
          <a:chOff x="0" y="0"/>
          <a:chExt cx="0" cy="0"/>
        </a:xfrm>
      </p:grpSpPr>
      <p:sp>
        <p:nvSpPr>
          <p:cNvPr id="143" name="Google Shape;143;g6e16aba7ed_2_9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panose="020B0604020202020204"/>
              <a:buNone/>
            </a:pPr>
            <a:r>
              <a:rPr lang="en-US" sz="1500">
                <a:solidFill>
                  <a:schemeClr val="dk1"/>
                </a:solidFill>
                <a:highlight>
                  <a:schemeClr val="accent4"/>
                </a:highlight>
                <a:latin typeface="Quattrocento Sans" panose="020B0502050000020003"/>
                <a:ea typeface="Quattrocento Sans" panose="020B0502050000020003"/>
                <a:cs typeface="Quattrocento Sans" panose="020B0502050000020003"/>
                <a:sym typeface="Quattrocento Sans" panose="020B0502050000020003"/>
              </a:rPr>
              <a:t>Facilitara el proceso de selección ya que los docentes que participen como jurados  podrán subir su calificación para el docente postulado y la aplicación se encargará de promediar la calificación  de igual manera permitirá que los docentes postulados puedan verificar mediante la plataforma si fueron seleccionados, adicional a eso la aplicación alimentará la base de datos de docentes de acuerdo con sus títulos y experiencia laboral.</a:t>
            </a:r>
            <a:endParaRPr lang="en-US" sz="1500">
              <a:solidFill>
                <a:schemeClr val="dk1"/>
              </a:solidFill>
              <a:highlight>
                <a:schemeClr val="accent4"/>
              </a:highlight>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4" name="Google Shape;144;g6e16aba7ed_2_90: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8" name="Shape 148"/>
        <p:cNvGrpSpPr/>
        <p:nvPr/>
      </p:nvGrpSpPr>
      <p:grpSpPr>
        <a:xfrm>
          <a:off x="0" y="0"/>
          <a:ext cx="0" cy="0"/>
          <a:chOff x="0" y="0"/>
          <a:chExt cx="0" cy="0"/>
        </a:xfrm>
      </p:grpSpPr>
      <p:sp>
        <p:nvSpPr>
          <p:cNvPr id="149" name="Google Shape;149;g6e16aba7ed_2_9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0" name="Google Shape;150;g6e16aba7ed_2_95: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3" name="Shape 153"/>
        <p:cNvGrpSpPr/>
        <p:nvPr/>
      </p:nvGrpSpPr>
      <p:grpSpPr>
        <a:xfrm>
          <a:off x="0" y="0"/>
          <a:ext cx="0" cy="0"/>
          <a:chOff x="0" y="0"/>
          <a:chExt cx="0" cy="0"/>
        </a:xfrm>
      </p:grpSpPr>
      <p:sp>
        <p:nvSpPr>
          <p:cNvPr id="154" name="Google Shape;154;g6e16aba7ed_2_9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5" name="Google Shape;155;g6e16aba7ed_2_99: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9" name="Shape 159"/>
        <p:cNvGrpSpPr/>
        <p:nvPr/>
      </p:nvGrpSpPr>
      <p:grpSpPr>
        <a:xfrm>
          <a:off x="0" y="0"/>
          <a:ext cx="0" cy="0"/>
          <a:chOff x="0" y="0"/>
          <a:chExt cx="0" cy="0"/>
        </a:xfrm>
      </p:grpSpPr>
      <p:sp>
        <p:nvSpPr>
          <p:cNvPr id="160" name="Google Shape;160;g6e16aba7ed_2_10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1" name="Google Shape;161;g6e16aba7ed_2_104: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6e16aba7ed_2_10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7" name="Google Shape;167;g6e16aba7ed_2_109: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1" name="Shape 171"/>
        <p:cNvGrpSpPr/>
        <p:nvPr/>
      </p:nvGrpSpPr>
      <p:grpSpPr>
        <a:xfrm>
          <a:off x="0" y="0"/>
          <a:ext cx="0" cy="0"/>
          <a:chOff x="0" y="0"/>
          <a:chExt cx="0" cy="0"/>
        </a:xfrm>
      </p:grpSpPr>
      <p:sp>
        <p:nvSpPr>
          <p:cNvPr id="172" name="Google Shape;172;g6e16aba7ed_2_1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3" name="Google Shape;173;g6e16aba7ed_2_114: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matchingName="Diapositiva de título">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dk1"/>
              </a:buClr>
              <a:buSzPts val="4500"/>
              <a:buFont typeface="Calibri" panose="020F0502020204030204"/>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matchingName="Título y objetos">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p:txBody>
      </p:sp>
      <p:sp>
        <p:nvSpPr>
          <p:cNvPr id="65" name="Google Shape;65;p15"/>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matchingName="En blanco">
  <p:cSld name="BLANK">
    <p:spTree>
      <p:nvGrpSpPr>
        <p:cNvPr id="68" name="Shape 68"/>
        <p:cNvGrpSpPr/>
        <p:nvPr/>
      </p:nvGrpSpPr>
      <p:grpSpPr>
        <a:xfrm>
          <a:off x="0" y="0"/>
          <a:ext cx="0" cy="0"/>
          <a:chOff x="0" y="0"/>
          <a:chExt cx="0" cy="0"/>
        </a:xfrm>
      </p:grpSpPr>
      <p:sp>
        <p:nvSpPr>
          <p:cNvPr id="69" name="Google Shape;69;p16"/>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6"/>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16"/>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matchingName="Encabezado de sección">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623888" y="1282304"/>
            <a:ext cx="7886700" cy="21396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4500"/>
              <a:buFont typeface="Calibri" panose="020F0502020204030204"/>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4" name="Google Shape;74;p17"/>
          <p:cNvSpPr txBox="1"/>
          <p:nvPr>
            <p:ph type="body" idx="1"/>
          </p:nvPr>
        </p:nvSpPr>
        <p:spPr>
          <a:xfrm>
            <a:off x="623888" y="3442097"/>
            <a:ext cx="7886700" cy="11250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p:txBody>
      </p:sp>
      <p:sp>
        <p:nvSpPr>
          <p:cNvPr id="75" name="Google Shape;75;p17"/>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7"/>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7"/>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matchingName="Dos objetos">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0" name="Google Shape;80;p18"/>
          <p:cNvSpPr txBox="1"/>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p:txBody>
      </p:sp>
      <p:sp>
        <p:nvSpPr>
          <p:cNvPr id="81" name="Google Shape;81;p18"/>
          <p:cNvSpPr txBox="1"/>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p:txBody>
      </p:sp>
      <p:sp>
        <p:nvSpPr>
          <p:cNvPr id="82" name="Google Shape;82;p18"/>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8"/>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8"/>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matchingName="Comparación">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629841"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7" name="Google Shape;87;p19"/>
          <p:cNvSpPr txBox="1"/>
          <p:nvPr>
            <p:ph type="body" idx="1"/>
          </p:nvPr>
        </p:nvSpPr>
        <p:spPr>
          <a:xfrm>
            <a:off x="629841" y="1260872"/>
            <a:ext cx="3868200" cy="6180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p:txBody>
      </p:sp>
      <p:sp>
        <p:nvSpPr>
          <p:cNvPr id="88" name="Google Shape;88;p19"/>
          <p:cNvSpPr txBox="1"/>
          <p:nvPr>
            <p:ph type="body" idx="2"/>
          </p:nvPr>
        </p:nvSpPr>
        <p:spPr>
          <a:xfrm>
            <a:off x="629841" y="1878806"/>
            <a:ext cx="3868200" cy="27633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p:txBody>
      </p:sp>
      <p:sp>
        <p:nvSpPr>
          <p:cNvPr id="89" name="Google Shape;89;p19"/>
          <p:cNvSpPr txBox="1"/>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p:txBody>
      </p:sp>
      <p:sp>
        <p:nvSpPr>
          <p:cNvPr id="90" name="Google Shape;90;p19"/>
          <p:cNvSpPr txBox="1"/>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p:txBody>
      </p:sp>
      <p:sp>
        <p:nvSpPr>
          <p:cNvPr id="91" name="Google Shape;91;p19"/>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9"/>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matchingName="Solo el título">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6" name="Google Shape;96;p20"/>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matchingName="Contenido con título">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300" cy="12000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panose="020F0502020204030204"/>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type="body" idx="1"/>
          </p:nvPr>
        </p:nvSpPr>
        <p:spPr>
          <a:xfrm>
            <a:off x="3887391" y="740569"/>
            <a:ext cx="4629000" cy="3655200"/>
          </a:xfrm>
          <a:prstGeom prst="rect">
            <a:avLst/>
          </a:prstGeom>
          <a:noFill/>
          <a:ln>
            <a:noFill/>
          </a:ln>
        </p:spPr>
        <p:txBody>
          <a:bodyPr spcFirstLastPara="1" wrap="square" lIns="68575" tIns="34275" rIns="68575" bIns="34275" anchor="t" anchorCtr="0">
            <a:no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type="body" idx="2"/>
          </p:nvPr>
        </p:nvSpPr>
        <p:spPr>
          <a:xfrm>
            <a:off x="629841" y="1543050"/>
            <a:ext cx="2949300" cy="28587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p:txBody>
      </p:sp>
      <p:sp>
        <p:nvSpPr>
          <p:cNvPr id="103" name="Google Shape;103;p21"/>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matchingName="Imagen con título">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300" cy="120000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alibri" panose="020F0502020204030204"/>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type="pic" idx="2"/>
          </p:nvPr>
        </p:nvSpPr>
        <p:spPr>
          <a:xfrm>
            <a:off x="3887391" y="740569"/>
            <a:ext cx="46290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400"/>
              </a:spcBef>
              <a:spcAft>
                <a:spcPts val="0"/>
              </a:spcAft>
              <a:buClr>
                <a:schemeClr val="dk1"/>
              </a:buClr>
              <a:buSzPts val="2100"/>
              <a:buFont typeface="Arial" panose="020B0604020202020204"/>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40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9" name="Google Shape;109;p22"/>
          <p:cNvSpPr txBox="1"/>
          <p:nvPr>
            <p:ph type="body" idx="1"/>
          </p:nvPr>
        </p:nvSpPr>
        <p:spPr>
          <a:xfrm>
            <a:off x="629841" y="1543050"/>
            <a:ext cx="2949300" cy="28587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p:txBody>
      </p:sp>
      <p:sp>
        <p:nvSpPr>
          <p:cNvPr id="110" name="Google Shape;110;p22"/>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matchingName="Título y texto vertical">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p:txBody>
      </p:sp>
      <p:sp>
        <p:nvSpPr>
          <p:cNvPr id="116" name="Google Shape;116;p23"/>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matchingName="Título vertical y texto">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p:txBody>
      </p:sp>
      <p:sp>
        <p:nvSpPr>
          <p:cNvPr id="122" name="Google Shape;122;p24"/>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2"/>
          <a:stretch>
            <a:fillRect/>
          </a:stretch>
        </a:blipFill>
        <a:effectLst/>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3" name="Google Shape;53;p13"/>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4" name="Google Shape;54;p13"/>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5" name="Google Shape;55;p13"/>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9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1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4.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4.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4.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4.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28" name="Shape 128"/>
        <p:cNvGrpSpPr/>
        <p:nvPr/>
      </p:nvGrpSpPr>
      <p:grpSpPr>
        <a:xfrm>
          <a:off x="0" y="0"/>
          <a:ext cx="0" cy="0"/>
          <a:chOff x="0" y="0"/>
          <a:chExt cx="0" cy="0"/>
        </a:xfrm>
      </p:grpSpPr>
      <p:sp>
        <p:nvSpPr>
          <p:cNvPr id="129" name="Google Shape;129;p25"/>
          <p:cNvSpPr txBox="1"/>
          <p:nvPr>
            <p:ph type="ctrTitle"/>
          </p:nvPr>
        </p:nvSpPr>
        <p:spPr>
          <a:xfrm>
            <a:off x="539115" y="3148489"/>
            <a:ext cx="7088400" cy="1100100"/>
          </a:xfrm>
          <a:prstGeom prst="rect">
            <a:avLst/>
          </a:prstGeom>
          <a:noFill/>
          <a:ln>
            <a:noFill/>
          </a:ln>
        </p:spPr>
        <p:txBody>
          <a:bodyPr spcFirstLastPara="1" wrap="square" lIns="68575" tIns="34275" rIns="68575" bIns="34275" anchor="b" anchorCtr="0">
            <a:noAutofit/>
          </a:bodyPr>
          <a:lstStyle/>
          <a:p>
            <a:pPr marL="0" lvl="0" indent="0" algn="r" rtl="0">
              <a:lnSpc>
                <a:spcPct val="90000"/>
              </a:lnSpc>
              <a:spcBef>
                <a:spcPts val="0"/>
              </a:spcBef>
              <a:spcAft>
                <a:spcPts val="0"/>
              </a:spcAft>
              <a:buClr>
                <a:srgbClr val="FE4444"/>
              </a:buClr>
              <a:buSzPts val="1800"/>
              <a:buFont typeface="Quattrocento Sans" panose="020B0502050000020003"/>
              <a:buNone/>
            </a:pPr>
            <a:r>
              <a:rPr lang="en-US" sz="1800" b="1">
                <a:solidFill>
                  <a:srgbClr val="FE4444"/>
                </a:solidFill>
                <a:latin typeface="Quattrocento Sans" panose="020B0502050000020003"/>
                <a:ea typeface="Quattrocento Sans" panose="020B0502050000020003"/>
                <a:cs typeface="Quattrocento Sans" panose="020B0502050000020003"/>
                <a:sym typeface="Quattrocento Sans" panose="020B0502050000020003"/>
              </a:rPr>
              <a:t>DISEÑO Y DESARROLLO DE UNA APLICACIÓN WEB PARA APOYO AL PROCESO DE CONVOCATORIA  DE DOCENTES </a:t>
            </a:r>
            <a:r>
              <a:rPr lang="en-US" sz="1800" b="1">
                <a:solidFill>
                  <a:srgbClr val="FE4444"/>
                </a:solidFill>
                <a:latin typeface="Quattrocento Sans" panose="020B0502050000020003"/>
                <a:ea typeface="Quattrocento Sans" panose="020B0502050000020003"/>
                <a:cs typeface="Quattrocento Sans" panose="020B0502050000020003"/>
                <a:sym typeface="Quattrocento Sans" panose="020B0502050000020003"/>
              </a:rPr>
              <a:t>CATEDRÁTICOS</a:t>
            </a:r>
            <a:r>
              <a:rPr lang="en-US" sz="1800" b="1">
                <a:solidFill>
                  <a:srgbClr val="FE4444"/>
                </a:solidFill>
                <a:latin typeface="Quattrocento Sans" panose="020B0502050000020003"/>
                <a:ea typeface="Quattrocento Sans" panose="020B0502050000020003"/>
                <a:cs typeface="Quattrocento Sans" panose="020B0502050000020003"/>
                <a:sym typeface="Quattrocento Sans" panose="020B0502050000020003"/>
              </a:rPr>
              <a:t> DEL INSTITUTO DE EDUCACIÓN A DISTANCIA DE LA UNIVERSIDAD DE TOLIMA</a:t>
            </a:r>
            <a:endParaRPr sz="1100"/>
          </a:p>
        </p:txBody>
      </p:sp>
      <p:sp>
        <p:nvSpPr>
          <p:cNvPr id="130" name="Google Shape;130;p25"/>
          <p:cNvSpPr/>
          <p:nvPr/>
        </p:nvSpPr>
        <p:spPr>
          <a:xfrm>
            <a:off x="539115" y="3835241"/>
            <a:ext cx="7088400" cy="1100100"/>
          </a:xfrm>
          <a:prstGeom prst="rect">
            <a:avLst/>
          </a:prstGeom>
          <a:noFill/>
          <a:ln>
            <a:noFill/>
          </a:ln>
        </p:spPr>
        <p:txBody>
          <a:bodyPr spcFirstLastPara="1" wrap="square" lIns="68575" tIns="34275" rIns="68575" bIns="34275" anchor="b" anchorCtr="0">
            <a:noAutofit/>
          </a:bodyPr>
          <a:lstStyle/>
          <a:p>
            <a:pPr marL="0" marR="0" lvl="0" indent="0" algn="r" rtl="0">
              <a:lnSpc>
                <a:spcPct val="90000"/>
              </a:lnSpc>
              <a:spcBef>
                <a:spcPts val="0"/>
              </a:spcBef>
              <a:spcAft>
                <a:spcPts val="0"/>
              </a:spcAft>
              <a:buClr>
                <a:srgbClr val="00B0F0"/>
              </a:buClr>
              <a:buSzPts val="1800"/>
              <a:buFont typeface="Quattrocento Sans" panose="020B0502050000020003"/>
              <a:buNone/>
            </a:pPr>
            <a:r>
              <a:rPr lang="en-US" sz="1800" b="1" i="0" u="none" strike="noStrike" cap="none">
                <a:solidFill>
                  <a:srgbClr val="00B0F0"/>
                </a:solidFill>
                <a:latin typeface="Quattrocento Sans" panose="020B0502050000020003"/>
                <a:ea typeface="Quattrocento Sans" panose="020B0502050000020003"/>
                <a:cs typeface="Quattrocento Sans" panose="020B0502050000020003"/>
                <a:sym typeface="Quattrocento Sans" panose="020B0502050000020003"/>
              </a:rPr>
              <a:t>Anderson Mendoza A.</a:t>
            </a:r>
            <a:endParaRPr sz="1100"/>
          </a:p>
          <a:p>
            <a:pPr marL="0" marR="0" lvl="0" indent="0" algn="r" rtl="0">
              <a:lnSpc>
                <a:spcPct val="90000"/>
              </a:lnSpc>
              <a:spcBef>
                <a:spcPts val="0"/>
              </a:spcBef>
              <a:spcAft>
                <a:spcPts val="0"/>
              </a:spcAft>
              <a:buClr>
                <a:srgbClr val="00B0F0"/>
              </a:buClr>
              <a:buSzPts val="1800"/>
              <a:buFont typeface="Quattrocento Sans" panose="020B0502050000020003"/>
              <a:buNone/>
            </a:pPr>
            <a:r>
              <a:rPr lang="en-US" sz="1800" b="1" i="0" u="none" strike="noStrike" cap="none">
                <a:solidFill>
                  <a:srgbClr val="00B0F0"/>
                </a:solidFill>
                <a:latin typeface="Quattrocento Sans" panose="020B0502050000020003"/>
                <a:ea typeface="Quattrocento Sans" panose="020B0502050000020003"/>
                <a:cs typeface="Quattrocento Sans" panose="020B0502050000020003"/>
                <a:sym typeface="Quattrocento Sans" panose="020B0502050000020003"/>
              </a:rPr>
              <a:t>Edilberto Herrera N.</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79" name="Shape 179"/>
        <p:cNvGrpSpPr/>
        <p:nvPr/>
      </p:nvGrpSpPr>
      <p:grpSpPr>
        <a:xfrm>
          <a:off x="0" y="0"/>
          <a:ext cx="0" cy="0"/>
          <a:chOff x="0" y="0"/>
          <a:chExt cx="0" cy="0"/>
        </a:xfrm>
      </p:grpSpPr>
      <p:sp>
        <p:nvSpPr>
          <p:cNvPr id="180" name="Google Shape;180;p34"/>
          <p:cNvSpPr txBox="1"/>
          <p:nvPr/>
        </p:nvSpPr>
        <p:spPr>
          <a:xfrm>
            <a:off x="256811" y="557216"/>
            <a:ext cx="3348300" cy="533100"/>
          </a:xfrm>
          <a:prstGeom prst="rect">
            <a:avLst/>
          </a:prstGeom>
          <a:noFill/>
          <a:ln>
            <a:noFill/>
          </a:ln>
        </p:spPr>
        <p:txBody>
          <a:bodyPr spcFirstLastPara="1" wrap="square" lIns="76400" tIns="38200" rIns="76400" bIns="38200" anchor="ctr" anchorCtr="0">
            <a:noAutofit/>
          </a:bodyPr>
          <a:lstStyle/>
          <a:p>
            <a:pPr marL="0" marR="0" lvl="0" indent="0" algn="l" rtl="0">
              <a:lnSpc>
                <a:spcPct val="90000"/>
              </a:lnSpc>
              <a:spcBef>
                <a:spcPts val="0"/>
              </a:spcBef>
              <a:spcAft>
                <a:spcPts val="0"/>
              </a:spcAft>
              <a:buClr>
                <a:srgbClr val="D11D5E"/>
              </a:buClr>
              <a:buSzPts val="3200"/>
              <a:buFont typeface="Quattrocento Sans" panose="020B0502050000020003"/>
              <a:buNone/>
            </a:pPr>
            <a:r>
              <a:rPr lang="en-US" sz="3200" b="1">
                <a:solidFill>
                  <a:srgbClr val="D11D5E"/>
                </a:solidFill>
                <a:latin typeface="Quattrocento Sans" panose="020B0502050000020003"/>
                <a:ea typeface="Quattrocento Sans" panose="020B0502050000020003"/>
                <a:cs typeface="Quattrocento Sans" panose="020B0502050000020003"/>
                <a:sym typeface="Quattrocento Sans" panose="020B0502050000020003"/>
              </a:rPr>
              <a:t>Diseño</a:t>
            </a:r>
            <a:endParaRPr sz="3200" b="1">
              <a:solidFill>
                <a:srgbClr val="D11D5E"/>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1" name="Google Shape;181;p34"/>
          <p:cNvSpPr txBox="1"/>
          <p:nvPr/>
        </p:nvSpPr>
        <p:spPr>
          <a:xfrm>
            <a:off x="256800" y="975500"/>
            <a:ext cx="3930900" cy="3261000"/>
          </a:xfrm>
          <a:prstGeom prst="rect">
            <a:avLst/>
          </a:prstGeom>
          <a:noFill/>
          <a:ln>
            <a:noFill/>
          </a:ln>
        </p:spPr>
        <p:txBody>
          <a:bodyPr spcFirstLastPara="1" wrap="square" lIns="76400" tIns="38200" rIns="76400" bIns="38200" anchor="t" anchorCtr="0">
            <a:noAutofit/>
          </a:bodyPr>
          <a:lstStyle/>
          <a:p>
            <a:pPr marL="0" lvl="0" indent="0" algn="just" rtl="0">
              <a:lnSpc>
                <a:spcPct val="90000"/>
              </a:lnSpc>
              <a:spcBef>
                <a:spcPts val="0"/>
              </a:spcBef>
              <a:spcAft>
                <a:spcPts val="0"/>
              </a:spcAft>
              <a:buClr>
                <a:schemeClr val="dk1"/>
              </a:buClr>
              <a:buSzPts val="1400"/>
              <a:buFont typeface="Arial" panose="020B0604020202020204"/>
              <a:buNone/>
            </a:pPr>
            <a:r>
              <a:rPr lang="en-US">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El diseño de este proyecto se basó en la creación de una aplicación web haciendo uso de las siguientes tecnologías y metodología de desarrollo:</a:t>
            </a:r>
            <a:endParaRPr>
              <a:solidFill>
                <a:schemeClr val="dk1"/>
              </a:solidFill>
            </a:endParaRPr>
          </a:p>
          <a:p>
            <a:pPr marL="0" lvl="0" indent="0" algn="l" rtl="0">
              <a:lnSpc>
                <a:spcPct val="90000"/>
              </a:lnSpc>
              <a:spcBef>
                <a:spcPts val="800"/>
              </a:spcBef>
              <a:spcAft>
                <a:spcPts val="0"/>
              </a:spcAft>
              <a:buClr>
                <a:schemeClr val="dk1"/>
              </a:buClr>
              <a:buSzPts val="1400"/>
              <a:buFont typeface="Arial" panose="020B0604020202020204"/>
              <a:buNone/>
            </a:pPr>
            <a:endParaRPr>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0" lvl="0" indent="0" algn="l" rtl="0">
              <a:lnSpc>
                <a:spcPct val="90000"/>
              </a:lnSpc>
              <a:spcBef>
                <a:spcPts val="800"/>
              </a:spcBef>
              <a:spcAft>
                <a:spcPts val="0"/>
              </a:spcAft>
              <a:buClr>
                <a:schemeClr val="dk1"/>
              </a:buClr>
              <a:buSzPts val="1400"/>
              <a:buFont typeface="Arial" panose="020B0604020202020204"/>
              <a:buNone/>
            </a:pPr>
            <a:r>
              <a:rPr lang="en-US">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Metodología de Desarrollo:</a:t>
            </a:r>
            <a:endParaRPr>
              <a:solidFill>
                <a:schemeClr val="dk1"/>
              </a:solidFill>
            </a:endParaRPr>
          </a:p>
          <a:p>
            <a:pPr marL="0" lvl="0" indent="0" algn="l" rtl="0">
              <a:lnSpc>
                <a:spcPct val="90000"/>
              </a:lnSpc>
              <a:spcBef>
                <a:spcPts val="800"/>
              </a:spcBef>
              <a:spcAft>
                <a:spcPts val="0"/>
              </a:spcAft>
              <a:buClr>
                <a:schemeClr val="dk1"/>
              </a:buClr>
              <a:buSzPts val="1400"/>
              <a:buFont typeface="Arial" panose="020B0604020202020204"/>
              <a:buNone/>
            </a:pPr>
            <a:r>
              <a:rPr lang="en-US">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	SCRUM</a:t>
            </a:r>
            <a:endParaRPr>
              <a:solidFill>
                <a:schemeClr val="dk1"/>
              </a:solidFill>
            </a:endParaRPr>
          </a:p>
          <a:p>
            <a:pPr marL="0" lvl="0" indent="0" algn="l" rtl="0">
              <a:lnSpc>
                <a:spcPct val="90000"/>
              </a:lnSpc>
              <a:spcBef>
                <a:spcPts val="800"/>
              </a:spcBef>
              <a:spcAft>
                <a:spcPts val="0"/>
              </a:spcAft>
              <a:buClr>
                <a:schemeClr val="dk1"/>
              </a:buClr>
              <a:buSzPts val="1400"/>
              <a:buFont typeface="Arial" panose="020B0604020202020204"/>
              <a:buNone/>
            </a:pPr>
            <a:r>
              <a:rPr lang="en-US">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	</a:t>
            </a:r>
            <a:endParaRPr>
              <a:solidFill>
                <a:schemeClr val="dk1"/>
              </a:solidFill>
            </a:endParaRPr>
          </a:p>
          <a:p>
            <a:pPr marL="0" lvl="0" indent="0" algn="l" rtl="0">
              <a:lnSpc>
                <a:spcPct val="90000"/>
              </a:lnSpc>
              <a:spcBef>
                <a:spcPts val="800"/>
              </a:spcBef>
              <a:spcAft>
                <a:spcPts val="0"/>
              </a:spcAft>
              <a:buClr>
                <a:schemeClr val="dk1"/>
              </a:buClr>
              <a:buSzPts val="1400"/>
              <a:buFont typeface="Arial" panose="020B0604020202020204"/>
              <a:buNone/>
            </a:pPr>
            <a:r>
              <a:rPr lang="en-US">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Software de Control de Versiones:</a:t>
            </a:r>
            <a:endParaRPr>
              <a:solidFill>
                <a:schemeClr val="dk1"/>
              </a:solidFill>
            </a:endParaRPr>
          </a:p>
          <a:p>
            <a:pPr marL="0" lvl="0" indent="0" algn="l" rtl="0">
              <a:lnSpc>
                <a:spcPct val="90000"/>
              </a:lnSpc>
              <a:spcBef>
                <a:spcPts val="800"/>
              </a:spcBef>
              <a:spcAft>
                <a:spcPts val="0"/>
              </a:spcAft>
              <a:buClr>
                <a:schemeClr val="dk1"/>
              </a:buClr>
              <a:buSzPts val="1400"/>
              <a:buFont typeface="Arial" panose="020B0604020202020204"/>
              <a:buNone/>
            </a:pPr>
            <a:r>
              <a:rPr lang="en-US">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	GIT</a:t>
            </a:r>
            <a:endParaRPr>
              <a:solidFill>
                <a:schemeClr val="dk1"/>
              </a:solidFill>
            </a:endParaRPr>
          </a:p>
          <a:p>
            <a:pPr marL="0" lvl="0" indent="0" algn="l" rtl="0">
              <a:lnSpc>
                <a:spcPct val="90000"/>
              </a:lnSpc>
              <a:spcBef>
                <a:spcPts val="800"/>
              </a:spcBef>
              <a:spcAft>
                <a:spcPts val="0"/>
              </a:spcAft>
              <a:buClr>
                <a:schemeClr val="dk1"/>
              </a:buClr>
              <a:buSzPts val="1400"/>
              <a:buFont typeface="Arial" panose="020B0604020202020204"/>
              <a:buNone/>
            </a:pPr>
            <a:r>
              <a:rPr lang="en-US">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	GIT Kraken</a:t>
            </a:r>
            <a:endParaRPr>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182" name="Google Shape;182;p34"/>
          <p:cNvPicPr preferRelativeResize="0"/>
          <p:nvPr/>
        </p:nvPicPr>
        <p:blipFill rotWithShape="1">
          <a:blip r:embed="rId1"/>
          <a:srcRect r="28269"/>
          <a:stretch>
            <a:fillRect/>
          </a:stretch>
        </p:blipFill>
        <p:spPr>
          <a:xfrm>
            <a:off x="3425675" y="1670525"/>
            <a:ext cx="4956325" cy="3320575"/>
          </a:xfrm>
          <a:prstGeom prst="rect">
            <a:avLst/>
          </a:prstGeom>
          <a:noFill/>
          <a:ln>
            <a:noFill/>
          </a:ln>
          <a:effectLst>
            <a:outerShdw blurRad="57150" dist="19050" dir="11040000" algn="bl" rotWithShape="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86" name="Shape 186"/>
        <p:cNvGrpSpPr/>
        <p:nvPr/>
      </p:nvGrpSpPr>
      <p:grpSpPr>
        <a:xfrm>
          <a:off x="0" y="0"/>
          <a:ext cx="0" cy="0"/>
          <a:chOff x="0" y="0"/>
          <a:chExt cx="0" cy="0"/>
        </a:xfrm>
      </p:grpSpPr>
      <p:sp>
        <p:nvSpPr>
          <p:cNvPr id="187" name="Google Shape;187;p35"/>
          <p:cNvSpPr txBox="1"/>
          <p:nvPr/>
        </p:nvSpPr>
        <p:spPr>
          <a:xfrm>
            <a:off x="670550" y="1546382"/>
            <a:ext cx="7629000" cy="711000"/>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chemeClr val="dk1"/>
              </a:buClr>
              <a:buSzPts val="1100"/>
              <a:buFont typeface="Arial" panose="020B0604020202020204"/>
              <a:buNone/>
            </a:pPr>
            <a:r>
              <a:rPr lang="en-US"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El diseño de este proyecto se basó en la creación de una aplicación web haciendo uso de las siguientes tecnologías:</a:t>
            </a:r>
            <a:endParaRPr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0" marR="0" lvl="0" indent="0" algn="l" rtl="0">
              <a:lnSpc>
                <a:spcPct val="90000"/>
              </a:lnSpc>
              <a:spcBef>
                <a:spcPts val="0"/>
              </a:spcBef>
              <a:spcAft>
                <a:spcPts val="0"/>
              </a:spcAft>
              <a:buClr>
                <a:schemeClr val="dk1"/>
              </a:buClr>
              <a:buSzPts val="1100"/>
              <a:buFont typeface="Arial" panose="020B0604020202020204"/>
              <a:buNone/>
            </a:pPr>
            <a:endParaRPr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0" marR="0" lvl="0" indent="0" algn="l" rtl="0">
              <a:lnSpc>
                <a:spcPct val="90000"/>
              </a:lnSpc>
              <a:spcBef>
                <a:spcPts val="0"/>
              </a:spcBef>
              <a:spcAft>
                <a:spcPts val="0"/>
              </a:spcAft>
              <a:buClr>
                <a:schemeClr val="dk1"/>
              </a:buClr>
              <a:buSzPts val="1100"/>
              <a:buFont typeface="Arial" panose="020B0604020202020204"/>
              <a:buNone/>
            </a:pPr>
            <a:endParaRPr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0" marR="0" lvl="0" indent="0" algn="l" rtl="0">
              <a:lnSpc>
                <a:spcPct val="90000"/>
              </a:lnSpc>
              <a:spcBef>
                <a:spcPts val="0"/>
              </a:spcBef>
              <a:spcAft>
                <a:spcPts val="0"/>
              </a:spcAft>
              <a:buClr>
                <a:schemeClr val="dk1"/>
              </a:buClr>
              <a:buSzPts val="1400"/>
              <a:buFont typeface="Arial" panose="020B0604020202020204"/>
              <a:buNone/>
            </a:pPr>
            <a:endParaRPr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0" marR="0" lvl="0" indent="0" algn="l" rtl="0">
              <a:lnSpc>
                <a:spcPct val="90000"/>
              </a:lnSpc>
              <a:spcBef>
                <a:spcPts val="800"/>
              </a:spcBef>
              <a:spcAft>
                <a:spcPts val="0"/>
              </a:spcAft>
              <a:buClr>
                <a:schemeClr val="dk1"/>
              </a:buClr>
              <a:buSzPts val="1500"/>
              <a:buFont typeface="Arial" panose="020B0604020202020204"/>
              <a:buNone/>
            </a:pPr>
            <a:endParaRPr sz="15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88" name="Google Shape;188;p35"/>
          <p:cNvSpPr txBox="1"/>
          <p:nvPr/>
        </p:nvSpPr>
        <p:spPr>
          <a:xfrm>
            <a:off x="670501" y="770294"/>
            <a:ext cx="4610100" cy="577800"/>
          </a:xfrm>
          <a:prstGeom prst="rect">
            <a:avLst/>
          </a:prstGeom>
          <a:noFill/>
          <a:ln>
            <a:noFill/>
          </a:ln>
        </p:spPr>
        <p:txBody>
          <a:bodyPr spcFirstLastPara="1" wrap="square" lIns="76400" tIns="38200" rIns="76400" bIns="38200" anchor="ctr" anchorCtr="0">
            <a:noAutofit/>
          </a:bodyPr>
          <a:lstStyle/>
          <a:p>
            <a:pPr marL="0" marR="0" lvl="0" indent="0" algn="l" rtl="0">
              <a:spcBef>
                <a:spcPts val="0"/>
              </a:spcBef>
              <a:spcAft>
                <a:spcPts val="0"/>
              </a:spcAft>
              <a:buClr>
                <a:srgbClr val="D11D5E"/>
              </a:buClr>
              <a:buSzPts val="3200"/>
              <a:buFont typeface="Quattrocento Sans" panose="020B0502050000020003"/>
              <a:buNone/>
            </a:pPr>
            <a:r>
              <a:rPr lang="en-US" sz="3200" b="1" i="0" u="none" strike="noStrike" cap="none">
                <a:solidFill>
                  <a:srgbClr val="D11D5E"/>
                </a:solidFill>
                <a:latin typeface="Quattrocento Sans" panose="020B0502050000020003"/>
                <a:ea typeface="Quattrocento Sans" panose="020B0502050000020003"/>
                <a:cs typeface="Quattrocento Sans" panose="020B0502050000020003"/>
                <a:sym typeface="Quattrocento Sans" panose="020B0502050000020003"/>
              </a:rPr>
              <a:t>Diseño </a:t>
            </a:r>
            <a:endParaRPr sz="1100"/>
          </a:p>
        </p:txBody>
      </p:sp>
      <p:pic>
        <p:nvPicPr>
          <p:cNvPr id="189" name="Google Shape;189;p35"/>
          <p:cNvPicPr preferRelativeResize="0"/>
          <p:nvPr/>
        </p:nvPicPr>
        <p:blipFill>
          <a:blip r:embed="rId1"/>
          <a:stretch>
            <a:fillRect/>
          </a:stretch>
        </p:blipFill>
        <p:spPr>
          <a:xfrm>
            <a:off x="5241326" y="2447875"/>
            <a:ext cx="1152876" cy="1198541"/>
          </a:xfrm>
          <a:prstGeom prst="rect">
            <a:avLst/>
          </a:prstGeom>
          <a:noFill/>
          <a:ln>
            <a:noFill/>
          </a:ln>
        </p:spPr>
      </p:pic>
      <p:pic>
        <p:nvPicPr>
          <p:cNvPr id="190" name="Google Shape;190;p35"/>
          <p:cNvPicPr preferRelativeResize="0"/>
          <p:nvPr/>
        </p:nvPicPr>
        <p:blipFill>
          <a:blip r:embed="rId2"/>
          <a:stretch>
            <a:fillRect/>
          </a:stretch>
        </p:blipFill>
        <p:spPr>
          <a:xfrm>
            <a:off x="558850" y="2470712"/>
            <a:ext cx="1152876" cy="1152876"/>
          </a:xfrm>
          <a:prstGeom prst="rect">
            <a:avLst/>
          </a:prstGeom>
          <a:noFill/>
          <a:ln>
            <a:noFill/>
          </a:ln>
        </p:spPr>
      </p:pic>
      <p:pic>
        <p:nvPicPr>
          <p:cNvPr id="191" name="Google Shape;191;p35"/>
          <p:cNvPicPr preferRelativeResize="0"/>
          <p:nvPr/>
        </p:nvPicPr>
        <p:blipFill>
          <a:blip r:embed="rId3"/>
          <a:stretch>
            <a:fillRect/>
          </a:stretch>
        </p:blipFill>
        <p:spPr>
          <a:xfrm>
            <a:off x="1711721" y="2470713"/>
            <a:ext cx="822513" cy="1152876"/>
          </a:xfrm>
          <a:prstGeom prst="rect">
            <a:avLst/>
          </a:prstGeom>
          <a:noFill/>
          <a:ln>
            <a:noFill/>
          </a:ln>
        </p:spPr>
      </p:pic>
      <p:pic>
        <p:nvPicPr>
          <p:cNvPr id="192" name="Google Shape;192;p35"/>
          <p:cNvPicPr preferRelativeResize="0"/>
          <p:nvPr/>
        </p:nvPicPr>
        <p:blipFill>
          <a:blip r:embed="rId4"/>
          <a:stretch>
            <a:fillRect/>
          </a:stretch>
        </p:blipFill>
        <p:spPr>
          <a:xfrm>
            <a:off x="2631447" y="2470713"/>
            <a:ext cx="1152876" cy="1152876"/>
          </a:xfrm>
          <a:prstGeom prst="rect">
            <a:avLst/>
          </a:prstGeom>
          <a:noFill/>
          <a:ln>
            <a:noFill/>
          </a:ln>
        </p:spPr>
      </p:pic>
      <p:pic>
        <p:nvPicPr>
          <p:cNvPr id="193" name="Google Shape;193;p35"/>
          <p:cNvPicPr preferRelativeResize="0"/>
          <p:nvPr/>
        </p:nvPicPr>
        <p:blipFill>
          <a:blip r:embed="rId5"/>
          <a:stretch>
            <a:fillRect/>
          </a:stretch>
        </p:blipFill>
        <p:spPr>
          <a:xfrm>
            <a:off x="3936388" y="2455659"/>
            <a:ext cx="1152876" cy="1152856"/>
          </a:xfrm>
          <a:prstGeom prst="rect">
            <a:avLst/>
          </a:prstGeom>
          <a:noFill/>
          <a:ln>
            <a:noFill/>
          </a:ln>
        </p:spPr>
      </p:pic>
      <p:sp>
        <p:nvSpPr>
          <p:cNvPr id="194" name="Google Shape;194;p35"/>
          <p:cNvSpPr txBox="1"/>
          <p:nvPr/>
        </p:nvSpPr>
        <p:spPr>
          <a:xfrm>
            <a:off x="1059300" y="4319775"/>
            <a:ext cx="8084700" cy="823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600" b="1"/>
              <a:t>Referencia fotográfica:</a:t>
            </a:r>
            <a:endParaRPr sz="600" b="1"/>
          </a:p>
          <a:p>
            <a:pPr marL="0" lvl="0" indent="0" algn="r" rtl="0">
              <a:spcBef>
                <a:spcPts val="0"/>
              </a:spcBef>
              <a:spcAft>
                <a:spcPts val="0"/>
              </a:spcAft>
              <a:buNone/>
            </a:pPr>
            <a:r>
              <a:rPr lang="en-US" sz="600"/>
              <a:t>HTML5: https://upload.wikimedia.org/wikipedia/commons/thumb/6/61/HTML5_logo_and_wordmark.svg/1024px-HTML5_logo_and_wordmark.svg.png</a:t>
            </a:r>
            <a:endParaRPr sz="600"/>
          </a:p>
          <a:p>
            <a:pPr marL="0" lvl="0" indent="0" algn="r" rtl="0">
              <a:spcBef>
                <a:spcPts val="0"/>
              </a:spcBef>
              <a:spcAft>
                <a:spcPts val="0"/>
              </a:spcAft>
              <a:buNone/>
            </a:pPr>
            <a:r>
              <a:rPr lang="en-US" sz="600"/>
              <a:t>CSS3: https://upload.wikimedia.org/wikipedia/commons/d/d5/CSS3_logo_and_wordmark.svg</a:t>
            </a:r>
            <a:endParaRPr sz="600"/>
          </a:p>
          <a:p>
            <a:pPr marL="0" lvl="0" indent="0" algn="r" rtl="0">
              <a:spcBef>
                <a:spcPts val="0"/>
              </a:spcBef>
              <a:spcAft>
                <a:spcPts val="0"/>
              </a:spcAft>
              <a:buNone/>
            </a:pPr>
            <a:r>
              <a:rPr lang="en-US" sz="600"/>
              <a:t>JavaScript: https://upload.wikimedia.org/wikipedia/commons/thumb/9/99/Unofficial_JavaScript_logo_2.svg/480px-Unofficial_JavaScript_logo_2.svg.png</a:t>
            </a:r>
            <a:endParaRPr sz="600"/>
          </a:p>
          <a:p>
            <a:pPr marL="0" lvl="0" indent="0" algn="r" rtl="0">
              <a:spcBef>
                <a:spcPts val="0"/>
              </a:spcBef>
              <a:spcAft>
                <a:spcPts val="0"/>
              </a:spcAft>
              <a:buNone/>
            </a:pPr>
            <a:r>
              <a:rPr lang="en-US" sz="600"/>
              <a:t>Laravel :https://upload.wikimedia.org/wikipedia/commons/thumb/9/9a/Laravel.svg/985px-Laravel.svg.png</a:t>
            </a:r>
            <a:endParaRPr sz="600"/>
          </a:p>
          <a:p>
            <a:pPr marL="0" lvl="0" indent="0" algn="r" rtl="0">
              <a:spcBef>
                <a:spcPts val="0"/>
              </a:spcBef>
              <a:spcAft>
                <a:spcPts val="0"/>
              </a:spcAft>
              <a:buNone/>
            </a:pPr>
            <a:r>
              <a:rPr lang="en-US" sz="600"/>
              <a:t>BOOSTRAP: https://upload.wikimedia.org/wikipedia/commons/thumb/b/b2/Bootstrap_logo.svg/512px-Bootstrap_logo.svg.png</a:t>
            </a:r>
            <a:endParaRPr sz="600"/>
          </a:p>
          <a:p>
            <a:pPr marL="0" lvl="0" indent="0" algn="r" rtl="0">
              <a:spcBef>
                <a:spcPts val="0"/>
              </a:spcBef>
              <a:spcAft>
                <a:spcPts val="0"/>
              </a:spcAft>
              <a:buNone/>
            </a:pPr>
            <a:r>
              <a:rPr lang="en-US" sz="600"/>
              <a:t>MySQL: https://www.stickpng.com/assets/images/58481057cef1014c0b5e4951.png</a:t>
            </a:r>
            <a:endParaRPr sz="600"/>
          </a:p>
        </p:txBody>
      </p:sp>
      <p:pic>
        <p:nvPicPr>
          <p:cNvPr id="195" name="Google Shape;195;p35"/>
          <p:cNvPicPr preferRelativeResize="0"/>
          <p:nvPr/>
        </p:nvPicPr>
        <p:blipFill>
          <a:blip r:embed="rId6"/>
          <a:stretch>
            <a:fillRect/>
          </a:stretch>
        </p:blipFill>
        <p:spPr>
          <a:xfrm>
            <a:off x="6548075" y="2528763"/>
            <a:ext cx="2066285" cy="10675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99" name="Shape 199"/>
        <p:cNvGrpSpPr/>
        <p:nvPr/>
      </p:nvGrpSpPr>
      <p:grpSpPr>
        <a:xfrm>
          <a:off x="0" y="0"/>
          <a:ext cx="0" cy="0"/>
          <a:chOff x="0" y="0"/>
          <a:chExt cx="0" cy="0"/>
        </a:xfrm>
      </p:grpSpPr>
      <p:sp>
        <p:nvSpPr>
          <p:cNvPr id="200" name="Google Shape;200;p36"/>
          <p:cNvSpPr txBox="1"/>
          <p:nvPr>
            <p:ph type="title"/>
          </p:nvPr>
        </p:nvSpPr>
        <p:spPr>
          <a:xfrm>
            <a:off x="2483585" y="2080088"/>
            <a:ext cx="3934800" cy="8574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rgbClr val="00B0F0"/>
              </a:buClr>
              <a:buSzPts val="2700"/>
              <a:buFont typeface="Quattrocento Sans" panose="020B0502050000020003"/>
              <a:buNone/>
            </a:pPr>
            <a:r>
              <a:rPr lang="en-US" sz="2700" b="1">
                <a:solidFill>
                  <a:srgbClr val="00B0F0"/>
                </a:solidFill>
                <a:latin typeface="Quattrocento Sans" panose="020B0502050000020003"/>
                <a:ea typeface="Quattrocento Sans" panose="020B0502050000020003"/>
                <a:cs typeface="Quattrocento Sans" panose="020B0502050000020003"/>
                <a:sym typeface="Quattrocento Sans" panose="020B0502050000020003"/>
              </a:rPr>
              <a:t>Desarrollo e </a:t>
            </a:r>
            <a:r>
              <a:rPr lang="en-US" sz="2700" b="1">
                <a:solidFill>
                  <a:srgbClr val="00B0F0"/>
                </a:solidFill>
                <a:latin typeface="Quattrocento Sans" panose="020B0502050000020003"/>
                <a:ea typeface="Quattrocento Sans" panose="020B0502050000020003"/>
                <a:cs typeface="Quattrocento Sans" panose="020B0502050000020003"/>
                <a:sym typeface="Quattrocento Sans" panose="020B0502050000020003"/>
              </a:rPr>
              <a:t>Implementación</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04" name="Shape 204"/>
        <p:cNvGrpSpPr/>
        <p:nvPr/>
      </p:nvGrpSpPr>
      <p:grpSpPr>
        <a:xfrm>
          <a:off x="0" y="0"/>
          <a:ext cx="0" cy="0"/>
          <a:chOff x="0" y="0"/>
          <a:chExt cx="0" cy="0"/>
        </a:xfrm>
      </p:grpSpPr>
      <p:sp>
        <p:nvSpPr>
          <p:cNvPr id="205" name="Google Shape;205;p37"/>
          <p:cNvSpPr txBox="1"/>
          <p:nvPr/>
        </p:nvSpPr>
        <p:spPr>
          <a:xfrm>
            <a:off x="670500" y="770300"/>
            <a:ext cx="6123600" cy="577800"/>
          </a:xfrm>
          <a:prstGeom prst="rect">
            <a:avLst/>
          </a:prstGeom>
          <a:noFill/>
          <a:ln>
            <a:noFill/>
          </a:ln>
        </p:spPr>
        <p:txBody>
          <a:bodyPr spcFirstLastPara="1" wrap="square" lIns="76400" tIns="38200" rIns="76400" bIns="38200" anchor="ctr" anchorCtr="0">
            <a:noAutofit/>
          </a:bodyPr>
          <a:lstStyle/>
          <a:p>
            <a:pPr marL="0" marR="0" lvl="0" indent="0" algn="l" rtl="0">
              <a:spcBef>
                <a:spcPts val="0"/>
              </a:spcBef>
              <a:spcAft>
                <a:spcPts val="0"/>
              </a:spcAft>
              <a:buClr>
                <a:srgbClr val="D11D5E"/>
              </a:buClr>
              <a:buSzPts val="3200"/>
              <a:buFont typeface="Quattrocento Sans" panose="020B0502050000020003"/>
              <a:buNone/>
            </a:pPr>
            <a:r>
              <a:rPr lang="en-US" sz="3200" b="1">
                <a:solidFill>
                  <a:srgbClr val="D11D5E"/>
                </a:solidFill>
                <a:latin typeface="Quattrocento Sans" panose="020B0502050000020003"/>
                <a:ea typeface="Quattrocento Sans" panose="020B0502050000020003"/>
                <a:cs typeface="Quattrocento Sans" panose="020B0502050000020003"/>
                <a:sym typeface="Quattrocento Sans" panose="020B0502050000020003"/>
              </a:rPr>
              <a:t>Desarrollo e implementación</a:t>
            </a:r>
            <a:endParaRPr sz="3200" b="1">
              <a:solidFill>
                <a:srgbClr val="D11D5E"/>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06" name="Google Shape;206;p37"/>
          <p:cNvSpPr txBox="1"/>
          <p:nvPr/>
        </p:nvSpPr>
        <p:spPr>
          <a:xfrm>
            <a:off x="670560" y="1546384"/>
            <a:ext cx="7629000" cy="3075000"/>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800"/>
              </a:spcBef>
              <a:spcAft>
                <a:spcPts val="0"/>
              </a:spcAft>
              <a:buClr>
                <a:schemeClr val="dk1"/>
              </a:buClr>
              <a:buSzPts val="1500"/>
              <a:buFont typeface="Arial" panose="020B0604020202020204"/>
              <a:buNone/>
            </a:pPr>
            <a:r>
              <a:rPr lang="en-US"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Análisis</a:t>
            </a:r>
            <a:r>
              <a:rPr lang="en-US"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 de la </a:t>
            </a:r>
            <a:r>
              <a:rPr lang="en-US"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información.</a:t>
            </a:r>
            <a:endParaRPr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0" marR="0" lvl="0" indent="0" algn="l" rtl="0">
              <a:lnSpc>
                <a:spcPct val="90000"/>
              </a:lnSpc>
              <a:spcBef>
                <a:spcPts val="800"/>
              </a:spcBef>
              <a:spcAft>
                <a:spcPts val="0"/>
              </a:spcAft>
              <a:buClr>
                <a:schemeClr val="dk1"/>
              </a:buClr>
              <a:buSzPts val="1500"/>
              <a:buFont typeface="Arial" panose="020B0604020202020204"/>
              <a:buNone/>
            </a:pPr>
            <a:r>
              <a:rPr lang="en-US"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Documentación</a:t>
            </a:r>
            <a:r>
              <a:rPr lang="en-US"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 y Diagramas.</a:t>
            </a:r>
            <a:endParaRPr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457200" marR="0" lvl="0" indent="-323850" algn="l" rtl="0">
              <a:lnSpc>
                <a:spcPct val="90000"/>
              </a:lnSpc>
              <a:spcBef>
                <a:spcPts val="800"/>
              </a:spcBef>
              <a:spcAft>
                <a:spcPts val="0"/>
              </a:spcAft>
              <a:buClr>
                <a:schemeClr val="dk1"/>
              </a:buClr>
              <a:buSzPts val="1500"/>
              <a:buFont typeface="Quattrocento Sans" panose="020B0502050000020003"/>
              <a:buChar char="-"/>
            </a:pPr>
            <a:r>
              <a:rPr lang="en-US"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Requerimientos, Casos de Uso, </a:t>
            </a:r>
            <a:r>
              <a:rPr lang="en-US"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Subcasos</a:t>
            </a:r>
            <a:r>
              <a:rPr lang="en-US"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 de Uso, </a:t>
            </a:r>
            <a:r>
              <a:rPr lang="en-US"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Descripción</a:t>
            </a:r>
            <a:r>
              <a:rPr lang="en-US"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 de Casos de Uso, Diagramas de Clase y Secuencia.</a:t>
            </a:r>
            <a:endParaRPr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0" marR="0" lvl="0" indent="0" algn="l" rtl="0">
              <a:lnSpc>
                <a:spcPct val="90000"/>
              </a:lnSpc>
              <a:spcBef>
                <a:spcPts val="800"/>
              </a:spcBef>
              <a:spcAft>
                <a:spcPts val="0"/>
              </a:spcAft>
              <a:buClr>
                <a:schemeClr val="dk1"/>
              </a:buClr>
              <a:buSzPts val="1500"/>
              <a:buFont typeface="Arial" panose="020B0604020202020204"/>
              <a:buNone/>
            </a:pPr>
            <a:r>
              <a:rPr lang="en-US"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Codificación y </a:t>
            </a:r>
            <a:r>
              <a:rPr lang="en-US"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Pruebas.</a:t>
            </a:r>
            <a:endParaRPr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0" marR="0" lvl="0" indent="0" algn="l" rtl="0">
              <a:lnSpc>
                <a:spcPct val="90000"/>
              </a:lnSpc>
              <a:spcBef>
                <a:spcPts val="800"/>
              </a:spcBef>
              <a:spcAft>
                <a:spcPts val="0"/>
              </a:spcAft>
              <a:buClr>
                <a:schemeClr val="dk1"/>
              </a:buClr>
              <a:buSzPts val="1500"/>
              <a:buFont typeface="Arial" panose="020B0604020202020204"/>
              <a:buNone/>
            </a:pPr>
            <a:r>
              <a:rPr lang="en-US"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Documentación.</a:t>
            </a:r>
            <a:endParaRPr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457200" marR="0" lvl="0" indent="-323850" algn="l" rtl="0">
              <a:lnSpc>
                <a:spcPct val="90000"/>
              </a:lnSpc>
              <a:spcBef>
                <a:spcPts val="800"/>
              </a:spcBef>
              <a:spcAft>
                <a:spcPts val="0"/>
              </a:spcAft>
              <a:buClr>
                <a:schemeClr val="dk1"/>
              </a:buClr>
              <a:buSzPts val="1500"/>
              <a:buFont typeface="Quattrocento Sans" panose="020B0502050000020003"/>
              <a:buChar char="-"/>
            </a:pPr>
            <a:r>
              <a:rPr lang="en-US"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De pruebas y Manuales de Usuario.</a:t>
            </a:r>
            <a:endParaRPr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0" marR="0" lvl="0" indent="0" algn="l" rtl="0">
              <a:lnSpc>
                <a:spcPct val="90000"/>
              </a:lnSpc>
              <a:spcBef>
                <a:spcPts val="800"/>
              </a:spcBef>
              <a:spcAft>
                <a:spcPts val="0"/>
              </a:spcAft>
              <a:buClr>
                <a:schemeClr val="dk1"/>
              </a:buClr>
              <a:buSzPts val="1500"/>
              <a:buFont typeface="Arial" panose="020B0604020202020204"/>
              <a:buNone/>
            </a:pPr>
            <a:endParaRPr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10" name="Shape 210"/>
        <p:cNvGrpSpPr/>
        <p:nvPr/>
      </p:nvGrpSpPr>
      <p:grpSpPr>
        <a:xfrm>
          <a:off x="0" y="0"/>
          <a:ext cx="0" cy="0"/>
          <a:chOff x="0" y="0"/>
          <a:chExt cx="0" cy="0"/>
        </a:xfrm>
      </p:grpSpPr>
      <p:sp>
        <p:nvSpPr>
          <p:cNvPr id="211" name="Google Shape;211;p38"/>
          <p:cNvSpPr txBox="1"/>
          <p:nvPr>
            <p:ph type="title"/>
          </p:nvPr>
        </p:nvSpPr>
        <p:spPr>
          <a:xfrm>
            <a:off x="2483585" y="2080088"/>
            <a:ext cx="3934800" cy="8574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rgbClr val="00B0F0"/>
              </a:buClr>
              <a:buSzPts val="3000"/>
              <a:buFont typeface="Quattrocento Sans" panose="020B0502050000020003"/>
              <a:buNone/>
            </a:pPr>
            <a:r>
              <a:rPr lang="en-US" sz="3000" b="1">
                <a:solidFill>
                  <a:srgbClr val="00B0F0"/>
                </a:solidFill>
                <a:latin typeface="Quattrocento Sans" panose="020B0502050000020003"/>
                <a:ea typeface="Quattrocento Sans" panose="020B0502050000020003"/>
                <a:cs typeface="Quattrocento Sans" panose="020B0502050000020003"/>
                <a:sym typeface="Quattrocento Sans" panose="020B0502050000020003"/>
              </a:rPr>
              <a:t>Resultados</a:t>
            </a: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15" name="Shape 215"/>
        <p:cNvGrpSpPr/>
        <p:nvPr/>
      </p:nvGrpSpPr>
      <p:grpSpPr>
        <a:xfrm>
          <a:off x="0" y="0"/>
          <a:ext cx="0" cy="0"/>
          <a:chOff x="0" y="0"/>
          <a:chExt cx="0" cy="0"/>
        </a:xfrm>
      </p:grpSpPr>
      <p:sp>
        <p:nvSpPr>
          <p:cNvPr id="216" name="Google Shape;216;p39"/>
          <p:cNvSpPr txBox="1"/>
          <p:nvPr/>
        </p:nvSpPr>
        <p:spPr>
          <a:xfrm>
            <a:off x="670500" y="1558495"/>
            <a:ext cx="7629300" cy="3125100"/>
          </a:xfrm>
          <a:prstGeom prst="rect">
            <a:avLst/>
          </a:prstGeom>
          <a:noFill/>
          <a:ln>
            <a:noFill/>
          </a:ln>
        </p:spPr>
        <p:txBody>
          <a:bodyPr spcFirstLastPara="1" wrap="square" lIns="68575" tIns="34275" rIns="68575" bIns="34275" anchor="t" anchorCtr="0">
            <a:noAutofit/>
          </a:bodyPr>
          <a:lstStyle/>
          <a:p>
            <a:pPr marL="0" lvl="0" indent="0" algn="just" rtl="0">
              <a:lnSpc>
                <a:spcPct val="115000"/>
              </a:lnSpc>
              <a:spcBef>
                <a:spcPts val="1200"/>
              </a:spcBef>
              <a:spcAft>
                <a:spcPts val="0"/>
              </a:spcAft>
              <a:buClr>
                <a:schemeClr val="dk1"/>
              </a:buClr>
              <a:buSzPts val="1100"/>
              <a:buFont typeface="Arial" panose="020B0604020202020204"/>
              <a:buNone/>
            </a:pPr>
            <a:r>
              <a:rPr lang="en-US"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Una vez culminado el proyecto se ofrece a la Universidad del Tolima y específicamente al Instituto de Educación a Distancia IDEAD, una aplicación web para apoyo al proceso de convocatoria de docentes </a:t>
            </a:r>
            <a:r>
              <a:rPr lang="en-US"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catedraticos</a:t>
            </a:r>
            <a:r>
              <a:rPr lang="en-US"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 para el IDEAD, la cual facilita la realización de esta labor mediante el uso de tecnologías modernas, esta aplicación </a:t>
            </a:r>
            <a:r>
              <a:rPr lang="en-US"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ayudará</a:t>
            </a:r>
            <a:r>
              <a:rPr lang="en-US"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 a disminuir los costos que implica él envió de documentación  desde los diferentes  centros regionales hacia la sede principal de la Universidad del Tolima, también se </a:t>
            </a:r>
            <a:r>
              <a:rPr lang="en-US"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optimizará</a:t>
            </a:r>
            <a:r>
              <a:rPr lang="en-US"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 el uso de papel ya que todo el proceso se </a:t>
            </a:r>
            <a:r>
              <a:rPr lang="en-US"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realizará</a:t>
            </a:r>
            <a:r>
              <a:rPr lang="en-US"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 y se consolidará en archivos digitales.</a:t>
            </a:r>
            <a:endParaRPr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0" marR="0" lvl="0" indent="0" algn="l" rtl="0">
              <a:lnSpc>
                <a:spcPct val="90000"/>
              </a:lnSpc>
              <a:spcBef>
                <a:spcPts val="1200"/>
              </a:spcBef>
              <a:spcAft>
                <a:spcPts val="0"/>
              </a:spcAft>
              <a:buClr>
                <a:schemeClr val="dk1"/>
              </a:buClr>
              <a:buSzPts val="1500"/>
              <a:buFont typeface="Arial" panose="020B0604020202020204"/>
              <a:buNone/>
            </a:pPr>
            <a:endParaRPr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17" name="Google Shape;217;p39"/>
          <p:cNvSpPr txBox="1"/>
          <p:nvPr/>
        </p:nvSpPr>
        <p:spPr>
          <a:xfrm>
            <a:off x="670501" y="770294"/>
            <a:ext cx="4610100" cy="577800"/>
          </a:xfrm>
          <a:prstGeom prst="rect">
            <a:avLst/>
          </a:prstGeom>
          <a:noFill/>
          <a:ln>
            <a:noFill/>
          </a:ln>
        </p:spPr>
        <p:txBody>
          <a:bodyPr spcFirstLastPara="1" wrap="square" lIns="76400" tIns="38200" rIns="76400" bIns="38200" anchor="ctr" anchorCtr="0">
            <a:noAutofit/>
          </a:bodyPr>
          <a:lstStyle/>
          <a:p>
            <a:pPr marL="0" marR="0" lvl="0" indent="0" algn="l" rtl="0">
              <a:spcBef>
                <a:spcPts val="0"/>
              </a:spcBef>
              <a:spcAft>
                <a:spcPts val="0"/>
              </a:spcAft>
              <a:buClr>
                <a:srgbClr val="D11D5E"/>
              </a:buClr>
              <a:buSzPts val="3200"/>
              <a:buFont typeface="Quattrocento Sans" panose="020B0502050000020003"/>
              <a:buNone/>
            </a:pPr>
            <a:r>
              <a:rPr lang="en-US" sz="3200" b="1">
                <a:solidFill>
                  <a:srgbClr val="D11D5E"/>
                </a:solidFill>
                <a:latin typeface="Quattrocento Sans" panose="020B0502050000020003"/>
                <a:ea typeface="Quattrocento Sans" panose="020B0502050000020003"/>
                <a:cs typeface="Quattrocento Sans" panose="020B0502050000020003"/>
                <a:sym typeface="Quattrocento Sans" panose="020B0502050000020003"/>
              </a:rPr>
              <a:t>Resultados</a:t>
            </a:r>
            <a:endParaRPr sz="3200" b="1">
              <a:solidFill>
                <a:srgbClr val="D11D5E"/>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21" name="Shape 221"/>
        <p:cNvGrpSpPr/>
        <p:nvPr/>
      </p:nvGrpSpPr>
      <p:grpSpPr>
        <a:xfrm>
          <a:off x="0" y="0"/>
          <a:ext cx="0" cy="0"/>
          <a:chOff x="0" y="0"/>
          <a:chExt cx="0" cy="0"/>
        </a:xfrm>
      </p:grpSpPr>
      <p:sp>
        <p:nvSpPr>
          <p:cNvPr id="222" name="Google Shape;222;p40"/>
          <p:cNvSpPr txBox="1"/>
          <p:nvPr/>
        </p:nvSpPr>
        <p:spPr>
          <a:xfrm>
            <a:off x="256811" y="785816"/>
            <a:ext cx="3348300" cy="533100"/>
          </a:xfrm>
          <a:prstGeom prst="rect">
            <a:avLst/>
          </a:prstGeom>
          <a:noFill/>
          <a:ln>
            <a:noFill/>
          </a:ln>
        </p:spPr>
        <p:txBody>
          <a:bodyPr spcFirstLastPara="1" wrap="square" lIns="76400" tIns="38200" rIns="76400" bIns="38200" anchor="ctr" anchorCtr="0">
            <a:noAutofit/>
          </a:bodyPr>
          <a:lstStyle/>
          <a:p>
            <a:pPr marL="0" marR="0" lvl="0" indent="0" algn="l" rtl="0">
              <a:lnSpc>
                <a:spcPct val="90000"/>
              </a:lnSpc>
              <a:spcBef>
                <a:spcPts val="0"/>
              </a:spcBef>
              <a:spcAft>
                <a:spcPts val="0"/>
              </a:spcAft>
              <a:buClr>
                <a:srgbClr val="D11D5E"/>
              </a:buClr>
              <a:buSzPts val="3200"/>
              <a:buFont typeface="Quattrocento Sans" panose="020B0502050000020003"/>
              <a:buNone/>
            </a:pPr>
            <a:r>
              <a:rPr lang="en-US" sz="3200" b="1">
                <a:solidFill>
                  <a:srgbClr val="D11D5E"/>
                </a:solidFill>
                <a:latin typeface="Quattrocento Sans" panose="020B0502050000020003"/>
                <a:ea typeface="Quattrocento Sans" panose="020B0502050000020003"/>
                <a:cs typeface="Quattrocento Sans" panose="020B0502050000020003"/>
                <a:sym typeface="Quattrocento Sans" panose="020B0502050000020003"/>
              </a:rPr>
              <a:t>Resultados</a:t>
            </a:r>
            <a:endParaRPr sz="3200" b="1">
              <a:solidFill>
                <a:srgbClr val="D11D5E"/>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23" name="Google Shape;223;p40"/>
          <p:cNvSpPr txBox="1"/>
          <p:nvPr/>
        </p:nvSpPr>
        <p:spPr>
          <a:xfrm>
            <a:off x="256811" y="1432708"/>
            <a:ext cx="3726300" cy="2027400"/>
          </a:xfrm>
          <a:prstGeom prst="rect">
            <a:avLst/>
          </a:prstGeom>
          <a:noFill/>
          <a:ln>
            <a:noFill/>
          </a:ln>
        </p:spPr>
        <p:txBody>
          <a:bodyPr spcFirstLastPara="1" wrap="square" lIns="76400" tIns="38200" rIns="76400" bIns="38200" anchor="t" anchorCtr="0">
            <a:noAutofit/>
          </a:bodyPr>
          <a:lstStyle/>
          <a:p>
            <a:pPr marL="0" marR="0" lvl="0" indent="0" algn="l" rtl="0">
              <a:spcBef>
                <a:spcPts val="0"/>
              </a:spcBef>
              <a:spcAft>
                <a:spcPts val="0"/>
              </a:spcAft>
              <a:buClr>
                <a:schemeClr val="dk1"/>
              </a:buClr>
              <a:buSzPts val="1500"/>
              <a:buFont typeface="Arial" panose="020B0604020202020204"/>
              <a:buNone/>
            </a:pPr>
            <a:r>
              <a:rPr lang="en-US"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Interfaz de inicio</a:t>
            </a:r>
            <a:r>
              <a:rPr lang="en-US"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 </a:t>
            </a:r>
            <a:endParaRPr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224" name="Google Shape;224;p40"/>
          <p:cNvPicPr preferRelativeResize="0"/>
          <p:nvPr/>
        </p:nvPicPr>
        <p:blipFill>
          <a:blip r:embed="rId1"/>
          <a:stretch>
            <a:fillRect/>
          </a:stretch>
        </p:blipFill>
        <p:spPr>
          <a:xfrm>
            <a:off x="3147901" y="1502429"/>
            <a:ext cx="5538901" cy="3228247"/>
          </a:xfrm>
          <a:prstGeom prst="rect">
            <a:avLst/>
          </a:prstGeom>
          <a:noFill/>
          <a:ln>
            <a:noFill/>
          </a:ln>
          <a:effectLst>
            <a:outerShdw blurRad="57150" dist="19050" dir="10800000" algn="bl" rotWithShape="0">
              <a:srgbClr val="000000">
                <a:alpha val="5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28" name="Shape 228"/>
        <p:cNvGrpSpPr/>
        <p:nvPr/>
      </p:nvGrpSpPr>
      <p:grpSpPr>
        <a:xfrm>
          <a:off x="0" y="0"/>
          <a:ext cx="0" cy="0"/>
          <a:chOff x="0" y="0"/>
          <a:chExt cx="0" cy="0"/>
        </a:xfrm>
      </p:grpSpPr>
      <p:sp>
        <p:nvSpPr>
          <p:cNvPr id="229" name="Google Shape;229;p41"/>
          <p:cNvSpPr txBox="1"/>
          <p:nvPr/>
        </p:nvSpPr>
        <p:spPr>
          <a:xfrm>
            <a:off x="409211" y="633416"/>
            <a:ext cx="3348300" cy="533100"/>
          </a:xfrm>
          <a:prstGeom prst="rect">
            <a:avLst/>
          </a:prstGeom>
          <a:noFill/>
          <a:ln>
            <a:noFill/>
          </a:ln>
        </p:spPr>
        <p:txBody>
          <a:bodyPr spcFirstLastPara="1" wrap="square" lIns="76400" tIns="38200" rIns="76400" bIns="38200" anchor="ctr" anchorCtr="0">
            <a:noAutofit/>
          </a:bodyPr>
          <a:lstStyle/>
          <a:p>
            <a:pPr marL="0" marR="0" lvl="0" indent="0" algn="l" rtl="0">
              <a:lnSpc>
                <a:spcPct val="90000"/>
              </a:lnSpc>
              <a:spcBef>
                <a:spcPts val="0"/>
              </a:spcBef>
              <a:spcAft>
                <a:spcPts val="0"/>
              </a:spcAft>
              <a:buClr>
                <a:srgbClr val="D11D5E"/>
              </a:buClr>
              <a:buSzPts val="3200"/>
              <a:buFont typeface="Quattrocento Sans" panose="020B0502050000020003"/>
              <a:buNone/>
            </a:pPr>
            <a:r>
              <a:rPr lang="en-US" sz="3200" b="1">
                <a:solidFill>
                  <a:srgbClr val="D11D5E"/>
                </a:solidFill>
                <a:latin typeface="Quattrocento Sans" panose="020B0502050000020003"/>
                <a:ea typeface="Quattrocento Sans" panose="020B0502050000020003"/>
                <a:cs typeface="Quattrocento Sans" panose="020B0502050000020003"/>
                <a:sym typeface="Quattrocento Sans" panose="020B0502050000020003"/>
              </a:rPr>
              <a:t>Resultados</a:t>
            </a:r>
            <a:endParaRPr sz="3200" b="1">
              <a:solidFill>
                <a:srgbClr val="D11D5E"/>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0" name="Google Shape;230;p41"/>
          <p:cNvSpPr txBox="1"/>
          <p:nvPr/>
        </p:nvSpPr>
        <p:spPr>
          <a:xfrm>
            <a:off x="409211" y="1204108"/>
            <a:ext cx="3726300" cy="2027400"/>
          </a:xfrm>
          <a:prstGeom prst="rect">
            <a:avLst/>
          </a:prstGeom>
          <a:noFill/>
          <a:ln>
            <a:noFill/>
          </a:ln>
        </p:spPr>
        <p:txBody>
          <a:bodyPr spcFirstLastPara="1" wrap="square" lIns="76400" tIns="38200" rIns="76400" bIns="38200" anchor="t" anchorCtr="0">
            <a:noAutofit/>
          </a:bodyPr>
          <a:lstStyle/>
          <a:p>
            <a:pPr marL="0" marR="0" lvl="0" indent="0" algn="l" rtl="0">
              <a:spcBef>
                <a:spcPts val="0"/>
              </a:spcBef>
              <a:spcAft>
                <a:spcPts val="0"/>
              </a:spcAft>
              <a:buClr>
                <a:schemeClr val="dk1"/>
              </a:buClr>
              <a:buSzPts val="1500"/>
              <a:buFont typeface="Arial" panose="020B0604020202020204"/>
              <a:buNone/>
            </a:pPr>
            <a:r>
              <a:rPr lang="en-US"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Interfaz de preselección de aspirantes. </a:t>
            </a:r>
            <a:endParaRPr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231" name="Google Shape;231;p41"/>
          <p:cNvPicPr preferRelativeResize="0"/>
          <p:nvPr/>
        </p:nvPicPr>
        <p:blipFill>
          <a:blip r:embed="rId1"/>
          <a:stretch>
            <a:fillRect/>
          </a:stretch>
        </p:blipFill>
        <p:spPr>
          <a:xfrm>
            <a:off x="2734052" y="1590925"/>
            <a:ext cx="5571749" cy="3292150"/>
          </a:xfrm>
          <a:prstGeom prst="rect">
            <a:avLst/>
          </a:prstGeom>
          <a:noFill/>
          <a:ln>
            <a:noFill/>
          </a:ln>
          <a:effectLst>
            <a:outerShdw blurRad="57150" dist="19050" dir="10800000" algn="bl" rotWithShape="0">
              <a:srgbClr val="000000">
                <a:alpha val="50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35" name="Shape 235"/>
        <p:cNvGrpSpPr/>
        <p:nvPr/>
      </p:nvGrpSpPr>
      <p:grpSpPr>
        <a:xfrm>
          <a:off x="0" y="0"/>
          <a:ext cx="0" cy="0"/>
          <a:chOff x="0" y="0"/>
          <a:chExt cx="0" cy="0"/>
        </a:xfrm>
      </p:grpSpPr>
      <p:sp>
        <p:nvSpPr>
          <p:cNvPr id="236" name="Google Shape;236;p42"/>
          <p:cNvSpPr txBox="1"/>
          <p:nvPr/>
        </p:nvSpPr>
        <p:spPr>
          <a:xfrm>
            <a:off x="333011" y="709616"/>
            <a:ext cx="3348300" cy="533100"/>
          </a:xfrm>
          <a:prstGeom prst="rect">
            <a:avLst/>
          </a:prstGeom>
          <a:noFill/>
          <a:ln>
            <a:noFill/>
          </a:ln>
        </p:spPr>
        <p:txBody>
          <a:bodyPr spcFirstLastPara="1" wrap="square" lIns="76400" tIns="38200" rIns="76400" bIns="38200" anchor="ctr" anchorCtr="0">
            <a:noAutofit/>
          </a:bodyPr>
          <a:lstStyle/>
          <a:p>
            <a:pPr marL="0" marR="0" lvl="0" indent="0" algn="l" rtl="0">
              <a:lnSpc>
                <a:spcPct val="90000"/>
              </a:lnSpc>
              <a:spcBef>
                <a:spcPts val="0"/>
              </a:spcBef>
              <a:spcAft>
                <a:spcPts val="0"/>
              </a:spcAft>
              <a:buClr>
                <a:srgbClr val="D11D5E"/>
              </a:buClr>
              <a:buSzPts val="3200"/>
              <a:buFont typeface="Quattrocento Sans" panose="020B0502050000020003"/>
              <a:buNone/>
            </a:pPr>
            <a:r>
              <a:rPr lang="en-US" sz="3200" b="1">
                <a:solidFill>
                  <a:srgbClr val="D11D5E"/>
                </a:solidFill>
                <a:latin typeface="Quattrocento Sans" panose="020B0502050000020003"/>
                <a:ea typeface="Quattrocento Sans" panose="020B0502050000020003"/>
                <a:cs typeface="Quattrocento Sans" panose="020B0502050000020003"/>
                <a:sym typeface="Quattrocento Sans" panose="020B0502050000020003"/>
              </a:rPr>
              <a:t>Resultados</a:t>
            </a:r>
            <a:endParaRPr sz="3200" b="1">
              <a:solidFill>
                <a:srgbClr val="D11D5E"/>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37" name="Google Shape;237;p42"/>
          <p:cNvSpPr txBox="1"/>
          <p:nvPr/>
        </p:nvSpPr>
        <p:spPr>
          <a:xfrm>
            <a:off x="256811" y="1356508"/>
            <a:ext cx="3726300" cy="2027400"/>
          </a:xfrm>
          <a:prstGeom prst="rect">
            <a:avLst/>
          </a:prstGeom>
          <a:noFill/>
          <a:ln>
            <a:noFill/>
          </a:ln>
        </p:spPr>
        <p:txBody>
          <a:bodyPr spcFirstLastPara="1" wrap="square" lIns="76400" tIns="38200" rIns="76400" bIns="38200" anchor="t" anchorCtr="0">
            <a:noAutofit/>
          </a:bodyPr>
          <a:lstStyle/>
          <a:p>
            <a:pPr marL="0" marR="0" lvl="0" indent="0" algn="l" rtl="0">
              <a:spcBef>
                <a:spcPts val="0"/>
              </a:spcBef>
              <a:spcAft>
                <a:spcPts val="0"/>
              </a:spcAft>
              <a:buClr>
                <a:schemeClr val="dk1"/>
              </a:buClr>
              <a:buSzPts val="1500"/>
              <a:buFont typeface="Arial" panose="020B0604020202020204"/>
              <a:buNone/>
            </a:pPr>
            <a:r>
              <a:rPr lang="en-US"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Interfaz de convocatorias. </a:t>
            </a:r>
            <a:endParaRPr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238" name="Google Shape;238;p42"/>
          <p:cNvPicPr preferRelativeResize="0"/>
          <p:nvPr/>
        </p:nvPicPr>
        <p:blipFill>
          <a:blip r:embed="rId1"/>
          <a:stretch>
            <a:fillRect/>
          </a:stretch>
        </p:blipFill>
        <p:spPr>
          <a:xfrm>
            <a:off x="2901150" y="1470350"/>
            <a:ext cx="5633250" cy="3292150"/>
          </a:xfrm>
          <a:prstGeom prst="rect">
            <a:avLst/>
          </a:prstGeom>
          <a:noFill/>
          <a:ln>
            <a:noFill/>
          </a:ln>
          <a:effectLst>
            <a:outerShdw blurRad="57150" dist="19050" dir="10800000" algn="bl" rotWithShape="0">
              <a:srgbClr val="000000">
                <a:alpha val="5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42" name="Shape 242"/>
        <p:cNvGrpSpPr/>
        <p:nvPr/>
      </p:nvGrpSpPr>
      <p:grpSpPr>
        <a:xfrm>
          <a:off x="0" y="0"/>
          <a:ext cx="0" cy="0"/>
          <a:chOff x="0" y="0"/>
          <a:chExt cx="0" cy="0"/>
        </a:xfrm>
      </p:grpSpPr>
      <p:sp>
        <p:nvSpPr>
          <p:cNvPr id="243" name="Google Shape;243;p43"/>
          <p:cNvSpPr txBox="1"/>
          <p:nvPr/>
        </p:nvSpPr>
        <p:spPr>
          <a:xfrm>
            <a:off x="256811" y="785816"/>
            <a:ext cx="3348300" cy="533100"/>
          </a:xfrm>
          <a:prstGeom prst="rect">
            <a:avLst/>
          </a:prstGeom>
          <a:noFill/>
          <a:ln>
            <a:noFill/>
          </a:ln>
        </p:spPr>
        <p:txBody>
          <a:bodyPr spcFirstLastPara="1" wrap="square" lIns="76400" tIns="38200" rIns="76400" bIns="38200" anchor="ctr" anchorCtr="0">
            <a:noAutofit/>
          </a:bodyPr>
          <a:lstStyle/>
          <a:p>
            <a:pPr marL="0" marR="0" lvl="0" indent="0" algn="l" rtl="0">
              <a:lnSpc>
                <a:spcPct val="90000"/>
              </a:lnSpc>
              <a:spcBef>
                <a:spcPts val="0"/>
              </a:spcBef>
              <a:spcAft>
                <a:spcPts val="0"/>
              </a:spcAft>
              <a:buClr>
                <a:srgbClr val="D11D5E"/>
              </a:buClr>
              <a:buSzPts val="3200"/>
              <a:buFont typeface="Quattrocento Sans" panose="020B0502050000020003"/>
              <a:buNone/>
            </a:pPr>
            <a:r>
              <a:rPr lang="en-US" sz="3200" b="1">
                <a:solidFill>
                  <a:srgbClr val="D11D5E"/>
                </a:solidFill>
                <a:latin typeface="Quattrocento Sans" panose="020B0502050000020003"/>
                <a:ea typeface="Quattrocento Sans" panose="020B0502050000020003"/>
                <a:cs typeface="Quattrocento Sans" panose="020B0502050000020003"/>
                <a:sym typeface="Quattrocento Sans" panose="020B0502050000020003"/>
              </a:rPr>
              <a:t>Resultados</a:t>
            </a:r>
            <a:endParaRPr sz="3200" b="1">
              <a:solidFill>
                <a:srgbClr val="D11D5E"/>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44" name="Google Shape;244;p43"/>
          <p:cNvSpPr txBox="1"/>
          <p:nvPr/>
        </p:nvSpPr>
        <p:spPr>
          <a:xfrm>
            <a:off x="256811" y="1432708"/>
            <a:ext cx="3726300" cy="2027400"/>
          </a:xfrm>
          <a:prstGeom prst="rect">
            <a:avLst/>
          </a:prstGeom>
          <a:noFill/>
          <a:ln>
            <a:noFill/>
          </a:ln>
        </p:spPr>
        <p:txBody>
          <a:bodyPr spcFirstLastPara="1" wrap="square" lIns="76400" tIns="38200" rIns="76400" bIns="38200" anchor="t" anchorCtr="0">
            <a:noAutofit/>
          </a:bodyPr>
          <a:lstStyle/>
          <a:p>
            <a:pPr marL="0" marR="0" lvl="0" indent="0" algn="l" rtl="0">
              <a:spcBef>
                <a:spcPts val="0"/>
              </a:spcBef>
              <a:spcAft>
                <a:spcPts val="0"/>
              </a:spcAft>
              <a:buClr>
                <a:schemeClr val="dk1"/>
              </a:buClr>
              <a:buSzPts val="1500"/>
              <a:buFont typeface="Arial" panose="020B0604020202020204"/>
              <a:buNone/>
            </a:pPr>
            <a:r>
              <a:rPr lang="en-US"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Interfaz de </a:t>
            </a:r>
            <a:r>
              <a:rPr lang="en-US"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auditoría</a:t>
            </a:r>
            <a:r>
              <a:rPr lang="en-US"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 </a:t>
            </a:r>
            <a:endParaRPr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pic>
        <p:nvPicPr>
          <p:cNvPr id="245" name="Google Shape;245;p43"/>
          <p:cNvPicPr preferRelativeResize="0"/>
          <p:nvPr/>
        </p:nvPicPr>
        <p:blipFill>
          <a:blip r:embed="rId1"/>
          <a:stretch>
            <a:fillRect/>
          </a:stretch>
        </p:blipFill>
        <p:spPr>
          <a:xfrm>
            <a:off x="3025088" y="1394150"/>
            <a:ext cx="5509313" cy="3292150"/>
          </a:xfrm>
          <a:prstGeom prst="rect">
            <a:avLst/>
          </a:prstGeom>
          <a:noFill/>
          <a:ln>
            <a:noFill/>
          </a:ln>
          <a:effectLst>
            <a:outerShdw blurRad="57150" dist="19050" dir="10800000" algn="bl" rotWithShape="0">
              <a:srgbClr val="000000">
                <a:alpha val="5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516244" y="968951"/>
            <a:ext cx="3934800" cy="4701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rgbClr val="00B0F0"/>
              </a:buClr>
              <a:buSzPts val="2400"/>
              <a:buFont typeface="Quattrocento Sans" panose="020B0502050000020003"/>
              <a:buNone/>
            </a:pPr>
            <a:r>
              <a:rPr lang="en-US" sz="2400" b="1">
                <a:solidFill>
                  <a:srgbClr val="00B0F0"/>
                </a:solidFill>
                <a:latin typeface="Quattrocento Sans" panose="020B0502050000020003"/>
                <a:ea typeface="Quattrocento Sans" panose="020B0502050000020003"/>
                <a:cs typeface="Quattrocento Sans" panose="020B0502050000020003"/>
                <a:sym typeface="Quattrocento Sans" panose="020B0502050000020003"/>
              </a:rPr>
              <a:t>Tabla de Contenidos</a:t>
            </a:r>
            <a:endParaRPr sz="2400" b="1">
              <a:solidFill>
                <a:srgbClr val="00B0F0"/>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36" name="Google Shape;136;p26"/>
          <p:cNvSpPr txBox="1"/>
          <p:nvPr>
            <p:ph type="body" idx="1"/>
          </p:nvPr>
        </p:nvSpPr>
        <p:spPr>
          <a:xfrm>
            <a:off x="516250" y="1514950"/>
            <a:ext cx="7395300" cy="30870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chemeClr val="dk1"/>
              </a:buClr>
              <a:buSzPts val="1400"/>
              <a:buNone/>
            </a:pPr>
            <a:r>
              <a:rPr lang="en-US" sz="1500">
                <a:latin typeface="Quattrocento Sans" panose="020B0502050000020003"/>
                <a:ea typeface="Quattrocento Sans" panose="020B0502050000020003"/>
                <a:cs typeface="Quattrocento Sans" panose="020B0502050000020003"/>
                <a:sym typeface="Quattrocento Sans" panose="020B0502050000020003"/>
              </a:rPr>
              <a:t>1. Introducción</a:t>
            </a:r>
            <a:endParaRPr sz="1500"/>
          </a:p>
          <a:p>
            <a:pPr marL="0" lvl="0" indent="0" algn="l" rtl="0">
              <a:lnSpc>
                <a:spcPct val="90000"/>
              </a:lnSpc>
              <a:spcBef>
                <a:spcPts val="800"/>
              </a:spcBef>
              <a:spcAft>
                <a:spcPts val="0"/>
              </a:spcAft>
              <a:buClr>
                <a:schemeClr val="dk1"/>
              </a:buClr>
              <a:buSzPts val="1400"/>
              <a:buFont typeface="Calibri" panose="020F0502020204030204"/>
              <a:buNone/>
            </a:pPr>
            <a:r>
              <a:rPr lang="en-US" sz="1500">
                <a:latin typeface="Quattrocento Sans" panose="020B0502050000020003"/>
                <a:ea typeface="Quattrocento Sans" panose="020B0502050000020003"/>
                <a:cs typeface="Quattrocento Sans" panose="020B0502050000020003"/>
                <a:sym typeface="Quattrocento Sans" panose="020B0502050000020003"/>
              </a:rPr>
              <a:t>2. Objetivos</a:t>
            </a:r>
            <a:endParaRPr sz="1500"/>
          </a:p>
          <a:p>
            <a:pPr marL="0" lvl="0" indent="0" algn="l" rtl="0">
              <a:lnSpc>
                <a:spcPct val="90000"/>
              </a:lnSpc>
              <a:spcBef>
                <a:spcPts val="800"/>
              </a:spcBef>
              <a:spcAft>
                <a:spcPts val="0"/>
              </a:spcAft>
              <a:buClr>
                <a:schemeClr val="dk1"/>
              </a:buClr>
              <a:buSzPts val="1400"/>
              <a:buFont typeface="Calibri" panose="020F0502020204030204"/>
              <a:buNone/>
            </a:pPr>
            <a:r>
              <a:rPr lang="en-US" sz="1500">
                <a:latin typeface="Quattrocento Sans" panose="020B0502050000020003"/>
                <a:ea typeface="Quattrocento Sans" panose="020B0502050000020003"/>
                <a:cs typeface="Quattrocento Sans" panose="020B0502050000020003"/>
                <a:sym typeface="Quattrocento Sans" panose="020B0502050000020003"/>
              </a:rPr>
              <a:t>	2.1. Objetivo General</a:t>
            </a:r>
            <a:endParaRPr sz="1500"/>
          </a:p>
          <a:p>
            <a:pPr marL="0" lvl="0" indent="0" algn="l" rtl="0">
              <a:lnSpc>
                <a:spcPct val="90000"/>
              </a:lnSpc>
              <a:spcBef>
                <a:spcPts val="800"/>
              </a:spcBef>
              <a:spcAft>
                <a:spcPts val="0"/>
              </a:spcAft>
              <a:buClr>
                <a:schemeClr val="dk1"/>
              </a:buClr>
              <a:buSzPts val="1400"/>
              <a:buFont typeface="Calibri" panose="020F0502020204030204"/>
              <a:buNone/>
            </a:pPr>
            <a:r>
              <a:rPr lang="en-US" sz="1500">
                <a:latin typeface="Quattrocento Sans" panose="020B0502050000020003"/>
                <a:ea typeface="Quattrocento Sans" panose="020B0502050000020003"/>
                <a:cs typeface="Quattrocento Sans" panose="020B0502050000020003"/>
                <a:sym typeface="Quattrocento Sans" panose="020B0502050000020003"/>
              </a:rPr>
              <a:t>	2.2. Objetivos </a:t>
            </a:r>
            <a:r>
              <a:rPr lang="en-US" sz="1500">
                <a:latin typeface="Quattrocento Sans" panose="020B0502050000020003"/>
                <a:ea typeface="Quattrocento Sans" panose="020B0502050000020003"/>
                <a:cs typeface="Quattrocento Sans" panose="020B0502050000020003"/>
                <a:sym typeface="Quattrocento Sans" panose="020B0502050000020003"/>
              </a:rPr>
              <a:t>específicos</a:t>
            </a:r>
            <a:endParaRPr sz="1500"/>
          </a:p>
          <a:p>
            <a:pPr marL="0" lvl="0" indent="0" algn="l" rtl="0">
              <a:lnSpc>
                <a:spcPct val="90000"/>
              </a:lnSpc>
              <a:spcBef>
                <a:spcPts val="800"/>
              </a:spcBef>
              <a:spcAft>
                <a:spcPts val="0"/>
              </a:spcAft>
              <a:buClr>
                <a:schemeClr val="dk1"/>
              </a:buClr>
              <a:buSzPts val="1400"/>
              <a:buFont typeface="Calibri" panose="020F0502020204030204"/>
              <a:buNone/>
            </a:pPr>
            <a:r>
              <a:rPr lang="en-US" sz="1500">
                <a:latin typeface="Quattrocento Sans" panose="020B0502050000020003"/>
                <a:ea typeface="Quattrocento Sans" panose="020B0502050000020003"/>
                <a:cs typeface="Quattrocento Sans" panose="020B0502050000020003"/>
                <a:sym typeface="Quattrocento Sans" panose="020B0502050000020003"/>
              </a:rPr>
              <a:t>3. Diseño</a:t>
            </a:r>
            <a:endParaRPr sz="1500"/>
          </a:p>
          <a:p>
            <a:pPr marL="0" lvl="0" indent="0" algn="l" rtl="0">
              <a:lnSpc>
                <a:spcPct val="90000"/>
              </a:lnSpc>
              <a:spcBef>
                <a:spcPts val="800"/>
              </a:spcBef>
              <a:spcAft>
                <a:spcPts val="0"/>
              </a:spcAft>
              <a:buClr>
                <a:schemeClr val="dk1"/>
              </a:buClr>
              <a:buSzPts val="1400"/>
              <a:buFont typeface="Calibri" panose="020F0502020204030204"/>
              <a:buNone/>
            </a:pPr>
            <a:r>
              <a:rPr lang="es-ES" altLang="en-US" sz="1500">
                <a:latin typeface="Quattrocento Sans" panose="020B0502050000020003"/>
                <a:ea typeface="Quattrocento Sans" panose="020B0502050000020003"/>
                <a:cs typeface="Quattrocento Sans" panose="020B0502050000020003"/>
                <a:sym typeface="Quattrocento Sans" panose="020B0502050000020003"/>
              </a:rPr>
              <a:t>4</a:t>
            </a:r>
            <a:r>
              <a:rPr lang="en-US" sz="1500">
                <a:latin typeface="Quattrocento Sans" panose="020B0502050000020003"/>
                <a:ea typeface="Quattrocento Sans" panose="020B0502050000020003"/>
                <a:cs typeface="Quattrocento Sans" panose="020B0502050000020003"/>
                <a:sym typeface="Quattrocento Sans" panose="020B0502050000020003"/>
              </a:rPr>
              <a:t>. Desarrollo e Implementación</a:t>
            </a:r>
            <a:endParaRPr sz="1500"/>
          </a:p>
          <a:p>
            <a:pPr marL="0" lvl="0" indent="0" algn="l" rtl="0">
              <a:lnSpc>
                <a:spcPct val="90000"/>
              </a:lnSpc>
              <a:spcBef>
                <a:spcPts val="800"/>
              </a:spcBef>
              <a:spcAft>
                <a:spcPts val="0"/>
              </a:spcAft>
              <a:buClr>
                <a:schemeClr val="dk1"/>
              </a:buClr>
              <a:buSzPts val="1400"/>
              <a:buFont typeface="Calibri" panose="020F0502020204030204"/>
              <a:buNone/>
            </a:pPr>
            <a:r>
              <a:rPr lang="es-ES" altLang="en-US" sz="1500">
                <a:latin typeface="Quattrocento Sans" panose="020B0502050000020003"/>
                <a:ea typeface="Quattrocento Sans" panose="020B0502050000020003"/>
                <a:cs typeface="Quattrocento Sans" panose="020B0502050000020003"/>
                <a:sym typeface="Quattrocento Sans" panose="020B0502050000020003"/>
              </a:rPr>
              <a:t>5</a:t>
            </a:r>
            <a:r>
              <a:rPr lang="en-US" sz="1500">
                <a:latin typeface="Quattrocento Sans" panose="020B0502050000020003"/>
                <a:ea typeface="Quattrocento Sans" panose="020B0502050000020003"/>
                <a:cs typeface="Quattrocento Sans" panose="020B0502050000020003"/>
                <a:sym typeface="Quattrocento Sans" panose="020B0502050000020003"/>
              </a:rPr>
              <a:t>. Resultados</a:t>
            </a:r>
            <a:endParaRPr sz="1500"/>
          </a:p>
          <a:p>
            <a:pPr marL="0" lvl="0" indent="0" algn="l" rtl="0">
              <a:lnSpc>
                <a:spcPct val="90000"/>
              </a:lnSpc>
              <a:spcBef>
                <a:spcPts val="800"/>
              </a:spcBef>
              <a:spcAft>
                <a:spcPts val="0"/>
              </a:spcAft>
              <a:buClr>
                <a:schemeClr val="dk1"/>
              </a:buClr>
              <a:buSzPts val="1400"/>
              <a:buFont typeface="Calibri" panose="020F0502020204030204"/>
              <a:buNone/>
            </a:pPr>
            <a:r>
              <a:rPr lang="es-ES" altLang="en-US" sz="1500">
                <a:latin typeface="Quattrocento Sans" panose="020B0502050000020003"/>
                <a:ea typeface="Quattrocento Sans" panose="020B0502050000020003"/>
                <a:cs typeface="Quattrocento Sans" panose="020B0502050000020003"/>
                <a:sym typeface="Quattrocento Sans" panose="020B0502050000020003"/>
              </a:rPr>
              <a:t>6</a:t>
            </a:r>
            <a:r>
              <a:rPr lang="en-US" sz="1500">
                <a:latin typeface="Quattrocento Sans" panose="020B0502050000020003"/>
                <a:ea typeface="Quattrocento Sans" panose="020B0502050000020003"/>
                <a:cs typeface="Quattrocento Sans" panose="020B0502050000020003"/>
                <a:sym typeface="Quattrocento Sans" panose="020B0502050000020003"/>
              </a:rPr>
              <a:t>. Conclusiones</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49" name="Shape 249"/>
        <p:cNvGrpSpPr/>
        <p:nvPr/>
      </p:nvGrpSpPr>
      <p:grpSpPr>
        <a:xfrm>
          <a:off x="0" y="0"/>
          <a:ext cx="0" cy="0"/>
          <a:chOff x="0" y="0"/>
          <a:chExt cx="0" cy="0"/>
        </a:xfrm>
      </p:grpSpPr>
      <p:sp>
        <p:nvSpPr>
          <p:cNvPr id="250" name="Google Shape;250;p44"/>
          <p:cNvSpPr txBox="1"/>
          <p:nvPr>
            <p:ph type="title"/>
          </p:nvPr>
        </p:nvSpPr>
        <p:spPr>
          <a:xfrm>
            <a:off x="2483585" y="2080088"/>
            <a:ext cx="3934800" cy="8574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rgbClr val="00B0F0"/>
              </a:buClr>
              <a:buSzPts val="3000"/>
              <a:buFont typeface="Quattrocento Sans" panose="020B0502050000020003"/>
              <a:buNone/>
            </a:pPr>
            <a:r>
              <a:rPr lang="en-US" sz="3000" b="1">
                <a:solidFill>
                  <a:srgbClr val="00B0F0"/>
                </a:solidFill>
                <a:latin typeface="Quattrocento Sans" panose="020B0502050000020003"/>
                <a:ea typeface="Quattrocento Sans" panose="020B0502050000020003"/>
                <a:cs typeface="Quattrocento Sans" panose="020B0502050000020003"/>
                <a:sym typeface="Quattrocento Sans" panose="020B0502050000020003"/>
              </a:rPr>
              <a:t>Conclusiones</a:t>
            </a:r>
            <a:endParaRPr sz="11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54" name="Shape 254"/>
        <p:cNvGrpSpPr/>
        <p:nvPr/>
      </p:nvGrpSpPr>
      <p:grpSpPr>
        <a:xfrm>
          <a:off x="0" y="0"/>
          <a:ext cx="0" cy="0"/>
          <a:chOff x="0" y="0"/>
          <a:chExt cx="0" cy="0"/>
        </a:xfrm>
      </p:grpSpPr>
      <p:sp>
        <p:nvSpPr>
          <p:cNvPr id="255" name="Google Shape;255;p45"/>
          <p:cNvSpPr txBox="1"/>
          <p:nvPr/>
        </p:nvSpPr>
        <p:spPr>
          <a:xfrm>
            <a:off x="670501" y="1558509"/>
            <a:ext cx="7629300" cy="2003100"/>
          </a:xfrm>
          <a:prstGeom prst="rect">
            <a:avLst/>
          </a:prstGeom>
          <a:noFill/>
          <a:ln>
            <a:noFill/>
          </a:ln>
        </p:spPr>
        <p:txBody>
          <a:bodyPr spcFirstLastPara="1" wrap="square" lIns="68575" tIns="34275" rIns="68575" bIns="34275" anchor="t" anchorCtr="0">
            <a:noAutofit/>
          </a:bodyPr>
          <a:lstStyle/>
          <a:p>
            <a:pPr marL="0" lvl="0" indent="0" algn="just" rtl="0">
              <a:lnSpc>
                <a:spcPct val="115000"/>
              </a:lnSpc>
              <a:spcBef>
                <a:spcPts val="1200"/>
              </a:spcBef>
              <a:spcAft>
                <a:spcPts val="0"/>
              </a:spcAft>
              <a:buClr>
                <a:schemeClr val="dk1"/>
              </a:buClr>
              <a:buSzPts val="1100"/>
              <a:buFont typeface="Arial" panose="020B0604020202020204"/>
              <a:buNone/>
            </a:pPr>
            <a:r>
              <a:rPr lang="en-US"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En el proceso de elaboración del proyecto el equipo centró sus esfuerzos en construir un producto de calidad que </a:t>
            </a:r>
            <a:r>
              <a:rPr lang="en-US"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suplíera</a:t>
            </a:r>
            <a:r>
              <a:rPr lang="en-US"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 las necesidades tecnológicas para mejorar el proceso de convocatoria de docentes </a:t>
            </a:r>
            <a:r>
              <a:rPr lang="en-US"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catedraticos</a:t>
            </a:r>
            <a:r>
              <a:rPr lang="en-US"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 para el  Instituto de Educación a distancia de la Universidad del Tolima, que permitiera consolidar la información digitalmente para reducir el consumo de papel.</a:t>
            </a:r>
            <a:endParaRPr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0" marR="0" lvl="0" indent="0" algn="l" rtl="0">
              <a:lnSpc>
                <a:spcPct val="90000"/>
              </a:lnSpc>
              <a:spcBef>
                <a:spcPts val="1200"/>
              </a:spcBef>
              <a:spcAft>
                <a:spcPts val="0"/>
              </a:spcAft>
              <a:buClr>
                <a:schemeClr val="dk1"/>
              </a:buClr>
              <a:buSzPts val="1500"/>
              <a:buFont typeface="Arial" panose="020B0604020202020204"/>
              <a:buNone/>
            </a:pPr>
            <a:endParaRPr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56" name="Google Shape;256;p45"/>
          <p:cNvSpPr txBox="1"/>
          <p:nvPr/>
        </p:nvSpPr>
        <p:spPr>
          <a:xfrm>
            <a:off x="670501" y="770294"/>
            <a:ext cx="4610100" cy="577800"/>
          </a:xfrm>
          <a:prstGeom prst="rect">
            <a:avLst/>
          </a:prstGeom>
          <a:noFill/>
          <a:ln>
            <a:noFill/>
          </a:ln>
        </p:spPr>
        <p:txBody>
          <a:bodyPr spcFirstLastPara="1" wrap="square" lIns="76400" tIns="38200" rIns="76400" bIns="38200" anchor="ctr" anchorCtr="0">
            <a:noAutofit/>
          </a:bodyPr>
          <a:lstStyle/>
          <a:p>
            <a:pPr marL="0" marR="0" lvl="0" indent="0" algn="l" rtl="0">
              <a:spcBef>
                <a:spcPts val="0"/>
              </a:spcBef>
              <a:spcAft>
                <a:spcPts val="0"/>
              </a:spcAft>
              <a:buClr>
                <a:srgbClr val="D11D5E"/>
              </a:buClr>
              <a:buSzPts val="3200"/>
              <a:buFont typeface="Quattrocento Sans" panose="020B0502050000020003"/>
              <a:buNone/>
            </a:pPr>
            <a:r>
              <a:rPr lang="en-US" sz="3200" b="1">
                <a:solidFill>
                  <a:srgbClr val="D11D5E"/>
                </a:solidFill>
                <a:latin typeface="Quattrocento Sans" panose="020B0502050000020003"/>
                <a:ea typeface="Quattrocento Sans" panose="020B0502050000020003"/>
                <a:cs typeface="Quattrocento Sans" panose="020B0502050000020003"/>
                <a:sym typeface="Quattrocento Sans" panose="020B0502050000020003"/>
              </a:rPr>
              <a:t>Conclusiones</a:t>
            </a:r>
            <a:endParaRPr sz="3200" b="1">
              <a:solidFill>
                <a:srgbClr val="D11D5E"/>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60" name="Shape 260"/>
        <p:cNvGrpSpPr/>
        <p:nvPr/>
      </p:nvGrpSpPr>
      <p:grpSpPr>
        <a:xfrm>
          <a:off x="0" y="0"/>
          <a:ext cx="0" cy="0"/>
          <a:chOff x="0" y="0"/>
          <a:chExt cx="0" cy="0"/>
        </a:xfrm>
      </p:grpSpPr>
      <p:sp>
        <p:nvSpPr>
          <p:cNvPr id="261" name="Google Shape;261;p46"/>
          <p:cNvSpPr txBox="1"/>
          <p:nvPr/>
        </p:nvSpPr>
        <p:spPr>
          <a:xfrm>
            <a:off x="670500" y="1482295"/>
            <a:ext cx="7629300" cy="3160500"/>
          </a:xfrm>
          <a:prstGeom prst="rect">
            <a:avLst/>
          </a:prstGeom>
          <a:noFill/>
          <a:ln>
            <a:noFill/>
          </a:ln>
        </p:spPr>
        <p:txBody>
          <a:bodyPr spcFirstLastPara="1" wrap="square" lIns="68575" tIns="34275" rIns="68575" bIns="34275" anchor="t" anchorCtr="0">
            <a:noAutofit/>
          </a:bodyPr>
          <a:lstStyle/>
          <a:p>
            <a:pPr marL="0" lvl="0" indent="0" algn="just" rtl="0">
              <a:lnSpc>
                <a:spcPct val="115000"/>
              </a:lnSpc>
              <a:spcBef>
                <a:spcPts val="1200"/>
              </a:spcBef>
              <a:spcAft>
                <a:spcPts val="0"/>
              </a:spcAft>
              <a:buClr>
                <a:schemeClr val="dk1"/>
              </a:buClr>
              <a:buSzPts val="1100"/>
              <a:buFont typeface="Arial" panose="020B0604020202020204"/>
              <a:buNone/>
            </a:pPr>
            <a:r>
              <a:rPr lang="en-US"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Antes de desplegar la aplicación hubo  todo un proceso análisis de requerimientos, estudio de factibilidad, implementación de un prototipo, diseño de un plan de pruebas que aunque el usuario final no </a:t>
            </a:r>
            <a:r>
              <a:rPr lang="en-US"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verá</a:t>
            </a:r>
            <a:r>
              <a:rPr lang="en-US"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 nos permitió establecer que el proceso de construcción de software es un proceso complejo y más aún cuando lo que nos interesaba era poder lograr que se cumplieran las necesidades para las cuales fue concebido, aquí jugó un papel muy importante la elección de una metodología de desarrollo clara la cual nos permitió alcanzar cada objetivo en el tiempo </a:t>
            </a:r>
            <a:r>
              <a:rPr lang="en-US"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preestablecido</a:t>
            </a:r>
            <a:r>
              <a:rPr lang="en-US"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 de esta manera se  culminó con el desarrollo de un producto que </a:t>
            </a:r>
            <a:r>
              <a:rPr lang="en-US"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brindará</a:t>
            </a:r>
            <a:r>
              <a:rPr lang="en-US"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 una experiencia agradable al personal encargado del proceso de convocatoria de docentes catedráticos del Instituto de Educación a Distancia de la Universidad del Tolima.</a:t>
            </a:r>
            <a:endParaRPr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0" lvl="0" indent="0" algn="just" rtl="0">
              <a:lnSpc>
                <a:spcPct val="115000"/>
              </a:lnSpc>
              <a:spcBef>
                <a:spcPts val="1200"/>
              </a:spcBef>
              <a:spcAft>
                <a:spcPts val="0"/>
              </a:spcAft>
              <a:buClr>
                <a:schemeClr val="dk1"/>
              </a:buClr>
              <a:buSzPts val="1100"/>
              <a:buFont typeface="Arial" panose="020B0604020202020204"/>
              <a:buNone/>
            </a:pPr>
            <a:endParaRPr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0" marR="0" lvl="0" indent="0" algn="l" rtl="0">
              <a:lnSpc>
                <a:spcPct val="90000"/>
              </a:lnSpc>
              <a:spcBef>
                <a:spcPts val="1200"/>
              </a:spcBef>
              <a:spcAft>
                <a:spcPts val="0"/>
              </a:spcAft>
              <a:buClr>
                <a:schemeClr val="dk1"/>
              </a:buClr>
              <a:buSzPts val="1500"/>
              <a:buFont typeface="Arial" panose="020B0604020202020204"/>
              <a:buNone/>
            </a:pPr>
            <a:endParaRPr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2" name="Google Shape;262;p46"/>
          <p:cNvSpPr txBox="1"/>
          <p:nvPr/>
        </p:nvSpPr>
        <p:spPr>
          <a:xfrm>
            <a:off x="670501" y="770294"/>
            <a:ext cx="4610100" cy="577800"/>
          </a:xfrm>
          <a:prstGeom prst="rect">
            <a:avLst/>
          </a:prstGeom>
          <a:noFill/>
          <a:ln>
            <a:noFill/>
          </a:ln>
        </p:spPr>
        <p:txBody>
          <a:bodyPr spcFirstLastPara="1" wrap="square" lIns="76400" tIns="38200" rIns="76400" bIns="38200" anchor="ctr" anchorCtr="0">
            <a:noAutofit/>
          </a:bodyPr>
          <a:lstStyle/>
          <a:p>
            <a:pPr marL="0" marR="0" lvl="0" indent="0" algn="l" rtl="0">
              <a:spcBef>
                <a:spcPts val="0"/>
              </a:spcBef>
              <a:spcAft>
                <a:spcPts val="0"/>
              </a:spcAft>
              <a:buClr>
                <a:srgbClr val="D11D5E"/>
              </a:buClr>
              <a:buSzPts val="3200"/>
              <a:buFont typeface="Quattrocento Sans" panose="020B0502050000020003"/>
              <a:buNone/>
            </a:pPr>
            <a:r>
              <a:rPr lang="en-US" sz="3200" b="1">
                <a:solidFill>
                  <a:srgbClr val="D11D5E"/>
                </a:solidFill>
                <a:latin typeface="Quattrocento Sans" panose="020B0502050000020003"/>
                <a:ea typeface="Quattrocento Sans" panose="020B0502050000020003"/>
                <a:cs typeface="Quattrocento Sans" panose="020B0502050000020003"/>
                <a:sym typeface="Quattrocento Sans" panose="020B0502050000020003"/>
              </a:rPr>
              <a:t>Conclusiones</a:t>
            </a:r>
            <a:endParaRPr sz="3200" b="1">
              <a:solidFill>
                <a:srgbClr val="D11D5E"/>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66" name="Shape 266"/>
        <p:cNvGrpSpPr/>
        <p:nvPr/>
      </p:nvGrpSpPr>
      <p:grpSpPr>
        <a:xfrm>
          <a:off x="0" y="0"/>
          <a:ext cx="0" cy="0"/>
          <a:chOff x="0" y="0"/>
          <a:chExt cx="0" cy="0"/>
        </a:xfrm>
      </p:grpSpPr>
      <p:sp>
        <p:nvSpPr>
          <p:cNvPr id="267" name="Google Shape;267;p47"/>
          <p:cNvSpPr txBox="1"/>
          <p:nvPr/>
        </p:nvSpPr>
        <p:spPr>
          <a:xfrm>
            <a:off x="670501" y="1558509"/>
            <a:ext cx="7629300" cy="2003100"/>
          </a:xfrm>
          <a:prstGeom prst="rect">
            <a:avLst/>
          </a:prstGeom>
          <a:noFill/>
          <a:ln>
            <a:noFill/>
          </a:ln>
        </p:spPr>
        <p:txBody>
          <a:bodyPr spcFirstLastPara="1" wrap="square" lIns="68575" tIns="34275" rIns="68575" bIns="34275" anchor="t" anchorCtr="0">
            <a:noAutofit/>
          </a:bodyPr>
          <a:lstStyle/>
          <a:p>
            <a:pPr marL="0" lvl="0" indent="0" algn="just" rtl="0">
              <a:lnSpc>
                <a:spcPct val="115000"/>
              </a:lnSpc>
              <a:spcBef>
                <a:spcPts val="1200"/>
              </a:spcBef>
              <a:spcAft>
                <a:spcPts val="0"/>
              </a:spcAft>
              <a:buClr>
                <a:schemeClr val="dk1"/>
              </a:buClr>
              <a:buSzPts val="1100"/>
              <a:buFont typeface="Arial" panose="020B0604020202020204"/>
              <a:buNone/>
            </a:pPr>
            <a:r>
              <a:rPr lang="en-US"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Los requerimientos funcionales y no funcionales se definieron con base en el análisis del proceso de convocatorias de docentes, la documentación suministrada por la oficina de apoyo a la docencia del IDEAD y observación de procesos anteriores ya realizados y publicados en la página web de la Universidad del Tolima, el análisis de los requerimientos al momento de implementar la aplicación </a:t>
            </a:r>
            <a:r>
              <a:rPr lang="en-US"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jugó</a:t>
            </a:r>
            <a:r>
              <a:rPr lang="en-US"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 un papel muy relevante, ya que mediante este proceso se pudo dimensionar la magnitud de la necesidad a solucionar identificando las características esperadas del software.</a:t>
            </a:r>
            <a:endParaRPr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0" lvl="0" indent="0" algn="just" rtl="0">
              <a:lnSpc>
                <a:spcPct val="115000"/>
              </a:lnSpc>
              <a:spcBef>
                <a:spcPts val="1200"/>
              </a:spcBef>
              <a:spcAft>
                <a:spcPts val="0"/>
              </a:spcAft>
              <a:buClr>
                <a:schemeClr val="dk1"/>
              </a:buClr>
              <a:buSzPts val="1100"/>
              <a:buFont typeface="Arial" panose="020B0604020202020204"/>
              <a:buNone/>
            </a:pPr>
            <a:endParaRPr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0" lvl="0" indent="0" algn="just" rtl="0">
              <a:lnSpc>
                <a:spcPct val="115000"/>
              </a:lnSpc>
              <a:spcBef>
                <a:spcPts val="1200"/>
              </a:spcBef>
              <a:spcAft>
                <a:spcPts val="0"/>
              </a:spcAft>
              <a:buClr>
                <a:schemeClr val="dk1"/>
              </a:buClr>
              <a:buSzPts val="1100"/>
              <a:buFont typeface="Arial" panose="020B0604020202020204"/>
              <a:buNone/>
            </a:pPr>
            <a:endParaRPr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0" marR="0" lvl="0" indent="0" algn="l" rtl="0">
              <a:lnSpc>
                <a:spcPct val="90000"/>
              </a:lnSpc>
              <a:spcBef>
                <a:spcPts val="1200"/>
              </a:spcBef>
              <a:spcAft>
                <a:spcPts val="0"/>
              </a:spcAft>
              <a:buClr>
                <a:schemeClr val="dk1"/>
              </a:buClr>
              <a:buSzPts val="1500"/>
              <a:buFont typeface="Arial" panose="020B0604020202020204"/>
              <a:buNone/>
            </a:pPr>
            <a:endParaRPr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68" name="Google Shape;268;p47"/>
          <p:cNvSpPr txBox="1"/>
          <p:nvPr/>
        </p:nvSpPr>
        <p:spPr>
          <a:xfrm>
            <a:off x="670501" y="770294"/>
            <a:ext cx="4610100" cy="577800"/>
          </a:xfrm>
          <a:prstGeom prst="rect">
            <a:avLst/>
          </a:prstGeom>
          <a:noFill/>
          <a:ln>
            <a:noFill/>
          </a:ln>
        </p:spPr>
        <p:txBody>
          <a:bodyPr spcFirstLastPara="1" wrap="square" lIns="76400" tIns="38200" rIns="76400" bIns="38200" anchor="ctr" anchorCtr="0">
            <a:noAutofit/>
          </a:bodyPr>
          <a:lstStyle/>
          <a:p>
            <a:pPr marL="0" marR="0" lvl="0" indent="0" algn="l" rtl="0">
              <a:spcBef>
                <a:spcPts val="0"/>
              </a:spcBef>
              <a:spcAft>
                <a:spcPts val="0"/>
              </a:spcAft>
              <a:buClr>
                <a:srgbClr val="D11D5E"/>
              </a:buClr>
              <a:buSzPts val="3200"/>
              <a:buFont typeface="Quattrocento Sans" panose="020B0502050000020003"/>
              <a:buNone/>
            </a:pPr>
            <a:r>
              <a:rPr lang="en-US" sz="3200" b="1">
                <a:solidFill>
                  <a:srgbClr val="D11D5E"/>
                </a:solidFill>
                <a:latin typeface="Quattrocento Sans" panose="020B0502050000020003"/>
                <a:ea typeface="Quattrocento Sans" panose="020B0502050000020003"/>
                <a:cs typeface="Quattrocento Sans" panose="020B0502050000020003"/>
                <a:sym typeface="Quattrocento Sans" panose="020B0502050000020003"/>
              </a:rPr>
              <a:t>Conclusiones</a:t>
            </a:r>
            <a:endParaRPr sz="3200" b="1">
              <a:solidFill>
                <a:srgbClr val="D11D5E"/>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72" name="Shape 272"/>
        <p:cNvGrpSpPr/>
        <p:nvPr/>
      </p:nvGrpSpPr>
      <p:grpSpPr>
        <a:xfrm>
          <a:off x="0" y="0"/>
          <a:ext cx="0" cy="0"/>
          <a:chOff x="0" y="0"/>
          <a:chExt cx="0" cy="0"/>
        </a:xfrm>
      </p:grpSpPr>
      <p:sp>
        <p:nvSpPr>
          <p:cNvPr id="273" name="Google Shape;273;p48"/>
          <p:cNvSpPr txBox="1"/>
          <p:nvPr/>
        </p:nvSpPr>
        <p:spPr>
          <a:xfrm>
            <a:off x="670501" y="1558509"/>
            <a:ext cx="7629300" cy="2003100"/>
          </a:xfrm>
          <a:prstGeom prst="rect">
            <a:avLst/>
          </a:prstGeom>
          <a:noFill/>
          <a:ln>
            <a:noFill/>
          </a:ln>
        </p:spPr>
        <p:txBody>
          <a:bodyPr spcFirstLastPara="1" wrap="square" lIns="68575" tIns="34275" rIns="68575" bIns="34275" anchor="t" anchorCtr="0">
            <a:noAutofit/>
          </a:bodyPr>
          <a:lstStyle/>
          <a:p>
            <a:pPr marL="0" lvl="0" indent="0" algn="just" rtl="0">
              <a:lnSpc>
                <a:spcPct val="115000"/>
              </a:lnSpc>
              <a:spcBef>
                <a:spcPts val="1200"/>
              </a:spcBef>
              <a:spcAft>
                <a:spcPts val="0"/>
              </a:spcAft>
              <a:buClr>
                <a:schemeClr val="dk1"/>
              </a:buClr>
              <a:buSzPts val="1100"/>
              <a:buFont typeface="Arial" panose="020B0604020202020204"/>
              <a:buNone/>
            </a:pPr>
            <a:r>
              <a:rPr lang="en-US">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Los requerimientos funcionales y no funcionales se definieron con base en el análisis del proceso de convocatorias de docentes, la documentación suministrada por la oficina de apoyo a la docencia del IDEAD y observación de procesos anteriores ya realizados y publicados en la página web de la Universidad del Tolima, el análisis de los requerimientos al momento de implementar la aplicación jugo un papel muy relevante, ya que mediante este proceso se pudo dimensionar la magnitud de la necesidad a solucionar identificando las características esperadas del software.</a:t>
            </a:r>
            <a:endParaRPr>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0" lvl="0" indent="0" algn="just" rtl="0">
              <a:lnSpc>
                <a:spcPct val="115000"/>
              </a:lnSpc>
              <a:spcBef>
                <a:spcPts val="1200"/>
              </a:spcBef>
              <a:spcAft>
                <a:spcPts val="0"/>
              </a:spcAft>
              <a:buClr>
                <a:schemeClr val="dk1"/>
              </a:buClr>
              <a:buSzPts val="1100"/>
              <a:buFont typeface="Arial" panose="020B0604020202020204"/>
              <a:buNone/>
            </a:pPr>
            <a:endParaRPr>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0" lvl="0" indent="0" algn="just" rtl="0">
              <a:lnSpc>
                <a:spcPct val="115000"/>
              </a:lnSpc>
              <a:spcBef>
                <a:spcPts val="1200"/>
              </a:spcBef>
              <a:spcAft>
                <a:spcPts val="0"/>
              </a:spcAft>
              <a:buClr>
                <a:schemeClr val="dk1"/>
              </a:buClr>
              <a:buSzPts val="1100"/>
              <a:buFont typeface="Arial" panose="020B0604020202020204"/>
              <a:buNone/>
            </a:pPr>
            <a:endParaRPr>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0" marR="0" lvl="0" indent="0" algn="l" rtl="0">
              <a:lnSpc>
                <a:spcPct val="90000"/>
              </a:lnSpc>
              <a:spcBef>
                <a:spcPts val="1200"/>
              </a:spcBef>
              <a:spcAft>
                <a:spcPts val="0"/>
              </a:spcAft>
              <a:buClr>
                <a:schemeClr val="dk1"/>
              </a:buClr>
              <a:buSzPts val="1500"/>
              <a:buFont typeface="Arial" panose="020B0604020202020204"/>
              <a:buNone/>
            </a:pPr>
            <a:endParaRPr>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274" name="Google Shape;274;p48"/>
          <p:cNvSpPr txBox="1"/>
          <p:nvPr/>
        </p:nvSpPr>
        <p:spPr>
          <a:xfrm>
            <a:off x="670501" y="770294"/>
            <a:ext cx="4610100" cy="577800"/>
          </a:xfrm>
          <a:prstGeom prst="rect">
            <a:avLst/>
          </a:prstGeom>
          <a:noFill/>
          <a:ln>
            <a:noFill/>
          </a:ln>
        </p:spPr>
        <p:txBody>
          <a:bodyPr spcFirstLastPara="1" wrap="square" lIns="76400" tIns="38200" rIns="76400" bIns="38200" anchor="ctr" anchorCtr="0">
            <a:noAutofit/>
          </a:bodyPr>
          <a:lstStyle/>
          <a:p>
            <a:pPr marL="0" marR="0" lvl="0" indent="0" algn="l" rtl="0">
              <a:spcBef>
                <a:spcPts val="0"/>
              </a:spcBef>
              <a:spcAft>
                <a:spcPts val="0"/>
              </a:spcAft>
              <a:buClr>
                <a:srgbClr val="D11D5E"/>
              </a:buClr>
              <a:buSzPts val="3200"/>
              <a:buFont typeface="Quattrocento Sans" panose="020B0502050000020003"/>
              <a:buNone/>
            </a:pPr>
            <a:r>
              <a:rPr lang="en-US" sz="3200" b="1">
                <a:solidFill>
                  <a:srgbClr val="D11D5E"/>
                </a:solidFill>
                <a:latin typeface="Quattrocento Sans" panose="020B0502050000020003"/>
                <a:ea typeface="Quattrocento Sans" panose="020B0502050000020003"/>
                <a:cs typeface="Quattrocento Sans" panose="020B0502050000020003"/>
                <a:sym typeface="Quattrocento Sans" panose="020B0502050000020003"/>
              </a:rPr>
              <a:t>Conclusiones</a:t>
            </a:r>
            <a:endParaRPr sz="3200" b="1">
              <a:solidFill>
                <a:srgbClr val="D11D5E"/>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278" name="Shape 278"/>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2483585" y="2080088"/>
            <a:ext cx="3934800" cy="8574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rgbClr val="00B0F0"/>
              </a:buClr>
              <a:buSzPts val="3000"/>
              <a:buFont typeface="Quattrocento Sans" panose="020B0502050000020003"/>
              <a:buNone/>
            </a:pPr>
            <a:r>
              <a:rPr lang="en-US" sz="3000" b="1">
                <a:solidFill>
                  <a:srgbClr val="00B0F0"/>
                </a:solidFill>
                <a:latin typeface="Quattrocento Sans" panose="020B0502050000020003"/>
                <a:ea typeface="Quattrocento Sans" panose="020B0502050000020003"/>
                <a:cs typeface="Quattrocento Sans" panose="020B0502050000020003"/>
                <a:sym typeface="Quattrocento Sans" panose="020B0502050000020003"/>
              </a:rPr>
              <a:t>Introducción</a:t>
            </a:r>
            <a:endParaRPr sz="3000" b="1">
              <a:solidFill>
                <a:srgbClr val="00B0F0"/>
              </a:solidFill>
              <a:latin typeface="Quattrocento Sans" panose="020B0502050000020003"/>
              <a:ea typeface="Quattrocento Sans" panose="020B0502050000020003"/>
              <a:cs typeface="Quattrocento Sans" panose="020B0502050000020003"/>
              <a:sym typeface="Quattrocento Sans" panose="020B0502050000020003"/>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45" name="Shape 145"/>
        <p:cNvGrpSpPr/>
        <p:nvPr/>
      </p:nvGrpSpPr>
      <p:grpSpPr>
        <a:xfrm>
          <a:off x="0" y="0"/>
          <a:ext cx="0" cy="0"/>
          <a:chOff x="0" y="0"/>
          <a:chExt cx="0" cy="0"/>
        </a:xfrm>
      </p:grpSpPr>
      <p:sp>
        <p:nvSpPr>
          <p:cNvPr id="146" name="Google Shape;146;p28"/>
          <p:cNvSpPr txBox="1"/>
          <p:nvPr/>
        </p:nvSpPr>
        <p:spPr>
          <a:xfrm>
            <a:off x="670500" y="1558495"/>
            <a:ext cx="7629300" cy="3033000"/>
          </a:xfrm>
          <a:prstGeom prst="rect">
            <a:avLst/>
          </a:prstGeom>
          <a:noFill/>
          <a:ln>
            <a:noFill/>
          </a:ln>
        </p:spPr>
        <p:txBody>
          <a:bodyPr spcFirstLastPara="1" wrap="square" lIns="68575" tIns="34275" rIns="68575" bIns="34275" anchor="t" anchorCtr="0">
            <a:noAutofit/>
          </a:bodyPr>
          <a:lstStyle/>
          <a:p>
            <a:pPr marL="0" marR="0" lvl="0" indent="0" algn="just" rtl="0">
              <a:lnSpc>
                <a:spcPct val="90000"/>
              </a:lnSpc>
              <a:spcBef>
                <a:spcPts val="800"/>
              </a:spcBef>
              <a:spcAft>
                <a:spcPts val="0"/>
              </a:spcAft>
              <a:buClr>
                <a:schemeClr val="dk1"/>
              </a:buClr>
              <a:buSzPts val="1500"/>
              <a:buFont typeface="Arial" panose="020B0604020202020204"/>
              <a:buNone/>
            </a:pPr>
            <a:r>
              <a:rPr lang="en-US"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La aplicación web para apoyo al proceso de convocatoria docentes del Instituto de Educación a Distancia de la Universidad del Tolima, facilitará en gran medida este proceso, pues ya no será necesario que un funcionario se desgaste ingresando los datos de los postulados en cada convocatoria de forma manual sino que en el momento que se abra la convocatoria cada docente aspirante </a:t>
            </a:r>
            <a:r>
              <a:rPr lang="en-US"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ingresará</a:t>
            </a:r>
            <a:r>
              <a:rPr lang="en-US"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 sus datos personales  así como sus soportes a través de la plataforma.</a:t>
            </a:r>
            <a:endParaRPr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0" marR="0" lvl="0" indent="0" algn="just" rtl="0">
              <a:lnSpc>
                <a:spcPct val="90000"/>
              </a:lnSpc>
              <a:spcBef>
                <a:spcPts val="800"/>
              </a:spcBef>
              <a:spcAft>
                <a:spcPts val="0"/>
              </a:spcAft>
              <a:buClr>
                <a:schemeClr val="dk1"/>
              </a:buClr>
              <a:buSzPts val="1500"/>
              <a:buFont typeface="Arial" panose="020B0604020202020204"/>
              <a:buNone/>
            </a:pPr>
            <a:endParaRPr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0" marR="0" lvl="0" indent="0" algn="just" rtl="0">
              <a:lnSpc>
                <a:spcPct val="90000"/>
              </a:lnSpc>
              <a:spcBef>
                <a:spcPts val="800"/>
              </a:spcBef>
              <a:spcAft>
                <a:spcPts val="0"/>
              </a:spcAft>
              <a:buClr>
                <a:schemeClr val="dk1"/>
              </a:buClr>
              <a:buSzPts val="1500"/>
              <a:buFont typeface="Arial" panose="020B0604020202020204"/>
              <a:buNone/>
            </a:pPr>
            <a:r>
              <a:rPr lang="en-US"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Implementación</a:t>
            </a:r>
            <a:r>
              <a:rPr lang="en-US"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 Iniciativa papel cero MIN TIC - Res. 00277, 2013</a:t>
            </a:r>
            <a:endParaRPr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0" lvl="0" indent="0" algn="just" rtl="0">
              <a:lnSpc>
                <a:spcPct val="115000"/>
              </a:lnSpc>
              <a:spcBef>
                <a:spcPts val="1200"/>
              </a:spcBef>
              <a:spcAft>
                <a:spcPts val="0"/>
              </a:spcAft>
              <a:buClr>
                <a:schemeClr val="dk1"/>
              </a:buClr>
              <a:buSzPts val="1100"/>
              <a:buFont typeface="Arial" panose="020B0604020202020204"/>
              <a:buNone/>
            </a:pPr>
            <a:endParaRPr sz="1500">
              <a:solidFill>
                <a:schemeClr val="dk1"/>
              </a:solidFill>
              <a:highlight>
                <a:schemeClr val="accent4"/>
              </a:highlight>
              <a:latin typeface="Quattrocento Sans" panose="020B0502050000020003"/>
              <a:ea typeface="Quattrocento Sans" panose="020B0502050000020003"/>
              <a:cs typeface="Quattrocento Sans" panose="020B0502050000020003"/>
              <a:sym typeface="Quattrocento Sans" panose="020B0502050000020003"/>
            </a:endParaRPr>
          </a:p>
          <a:p>
            <a:pPr marL="0" marR="0" lvl="0" indent="0" algn="just" rtl="0">
              <a:lnSpc>
                <a:spcPct val="90000"/>
              </a:lnSpc>
              <a:spcBef>
                <a:spcPts val="1200"/>
              </a:spcBef>
              <a:spcAft>
                <a:spcPts val="0"/>
              </a:spcAft>
              <a:buClr>
                <a:schemeClr val="dk1"/>
              </a:buClr>
              <a:buSzPts val="1500"/>
              <a:buFont typeface="Arial" panose="020B0604020202020204"/>
              <a:buNone/>
            </a:pPr>
            <a:endParaRPr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47" name="Google Shape;147;p28"/>
          <p:cNvSpPr txBox="1"/>
          <p:nvPr/>
        </p:nvSpPr>
        <p:spPr>
          <a:xfrm>
            <a:off x="670501" y="770294"/>
            <a:ext cx="4610100" cy="577800"/>
          </a:xfrm>
          <a:prstGeom prst="rect">
            <a:avLst/>
          </a:prstGeom>
          <a:noFill/>
          <a:ln>
            <a:noFill/>
          </a:ln>
        </p:spPr>
        <p:txBody>
          <a:bodyPr spcFirstLastPara="1" wrap="square" lIns="76400" tIns="38200" rIns="76400" bIns="38200" anchor="ctr" anchorCtr="0">
            <a:noAutofit/>
          </a:bodyPr>
          <a:lstStyle/>
          <a:p>
            <a:pPr marL="0" marR="0" lvl="0" indent="0" algn="l" rtl="0">
              <a:spcBef>
                <a:spcPts val="0"/>
              </a:spcBef>
              <a:spcAft>
                <a:spcPts val="0"/>
              </a:spcAft>
              <a:buClr>
                <a:srgbClr val="D11D5E"/>
              </a:buClr>
              <a:buSzPts val="3200"/>
              <a:buFont typeface="Quattrocento Sans" panose="020B0502050000020003"/>
              <a:buNone/>
            </a:pPr>
            <a:r>
              <a:rPr lang="en-US" sz="3200" b="1" i="0" u="none" strike="noStrike" cap="none">
                <a:solidFill>
                  <a:srgbClr val="D11D5E"/>
                </a:solidFill>
                <a:latin typeface="Quattrocento Sans" panose="020B0502050000020003"/>
                <a:ea typeface="Quattrocento Sans" panose="020B0502050000020003"/>
                <a:cs typeface="Quattrocento Sans" panose="020B0502050000020003"/>
                <a:sym typeface="Quattrocento Sans" panose="020B0502050000020003"/>
              </a:rPr>
              <a:t>Introducci</a:t>
            </a:r>
            <a:r>
              <a:rPr lang="en-US" sz="3200" b="1">
                <a:solidFill>
                  <a:srgbClr val="D11D5E"/>
                </a:solidFill>
                <a:latin typeface="Quattrocento Sans" panose="020B0502050000020003"/>
                <a:ea typeface="Quattrocento Sans" panose="020B0502050000020003"/>
                <a:cs typeface="Quattrocento Sans" panose="020B0502050000020003"/>
                <a:sym typeface="Quattrocento Sans" panose="020B0502050000020003"/>
              </a:rPr>
              <a:t>ó</a:t>
            </a:r>
            <a:r>
              <a:rPr lang="en-US" sz="3200" b="1" i="0" u="none" strike="noStrike" cap="none">
                <a:solidFill>
                  <a:srgbClr val="D11D5E"/>
                </a:solidFill>
                <a:latin typeface="Quattrocento Sans" panose="020B0502050000020003"/>
                <a:ea typeface="Quattrocento Sans" panose="020B0502050000020003"/>
                <a:cs typeface="Quattrocento Sans" panose="020B0502050000020003"/>
                <a:sym typeface="Quattrocento Sans" panose="020B0502050000020003"/>
              </a:rPr>
              <a:t>n</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2483585" y="2080088"/>
            <a:ext cx="3934800" cy="8574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rgbClr val="00B0F0"/>
              </a:buClr>
              <a:buSzPts val="3000"/>
              <a:buFont typeface="Quattrocento Sans" panose="020B0502050000020003"/>
              <a:buNone/>
            </a:pPr>
            <a:r>
              <a:rPr lang="en-US" sz="3000" b="1">
                <a:solidFill>
                  <a:srgbClr val="00B0F0"/>
                </a:solidFill>
                <a:latin typeface="Quattrocento Sans" panose="020B0502050000020003"/>
                <a:ea typeface="Quattrocento Sans" panose="020B0502050000020003"/>
                <a:cs typeface="Quattrocento Sans" panose="020B0502050000020003"/>
                <a:sym typeface="Quattrocento Sans" panose="020B0502050000020003"/>
              </a:rPr>
              <a:t>Objetivos</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56" name="Shape 156"/>
        <p:cNvGrpSpPr/>
        <p:nvPr/>
      </p:nvGrpSpPr>
      <p:grpSpPr>
        <a:xfrm>
          <a:off x="0" y="0"/>
          <a:ext cx="0" cy="0"/>
          <a:chOff x="0" y="0"/>
          <a:chExt cx="0" cy="0"/>
        </a:xfrm>
      </p:grpSpPr>
      <p:sp>
        <p:nvSpPr>
          <p:cNvPr id="157" name="Google Shape;157;p30"/>
          <p:cNvSpPr txBox="1"/>
          <p:nvPr/>
        </p:nvSpPr>
        <p:spPr>
          <a:xfrm>
            <a:off x="670501" y="1558509"/>
            <a:ext cx="7629300" cy="2003100"/>
          </a:xfrm>
          <a:prstGeom prst="rect">
            <a:avLst/>
          </a:prstGeom>
          <a:noFill/>
          <a:ln>
            <a:noFill/>
          </a:ln>
        </p:spPr>
        <p:txBody>
          <a:bodyPr spcFirstLastPara="1" wrap="square" lIns="68575" tIns="34275" rIns="68575" bIns="34275" anchor="t" anchorCtr="0">
            <a:noAutofit/>
          </a:bodyPr>
          <a:lstStyle/>
          <a:p>
            <a:pPr marL="0" marR="0" lvl="0" indent="0" algn="just" rtl="0">
              <a:lnSpc>
                <a:spcPct val="90000"/>
              </a:lnSpc>
              <a:spcBef>
                <a:spcPts val="0"/>
              </a:spcBef>
              <a:spcAft>
                <a:spcPts val="0"/>
              </a:spcAft>
              <a:buClr>
                <a:schemeClr val="dk1"/>
              </a:buClr>
              <a:buSzPts val="1500"/>
              <a:buFont typeface="Arial" panose="020B0604020202020204"/>
              <a:buNone/>
            </a:pPr>
            <a:r>
              <a:rPr lang="en-US" sz="15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Desarrollar una aplicación web para apoyo al proceso de convocatoria docentes catedráticos del Instituto de Educación a Distancia de la Universidad del Tolima.</a:t>
            </a:r>
            <a:endParaRPr sz="15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58" name="Google Shape;158;p30"/>
          <p:cNvSpPr txBox="1"/>
          <p:nvPr/>
        </p:nvSpPr>
        <p:spPr>
          <a:xfrm>
            <a:off x="670501" y="770294"/>
            <a:ext cx="4610100" cy="577800"/>
          </a:xfrm>
          <a:prstGeom prst="rect">
            <a:avLst/>
          </a:prstGeom>
          <a:noFill/>
          <a:ln>
            <a:noFill/>
          </a:ln>
        </p:spPr>
        <p:txBody>
          <a:bodyPr spcFirstLastPara="1" wrap="square" lIns="76400" tIns="38200" rIns="76400" bIns="38200" anchor="ctr" anchorCtr="0">
            <a:noAutofit/>
          </a:bodyPr>
          <a:lstStyle/>
          <a:p>
            <a:pPr marL="0" marR="0" lvl="0" indent="0" algn="l" rtl="0">
              <a:spcBef>
                <a:spcPts val="0"/>
              </a:spcBef>
              <a:spcAft>
                <a:spcPts val="0"/>
              </a:spcAft>
              <a:buClr>
                <a:srgbClr val="D11D5E"/>
              </a:buClr>
              <a:buSzPts val="3200"/>
              <a:buFont typeface="Quattrocento Sans" panose="020B0502050000020003"/>
              <a:buNone/>
            </a:pPr>
            <a:r>
              <a:rPr lang="en-US" sz="3200" b="1" i="0" u="none" strike="noStrike" cap="none">
                <a:solidFill>
                  <a:srgbClr val="D11D5E"/>
                </a:solidFill>
                <a:latin typeface="Quattrocento Sans" panose="020B0502050000020003"/>
                <a:ea typeface="Quattrocento Sans" panose="020B0502050000020003"/>
                <a:cs typeface="Quattrocento Sans" panose="020B0502050000020003"/>
                <a:sym typeface="Quattrocento Sans" panose="020B0502050000020003"/>
              </a:rPr>
              <a:t>Objetivo General</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62" name="Shape 162"/>
        <p:cNvGrpSpPr/>
        <p:nvPr/>
      </p:nvGrpSpPr>
      <p:grpSpPr>
        <a:xfrm>
          <a:off x="0" y="0"/>
          <a:ext cx="0" cy="0"/>
          <a:chOff x="0" y="0"/>
          <a:chExt cx="0" cy="0"/>
        </a:xfrm>
      </p:grpSpPr>
      <p:sp>
        <p:nvSpPr>
          <p:cNvPr id="163" name="Google Shape;163;p31"/>
          <p:cNvSpPr txBox="1"/>
          <p:nvPr/>
        </p:nvSpPr>
        <p:spPr>
          <a:xfrm>
            <a:off x="670500" y="1558495"/>
            <a:ext cx="7629300" cy="3095700"/>
          </a:xfrm>
          <a:prstGeom prst="rect">
            <a:avLst/>
          </a:prstGeom>
          <a:noFill/>
          <a:ln>
            <a:noFill/>
          </a:ln>
        </p:spPr>
        <p:txBody>
          <a:bodyPr spcFirstLastPara="1" wrap="square" lIns="68575" tIns="34275" rIns="68575" bIns="34275" anchor="t" anchorCtr="0">
            <a:noAutofit/>
          </a:bodyPr>
          <a:lstStyle/>
          <a:p>
            <a:pPr marL="0" marR="0" lvl="0" indent="0" algn="just" rtl="0">
              <a:lnSpc>
                <a:spcPct val="90000"/>
              </a:lnSpc>
              <a:spcBef>
                <a:spcPts val="0"/>
              </a:spcBef>
              <a:spcAft>
                <a:spcPts val="0"/>
              </a:spcAft>
              <a:buClr>
                <a:schemeClr val="dk1"/>
              </a:buClr>
              <a:buSzPts val="1800"/>
              <a:buFont typeface="Arial" panose="020B0604020202020204"/>
              <a:buNone/>
            </a:pPr>
            <a:r>
              <a:rPr lang="en-US" sz="15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1. Determinar requerimientos funcionales y no funcionales para establecer los alcances y limitaciones de la aplicación. </a:t>
            </a:r>
            <a:endParaRPr sz="1500"/>
          </a:p>
          <a:p>
            <a:pPr marL="0" marR="0" lvl="0" indent="0" algn="just" rtl="0">
              <a:lnSpc>
                <a:spcPct val="90000"/>
              </a:lnSpc>
              <a:spcBef>
                <a:spcPts val="800"/>
              </a:spcBef>
              <a:spcAft>
                <a:spcPts val="0"/>
              </a:spcAft>
              <a:buClr>
                <a:schemeClr val="dk1"/>
              </a:buClr>
              <a:buSzPts val="1800"/>
              <a:buFont typeface="Arial" panose="020B0604020202020204"/>
              <a:buNone/>
            </a:pPr>
            <a:endParaRPr sz="15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0" marR="0" lvl="0" indent="0" algn="just" rtl="0">
              <a:lnSpc>
                <a:spcPct val="90000"/>
              </a:lnSpc>
              <a:spcBef>
                <a:spcPts val="800"/>
              </a:spcBef>
              <a:spcAft>
                <a:spcPts val="0"/>
              </a:spcAft>
              <a:buClr>
                <a:schemeClr val="dk1"/>
              </a:buClr>
              <a:buSzPts val="1800"/>
              <a:buFont typeface="Arial" panose="020B0604020202020204"/>
              <a:buNone/>
            </a:pPr>
            <a:r>
              <a:rPr lang="en-US" sz="15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2. Analizar las reglas de negocio requeridas para llevar a cabo el proceso de convocatoria de docentes </a:t>
            </a:r>
            <a:r>
              <a:rPr lang="en-US" sz="1500">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catedraticos</a:t>
            </a:r>
            <a:r>
              <a:rPr lang="en-US" sz="15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 para el instituto de educación a distancia de la universidad del Tolima  </a:t>
            </a:r>
            <a:endParaRPr sz="1500"/>
          </a:p>
          <a:p>
            <a:pPr marL="0" marR="0" lvl="0" indent="0" algn="just" rtl="0">
              <a:lnSpc>
                <a:spcPct val="90000"/>
              </a:lnSpc>
              <a:spcBef>
                <a:spcPts val="800"/>
              </a:spcBef>
              <a:spcAft>
                <a:spcPts val="0"/>
              </a:spcAft>
              <a:buClr>
                <a:schemeClr val="dk1"/>
              </a:buClr>
              <a:buSzPts val="1800"/>
              <a:buFont typeface="Arial" panose="020B0604020202020204"/>
              <a:buNone/>
            </a:pPr>
            <a:endParaRPr sz="15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0" marR="0" lvl="0" indent="0" algn="just" rtl="0">
              <a:lnSpc>
                <a:spcPct val="90000"/>
              </a:lnSpc>
              <a:spcBef>
                <a:spcPts val="800"/>
              </a:spcBef>
              <a:spcAft>
                <a:spcPts val="0"/>
              </a:spcAft>
              <a:buClr>
                <a:schemeClr val="dk1"/>
              </a:buClr>
              <a:buSzPts val="1800"/>
              <a:buFont typeface="Arial" panose="020B0604020202020204"/>
              <a:buNone/>
            </a:pPr>
            <a:r>
              <a:rPr lang="en-US" sz="15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3. Diseñar una base de datos para almacenar información de catedráticos que prestan sus servicio al instituto de educación a distancia  de la universidad del Tolima. </a:t>
            </a:r>
            <a:endParaRPr sz="15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0" marR="0" lvl="0" indent="0" algn="just" rtl="0">
              <a:lnSpc>
                <a:spcPct val="90000"/>
              </a:lnSpc>
              <a:spcBef>
                <a:spcPts val="800"/>
              </a:spcBef>
              <a:spcAft>
                <a:spcPts val="0"/>
              </a:spcAft>
              <a:buClr>
                <a:schemeClr val="dk1"/>
              </a:buClr>
              <a:buSzPts val="1400"/>
              <a:buFont typeface="Arial" panose="020B0604020202020204"/>
              <a:buNone/>
            </a:pPr>
            <a:endParaRPr sz="15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p:txBody>
      </p:sp>
      <p:sp>
        <p:nvSpPr>
          <p:cNvPr id="164" name="Google Shape;164;p31"/>
          <p:cNvSpPr txBox="1"/>
          <p:nvPr/>
        </p:nvSpPr>
        <p:spPr>
          <a:xfrm>
            <a:off x="670501" y="770294"/>
            <a:ext cx="4610100" cy="577800"/>
          </a:xfrm>
          <a:prstGeom prst="rect">
            <a:avLst/>
          </a:prstGeom>
          <a:noFill/>
          <a:ln>
            <a:noFill/>
          </a:ln>
        </p:spPr>
        <p:txBody>
          <a:bodyPr spcFirstLastPara="1" wrap="square" lIns="76400" tIns="38200" rIns="76400" bIns="38200" anchor="ctr" anchorCtr="0">
            <a:noAutofit/>
          </a:bodyPr>
          <a:lstStyle/>
          <a:p>
            <a:pPr marL="0" marR="0" lvl="0" indent="0" algn="l" rtl="0">
              <a:spcBef>
                <a:spcPts val="0"/>
              </a:spcBef>
              <a:spcAft>
                <a:spcPts val="0"/>
              </a:spcAft>
              <a:buClr>
                <a:srgbClr val="D11D5E"/>
              </a:buClr>
              <a:buSzPts val="3200"/>
              <a:buFont typeface="Quattrocento Sans" panose="020B0502050000020003"/>
              <a:buNone/>
            </a:pPr>
            <a:r>
              <a:rPr lang="en-US" sz="3200" b="1" i="0" u="none" strike="noStrike" cap="none">
                <a:solidFill>
                  <a:srgbClr val="D11D5E"/>
                </a:solidFill>
                <a:latin typeface="Quattrocento Sans" panose="020B0502050000020003"/>
                <a:ea typeface="Quattrocento Sans" panose="020B0502050000020003"/>
                <a:cs typeface="Quattrocento Sans" panose="020B0502050000020003"/>
                <a:sym typeface="Quattrocento Sans" panose="020B0502050000020003"/>
              </a:rPr>
              <a:t>Objetivos </a:t>
            </a:r>
            <a:r>
              <a:rPr lang="en-US" sz="3200" b="1">
                <a:solidFill>
                  <a:srgbClr val="D11D5E"/>
                </a:solidFill>
                <a:latin typeface="Quattrocento Sans" panose="020B0502050000020003"/>
                <a:ea typeface="Quattrocento Sans" panose="020B0502050000020003"/>
                <a:cs typeface="Quattrocento Sans" panose="020B0502050000020003"/>
                <a:sym typeface="Quattrocento Sans" panose="020B0502050000020003"/>
              </a:rPr>
              <a:t>específicos</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32"/>
          <p:cNvSpPr txBox="1"/>
          <p:nvPr/>
        </p:nvSpPr>
        <p:spPr>
          <a:xfrm>
            <a:off x="670501" y="1558509"/>
            <a:ext cx="7629300" cy="2003100"/>
          </a:xfrm>
          <a:prstGeom prst="rect">
            <a:avLst/>
          </a:prstGeom>
          <a:noFill/>
          <a:ln>
            <a:noFill/>
          </a:ln>
        </p:spPr>
        <p:txBody>
          <a:bodyPr spcFirstLastPara="1" wrap="square" lIns="68575" tIns="34275" rIns="68575" bIns="34275" anchor="t" anchorCtr="0">
            <a:noAutofit/>
          </a:bodyPr>
          <a:lstStyle/>
          <a:p>
            <a:pPr marL="0" marR="0" lvl="0" indent="0" algn="just" rtl="0">
              <a:lnSpc>
                <a:spcPct val="90000"/>
              </a:lnSpc>
              <a:spcBef>
                <a:spcPts val="0"/>
              </a:spcBef>
              <a:spcAft>
                <a:spcPts val="0"/>
              </a:spcAft>
              <a:buClr>
                <a:schemeClr val="dk1"/>
              </a:buClr>
              <a:buSzPts val="1800"/>
              <a:buFont typeface="Arial" panose="020B0604020202020204"/>
              <a:buNone/>
            </a:pPr>
            <a:r>
              <a:rPr lang="en-US" sz="15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4. Desarrollar una aplicación web para la gestión de la información de los docentes que se postulen a las diferentes convocatorias realizadas por el instituto de educación a distancia de la universidad del Tolima.</a:t>
            </a:r>
            <a:endParaRPr sz="1500"/>
          </a:p>
          <a:p>
            <a:pPr marL="0" marR="0" lvl="0" indent="0" algn="just" rtl="0">
              <a:lnSpc>
                <a:spcPct val="90000"/>
              </a:lnSpc>
              <a:spcBef>
                <a:spcPts val="800"/>
              </a:spcBef>
              <a:spcAft>
                <a:spcPts val="0"/>
              </a:spcAft>
              <a:buClr>
                <a:schemeClr val="dk1"/>
              </a:buClr>
              <a:buSzPts val="1800"/>
              <a:buFont typeface="Arial" panose="020B0604020202020204"/>
              <a:buNone/>
            </a:pPr>
            <a:endParaRPr sz="15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endParaRPr>
          </a:p>
          <a:p>
            <a:pPr marL="0" marR="0" lvl="0" indent="0" algn="just" rtl="0">
              <a:lnSpc>
                <a:spcPct val="90000"/>
              </a:lnSpc>
              <a:spcBef>
                <a:spcPts val="800"/>
              </a:spcBef>
              <a:spcAft>
                <a:spcPts val="0"/>
              </a:spcAft>
              <a:buClr>
                <a:schemeClr val="dk1"/>
              </a:buClr>
              <a:buSzPts val="1800"/>
              <a:buFont typeface="Arial" panose="020B0604020202020204"/>
              <a:buNone/>
            </a:pPr>
            <a:r>
              <a:rPr lang="en-US" sz="1500" b="0" i="0" u="none" strike="noStrike" cap="none">
                <a:solidFill>
                  <a:schemeClr val="dk1"/>
                </a:solidFill>
                <a:latin typeface="Quattrocento Sans" panose="020B0502050000020003"/>
                <a:ea typeface="Quattrocento Sans" panose="020B0502050000020003"/>
                <a:cs typeface="Quattrocento Sans" panose="020B0502050000020003"/>
                <a:sym typeface="Quattrocento Sans" panose="020B0502050000020003"/>
              </a:rPr>
              <a:t>5. Realizar la fase de pruebas e implementación con su respectiva documentación hasta el nivel beta para validar y verificar el correcto funcionamiento de la aplicación web.</a:t>
            </a:r>
            <a:endParaRPr sz="1500"/>
          </a:p>
        </p:txBody>
      </p:sp>
      <p:sp>
        <p:nvSpPr>
          <p:cNvPr id="170" name="Google Shape;170;p32"/>
          <p:cNvSpPr txBox="1"/>
          <p:nvPr/>
        </p:nvSpPr>
        <p:spPr>
          <a:xfrm>
            <a:off x="670501" y="770294"/>
            <a:ext cx="4610100" cy="577800"/>
          </a:xfrm>
          <a:prstGeom prst="rect">
            <a:avLst/>
          </a:prstGeom>
          <a:noFill/>
          <a:ln>
            <a:noFill/>
          </a:ln>
        </p:spPr>
        <p:txBody>
          <a:bodyPr spcFirstLastPara="1" wrap="square" lIns="76400" tIns="38200" rIns="76400" bIns="38200" anchor="ctr" anchorCtr="0">
            <a:noAutofit/>
          </a:bodyPr>
          <a:lstStyle/>
          <a:p>
            <a:pPr marL="0" marR="0" lvl="0" indent="0" algn="l" rtl="0">
              <a:spcBef>
                <a:spcPts val="0"/>
              </a:spcBef>
              <a:spcAft>
                <a:spcPts val="0"/>
              </a:spcAft>
              <a:buClr>
                <a:srgbClr val="D11D5E"/>
              </a:buClr>
              <a:buSzPts val="3200"/>
              <a:buFont typeface="Quattrocento Sans" panose="020B0502050000020003"/>
              <a:buNone/>
            </a:pPr>
            <a:r>
              <a:rPr lang="en-US" sz="3200" b="1" i="0" u="none" strike="noStrike" cap="none">
                <a:solidFill>
                  <a:srgbClr val="D11D5E"/>
                </a:solidFill>
                <a:latin typeface="Quattrocento Sans" panose="020B0502050000020003"/>
                <a:ea typeface="Quattrocento Sans" panose="020B0502050000020003"/>
                <a:cs typeface="Quattrocento Sans" panose="020B0502050000020003"/>
                <a:sym typeface="Quattrocento Sans" panose="020B0502050000020003"/>
              </a:rPr>
              <a:t>Objetivos </a:t>
            </a:r>
            <a:r>
              <a:rPr lang="en-US" sz="3200" b="1">
                <a:solidFill>
                  <a:srgbClr val="D11D5E"/>
                </a:solidFill>
                <a:latin typeface="Quattrocento Sans" panose="020B0502050000020003"/>
                <a:ea typeface="Quattrocento Sans" panose="020B0502050000020003"/>
                <a:cs typeface="Quattrocento Sans" panose="020B0502050000020003"/>
                <a:sym typeface="Quattrocento Sans" panose="020B0502050000020003"/>
              </a:rPr>
              <a:t>específicos</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2483585" y="2080088"/>
            <a:ext cx="3934800" cy="8574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rgbClr val="00B0F0"/>
              </a:buClr>
              <a:buSzPts val="2700"/>
              <a:buFont typeface="Quattrocento Sans" panose="020B0502050000020003"/>
              <a:buNone/>
            </a:pPr>
            <a:r>
              <a:rPr lang="en-US" sz="2700" b="1">
                <a:solidFill>
                  <a:srgbClr val="00B0F0"/>
                </a:solidFill>
                <a:latin typeface="Quattrocento Sans" panose="020B0502050000020003"/>
                <a:ea typeface="Quattrocento Sans" panose="020B0502050000020003"/>
                <a:cs typeface="Quattrocento Sans" panose="020B0502050000020003"/>
                <a:sym typeface="Quattrocento Sans" panose="020B0502050000020003"/>
              </a:rPr>
              <a:t>Diseño</a:t>
            </a:r>
            <a:endParaRPr sz="11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6489</Words>
  <Application>WPS Presentation</Application>
  <PresentationFormat/>
  <Paragraphs>138</Paragraphs>
  <Slides>25</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25</vt:i4>
      </vt:variant>
    </vt:vector>
  </HeadingPairs>
  <TitlesOfParts>
    <vt:vector size="36" baseType="lpstr">
      <vt:lpstr>Arial</vt:lpstr>
      <vt:lpstr>SimSun</vt:lpstr>
      <vt:lpstr>Wingdings</vt:lpstr>
      <vt:lpstr>Arial</vt:lpstr>
      <vt:lpstr>Calibri</vt:lpstr>
      <vt:lpstr>Quattrocento Sans</vt:lpstr>
      <vt:lpstr>Microsoft YaHei</vt:lpstr>
      <vt:lpstr/>
      <vt:lpstr>Arial Unicode MS</vt:lpstr>
      <vt:lpstr>Simple Light</vt:lpstr>
      <vt:lpstr>Tema de Office</vt:lpstr>
      <vt:lpstr>DISEÑO Y DESARROLLO DE UNA APLICACIÓN WEB PARA APOYO AL PROCESO DE CONVOCATORIA  DE DOCENTES CATEDRÁTICOS DEL INSTITUTO DE EDUCACIÓN A DISTANCIA DE LA UNIVERSIDAD DE TOLIMA</vt:lpstr>
      <vt:lpstr>Tabla de Contenidos</vt:lpstr>
      <vt:lpstr>Introducción</vt:lpstr>
      <vt:lpstr>PowerPoint 演示文稿</vt:lpstr>
      <vt:lpstr>Objetivos</vt:lpstr>
      <vt:lpstr>PowerPoint 演示文稿</vt:lpstr>
      <vt:lpstr>PowerPoint 演示文稿</vt:lpstr>
      <vt:lpstr>PowerPoint 演示文稿</vt:lpstr>
      <vt:lpstr>Diseño</vt:lpstr>
      <vt:lpstr>PowerPoint 演示文稿</vt:lpstr>
      <vt:lpstr>PowerPoint 演示文稿</vt:lpstr>
      <vt:lpstr>Desarrollo e Implementación</vt:lpstr>
      <vt:lpstr>PowerPoint 演示文稿</vt:lpstr>
      <vt:lpstr>Resultados</vt:lpstr>
      <vt:lpstr>PowerPoint 演示文稿</vt:lpstr>
      <vt:lpstr>PowerPoint 演示文稿</vt:lpstr>
      <vt:lpstr>PowerPoint 演示文稿</vt:lpstr>
      <vt:lpstr>PowerPoint 演示文稿</vt:lpstr>
      <vt:lpstr>PowerPoint 演示文稿</vt:lpstr>
      <vt:lpstr>Conclusiones</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DISEÑO Y DESARROLLO DE UNA APLICACIÓN WEB PARA APOYO AL PROCESO DE CONVOCATORIA  DE DOCENTES CATEDRÁTICOS DEL INSTITUTO DE EDUCACIÓN A DISTANCIA DE LA UNIVERSIDAD DE TOLIMA</dc:title>
  <dc:creator/>
  <cp:lastModifiedBy>amend</cp:lastModifiedBy>
  <cp:revision>1</cp:revision>
  <dcterms:created xsi:type="dcterms:W3CDTF">2020-02-04T20:41:15Z</dcterms:created>
  <dcterms:modified xsi:type="dcterms:W3CDTF">2020-02-04T20:41:17Z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2058-11.2.0.9144</vt:lpwstr>
  </property>
</Properties>
</file>