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"/>
    <p:restoredTop sz="94624"/>
  </p:normalViewPr>
  <p:slideViewPr>
    <p:cSldViewPr snapToGrid="0">
      <p:cViewPr varScale="1">
        <p:scale>
          <a:sx n="90" d="100"/>
          <a:sy n="90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4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4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0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9/29/22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4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svg"/><Relationship Id="rId7" Type="http://schemas.openxmlformats.org/officeDocument/2006/relationships/image" Target="../media/image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9.sv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7.svg"/><Relationship Id="rId5" Type="http://schemas.openxmlformats.org/officeDocument/2006/relationships/image" Target="../media/image15.sv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B46C9-0F8A-4573-4613-FA27B79E6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492" y="4675123"/>
            <a:ext cx="8031961" cy="1345867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Rockbuster</a:t>
            </a:r>
            <a:r>
              <a:rPr lang="en-US" sz="4400" dirty="0"/>
              <a:t> Stealth LLC</a:t>
            </a:r>
            <a:br>
              <a:rPr lang="en-US" sz="4400" dirty="0"/>
            </a:br>
            <a:r>
              <a:rPr lang="en-US" sz="4400" dirty="0"/>
              <a:t>Database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9797-72C8-5F30-357B-370121FC9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678" y="6091164"/>
            <a:ext cx="6396471" cy="509627"/>
          </a:xfrm>
        </p:spPr>
        <p:txBody>
          <a:bodyPr>
            <a:normAutofit/>
          </a:bodyPr>
          <a:lstStyle/>
          <a:p>
            <a:r>
              <a:rPr lang="en-US" sz="1200" dirty="0"/>
              <a:t>Annah </a:t>
            </a:r>
            <a:r>
              <a:rPr lang="en-US" sz="1200" dirty="0" err="1"/>
              <a:t>mendrin</a:t>
            </a:r>
            <a:endParaRPr lang="en-US" sz="1200" dirty="0"/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4A280E3D-A015-5CE3-D7A8-CC2DE994E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38" b="17681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76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03113B-7F1E-4D42-B759-B78DDD29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91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2C01E-4E93-BF2B-14E6-6FA2358C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14" y="897092"/>
            <a:ext cx="4315865" cy="735896"/>
          </a:xfrm>
        </p:spPr>
        <p:txBody>
          <a:bodyPr anchor="t"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D991-2D7C-6C7D-925C-D1C99F01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030" y="5228542"/>
            <a:ext cx="9568417" cy="1343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entury Gothic" panose="020B0502020202020204" pitchFamily="34" charset="0"/>
              </a:rPr>
              <a:t>Further Analysis</a:t>
            </a:r>
            <a:r>
              <a:rPr lang="en-US" sz="1800" dirty="0">
                <a:latin typeface="Century Gothic" panose="020B0502020202020204" pitchFamily="34" charset="0"/>
              </a:rPr>
              <a:t>: Take focus on individual high revenue regions, such as the United States or India, to understand what genres they enjoy most, and continue to add to </a:t>
            </a:r>
            <a:r>
              <a:rPr lang="en-US" sz="1800" dirty="0" err="1">
                <a:latin typeface="Century Gothic" panose="020B0502020202020204" pitchFamily="34" charset="0"/>
              </a:rPr>
              <a:t>Rockbuster’s</a:t>
            </a:r>
            <a:r>
              <a:rPr lang="en-US" sz="1800" dirty="0">
                <a:latin typeface="Century Gothic" panose="020B0502020202020204" pitchFamily="34" charset="0"/>
              </a:rPr>
              <a:t> inventory accordingly.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48FFE7F-9EF5-4CA7-AF40-3E05591A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00551" y="6805"/>
            <a:ext cx="970072" cy="6843608"/>
            <a:chOff x="10939410" y="-31769"/>
            <a:chExt cx="970072" cy="6843608"/>
          </a:xfrm>
          <a:solidFill>
            <a:schemeClr val="bg1"/>
          </a:solidFill>
        </p:grpSpPr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49DF50F8-4893-4663-A0A2-E4AD00AC7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8965F0E1-1C9F-466A-8B63-AE6A0A18F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6C7F7A9F-39EB-4986-88ED-7CC2D7F1E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>
              <a:extLst>
                <a:ext uri="{FF2B5EF4-FFF2-40B4-BE49-F238E27FC236}">
                  <a16:creationId xmlns:a16="http://schemas.microsoft.com/office/drawing/2014/main" id="{F54E414E-1FB9-4B7E-B98B-FC408EF06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58B6B8AE-D28A-4D01-9590-81CA9E142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>
              <a:extLst>
                <a:ext uri="{FF2B5EF4-FFF2-40B4-BE49-F238E27FC236}">
                  <a16:creationId xmlns:a16="http://schemas.microsoft.com/office/drawing/2014/main" id="{A983289D-FF74-405E-9900-40E892EA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6">
              <a:extLst>
                <a:ext uri="{FF2B5EF4-FFF2-40B4-BE49-F238E27FC236}">
                  <a16:creationId xmlns:a16="http://schemas.microsoft.com/office/drawing/2014/main" id="{6E6E8465-F7F7-4A12-9895-D7559F92A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19847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7">
              <a:extLst>
                <a:ext uri="{FF2B5EF4-FFF2-40B4-BE49-F238E27FC236}">
                  <a16:creationId xmlns:a16="http://schemas.microsoft.com/office/drawing/2014/main" id="{1044257E-F13F-4F72-B3A0-77BBAEF8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9">
              <a:extLst>
                <a:ext uri="{FF2B5EF4-FFF2-40B4-BE49-F238E27FC236}">
                  <a16:creationId xmlns:a16="http://schemas.microsoft.com/office/drawing/2014/main" id="{6991AD29-0D1D-4943-85B4-396F73331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0">
              <a:extLst>
                <a:ext uri="{FF2B5EF4-FFF2-40B4-BE49-F238E27FC236}">
                  <a16:creationId xmlns:a16="http://schemas.microsoft.com/office/drawing/2014/main" id="{846CC28C-BD2A-4B62-AE65-D758482D8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324" y="18933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">
              <a:extLst>
                <a:ext uri="{FF2B5EF4-FFF2-40B4-BE49-F238E27FC236}">
                  <a16:creationId xmlns:a16="http://schemas.microsoft.com/office/drawing/2014/main" id="{5C52B10D-F487-4B22-AAB6-83D0D0BCA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8">
              <a:extLst>
                <a:ext uri="{FF2B5EF4-FFF2-40B4-BE49-F238E27FC236}">
                  <a16:creationId xmlns:a16="http://schemas.microsoft.com/office/drawing/2014/main" id="{5721E3D1-7C7D-4287-836E-E18E6C5E1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9">
              <a:extLst>
                <a:ext uri="{FF2B5EF4-FFF2-40B4-BE49-F238E27FC236}">
                  <a16:creationId xmlns:a16="http://schemas.microsoft.com/office/drawing/2014/main" id="{8B7115D0-6F96-43ED-9605-5D5776D0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0">
              <a:extLst>
                <a:ext uri="{FF2B5EF4-FFF2-40B4-BE49-F238E27FC236}">
                  <a16:creationId xmlns:a16="http://schemas.microsoft.com/office/drawing/2014/main" id="{964EAF63-4F75-48E9-839B-72629E0DF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1">
              <a:extLst>
                <a:ext uri="{FF2B5EF4-FFF2-40B4-BE49-F238E27FC236}">
                  <a16:creationId xmlns:a16="http://schemas.microsoft.com/office/drawing/2014/main" id="{15C8133D-1BB6-4D30-8E66-AC762418E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2">
              <a:extLst>
                <a:ext uri="{FF2B5EF4-FFF2-40B4-BE49-F238E27FC236}">
                  <a16:creationId xmlns:a16="http://schemas.microsoft.com/office/drawing/2014/main" id="{C900A5D4-F3A2-4DE0-A1FD-256F97AEE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3">
              <a:extLst>
                <a:ext uri="{FF2B5EF4-FFF2-40B4-BE49-F238E27FC236}">
                  <a16:creationId xmlns:a16="http://schemas.microsoft.com/office/drawing/2014/main" id="{06019569-CED4-4704-B16F-6C737355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4">
              <a:extLst>
                <a:ext uri="{FF2B5EF4-FFF2-40B4-BE49-F238E27FC236}">
                  <a16:creationId xmlns:a16="http://schemas.microsoft.com/office/drawing/2014/main" id="{C41AAEDF-2C2E-454F-9B1F-B292B6BDA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6">
              <a:extLst>
                <a:ext uri="{FF2B5EF4-FFF2-40B4-BE49-F238E27FC236}">
                  <a16:creationId xmlns:a16="http://schemas.microsoft.com/office/drawing/2014/main" id="{27635896-F471-440E-82B8-5F20AA0B6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362" y="11524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9">
              <a:extLst>
                <a:ext uri="{FF2B5EF4-FFF2-40B4-BE49-F238E27FC236}">
                  <a16:creationId xmlns:a16="http://schemas.microsoft.com/office/drawing/2014/main" id="{DCCE6371-0732-4622-BF9B-8CDAE655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0">
              <a:extLst>
                <a:ext uri="{FF2B5EF4-FFF2-40B4-BE49-F238E27FC236}">
                  <a16:creationId xmlns:a16="http://schemas.microsoft.com/office/drawing/2014/main" id="{A82995E3-5C87-4E54-948B-78EC02AF6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75F2A950-86FC-437D-9BAE-52430679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1653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26E9AED6-5A24-489F-8283-2D56A840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2566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FA389496-22E1-4F21-89B2-94F14A397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2539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848F2079-432D-439C-8E89-AC4BE924E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4648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92874069-C275-46A3-80AE-8D7C37DBD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158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42DFDE2E-0FF8-4A98-8841-8BB2C536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29293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BF5AE575-247A-4C81-A82D-E3958273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7694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DB8A4B63-89AB-4556-9AE8-89008B8A0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105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5BD141FA-1B13-4C53-84D6-001A33A37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4672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1">
              <a:extLst>
                <a:ext uri="{FF2B5EF4-FFF2-40B4-BE49-F238E27FC236}">
                  <a16:creationId xmlns:a16="http://schemas.microsoft.com/office/drawing/2014/main" id="{377BE59D-AC3D-4975-A360-8CC5502A8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445" y="63249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2">
              <a:extLst>
                <a:ext uri="{FF2B5EF4-FFF2-40B4-BE49-F238E27FC236}">
                  <a16:creationId xmlns:a16="http://schemas.microsoft.com/office/drawing/2014/main" id="{47B6077C-C574-45F3-8A6E-5B95B289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4658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D667AAED-9B7E-40D4-95D3-804437E6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39499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5">
              <a:extLst>
                <a:ext uri="{FF2B5EF4-FFF2-40B4-BE49-F238E27FC236}">
                  <a16:creationId xmlns:a16="http://schemas.microsoft.com/office/drawing/2014/main" id="{ED4DD42F-20E4-4D5D-B0ED-03EFA335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058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1896D6C0-F361-4426-8D04-0083D15AA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6998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DD7C46C3-2ECB-4656-848D-9067E38A3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188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8">
              <a:extLst>
                <a:ext uri="{FF2B5EF4-FFF2-40B4-BE49-F238E27FC236}">
                  <a16:creationId xmlns:a16="http://schemas.microsoft.com/office/drawing/2014/main" id="{FFD18C07-0032-4C82-BE71-4D51ED4B7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4853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">
              <a:extLst>
                <a:ext uri="{FF2B5EF4-FFF2-40B4-BE49-F238E27FC236}">
                  <a16:creationId xmlns:a16="http://schemas.microsoft.com/office/drawing/2014/main" id="{8950A694-3B9D-46EA-A0F3-7A6649D5C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3">
              <a:extLst>
                <a:ext uri="{FF2B5EF4-FFF2-40B4-BE49-F238E27FC236}">
                  <a16:creationId xmlns:a16="http://schemas.microsoft.com/office/drawing/2014/main" id="{D062DE1B-C68A-4A16-BEA3-B003CDAA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4">
              <a:extLst>
                <a:ext uri="{FF2B5EF4-FFF2-40B4-BE49-F238E27FC236}">
                  <a16:creationId xmlns:a16="http://schemas.microsoft.com/office/drawing/2014/main" id="{2A1C73D6-A2FB-465F-A15B-36AA5D01D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5">
              <a:extLst>
                <a:ext uri="{FF2B5EF4-FFF2-40B4-BE49-F238E27FC236}">
                  <a16:creationId xmlns:a16="http://schemas.microsoft.com/office/drawing/2014/main" id="{D55D7865-E6AE-415D-A8C4-7C5A32A3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6">
              <a:extLst>
                <a:ext uri="{FF2B5EF4-FFF2-40B4-BE49-F238E27FC236}">
                  <a16:creationId xmlns:a16="http://schemas.microsoft.com/office/drawing/2014/main" id="{B9672CA1-9BC0-425C-BF94-79F17939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7">
              <a:extLst>
                <a:ext uri="{FF2B5EF4-FFF2-40B4-BE49-F238E27FC236}">
                  <a16:creationId xmlns:a16="http://schemas.microsoft.com/office/drawing/2014/main" id="{08DFEA9A-A535-458A-9950-A3358C5AE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8">
              <a:extLst>
                <a:ext uri="{FF2B5EF4-FFF2-40B4-BE49-F238E27FC236}">
                  <a16:creationId xmlns:a16="http://schemas.microsoft.com/office/drawing/2014/main" id="{23245835-C289-45EA-B41A-1252725F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9">
              <a:extLst>
                <a:ext uri="{FF2B5EF4-FFF2-40B4-BE49-F238E27FC236}">
                  <a16:creationId xmlns:a16="http://schemas.microsoft.com/office/drawing/2014/main" id="{0AFB26ED-87DA-4AFB-AE43-2432C35B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0">
              <a:extLst>
                <a:ext uri="{FF2B5EF4-FFF2-40B4-BE49-F238E27FC236}">
                  <a16:creationId xmlns:a16="http://schemas.microsoft.com/office/drawing/2014/main" id="{253F6336-3C2D-45EB-B6CC-837D55DDD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1">
              <a:extLst>
                <a:ext uri="{FF2B5EF4-FFF2-40B4-BE49-F238E27FC236}">
                  <a16:creationId xmlns:a16="http://schemas.microsoft.com/office/drawing/2014/main" id="{0DA2D173-44B4-483D-A774-4184E409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2">
              <a:extLst>
                <a:ext uri="{FF2B5EF4-FFF2-40B4-BE49-F238E27FC236}">
                  <a16:creationId xmlns:a16="http://schemas.microsoft.com/office/drawing/2014/main" id="{0CB352C4-5B1D-4A74-8554-F4ECE8CD8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3">
              <a:extLst>
                <a:ext uri="{FF2B5EF4-FFF2-40B4-BE49-F238E27FC236}">
                  <a16:creationId xmlns:a16="http://schemas.microsoft.com/office/drawing/2014/main" id="{271B3474-6418-4288-8006-4098D84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4">
              <a:extLst>
                <a:ext uri="{FF2B5EF4-FFF2-40B4-BE49-F238E27FC236}">
                  <a16:creationId xmlns:a16="http://schemas.microsoft.com/office/drawing/2014/main" id="{A9248BB0-07AC-488D-A21C-C5A6A391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5">
              <a:extLst>
                <a:ext uri="{FF2B5EF4-FFF2-40B4-BE49-F238E27FC236}">
                  <a16:creationId xmlns:a16="http://schemas.microsoft.com/office/drawing/2014/main" id="{6CCB1591-9266-4539-8E7B-BD6948551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7">
              <a:extLst>
                <a:ext uri="{FF2B5EF4-FFF2-40B4-BE49-F238E27FC236}">
                  <a16:creationId xmlns:a16="http://schemas.microsoft.com/office/drawing/2014/main" id="{66E23B6C-5D63-47FA-AB5C-B5D0D11F4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5">
              <a:extLst>
                <a:ext uri="{FF2B5EF4-FFF2-40B4-BE49-F238E27FC236}">
                  <a16:creationId xmlns:a16="http://schemas.microsoft.com/office/drawing/2014/main" id="{AE183758-6556-4968-8BCD-BF6907D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7">
              <a:extLst>
                <a:ext uri="{FF2B5EF4-FFF2-40B4-BE49-F238E27FC236}">
                  <a16:creationId xmlns:a16="http://schemas.microsoft.com/office/drawing/2014/main" id="{39AEB1B0-022C-404F-BAD4-D137A7AC1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8">
              <a:extLst>
                <a:ext uri="{FF2B5EF4-FFF2-40B4-BE49-F238E27FC236}">
                  <a16:creationId xmlns:a16="http://schemas.microsoft.com/office/drawing/2014/main" id="{1C0F9B2D-2AAA-4359-AC6B-E3FD5A0A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6">
              <a:extLst>
                <a:ext uri="{FF2B5EF4-FFF2-40B4-BE49-F238E27FC236}">
                  <a16:creationId xmlns:a16="http://schemas.microsoft.com/office/drawing/2014/main" id="{E78E9D8E-286B-48D4-B196-79F4F76A7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018" y="6119642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E2E37C9-4A18-4BF8-A8C4-70C5A7609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168825" y="20389"/>
              <a:ext cx="226563" cy="6791450"/>
              <a:chOff x="11168825" y="20389"/>
              <a:chExt cx="226563" cy="6791450"/>
            </a:xfrm>
            <a:grpFill/>
          </p:grpSpPr>
          <p:sp>
            <p:nvSpPr>
              <p:cNvPr id="197" name="Freeform 105">
                <a:extLst>
                  <a:ext uri="{FF2B5EF4-FFF2-40B4-BE49-F238E27FC236}">
                    <a16:creationId xmlns:a16="http://schemas.microsoft.com/office/drawing/2014/main" id="{B4A33A69-BC3C-4807-BD4F-29051D4F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78424" y="1926737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06">
                <a:extLst>
                  <a:ext uri="{FF2B5EF4-FFF2-40B4-BE49-F238E27FC236}">
                    <a16:creationId xmlns:a16="http://schemas.microsoft.com/office/drawing/2014/main" id="{77A8CCDF-F727-49B9-92B3-03C8E7552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68061" y="53385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07">
                <a:extLst>
                  <a:ext uri="{FF2B5EF4-FFF2-40B4-BE49-F238E27FC236}">
                    <a16:creationId xmlns:a16="http://schemas.microsoft.com/office/drawing/2014/main" id="{2F823EBE-29F9-4853-8151-44177E789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53826" y="2213807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08">
                <a:extLst>
                  <a:ext uri="{FF2B5EF4-FFF2-40B4-BE49-F238E27FC236}">
                    <a16:creationId xmlns:a16="http://schemas.microsoft.com/office/drawing/2014/main" id="{425EFE7D-59A7-408A-B7EC-3C1915D57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65732" y="1143703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09">
                <a:extLst>
                  <a:ext uri="{FF2B5EF4-FFF2-40B4-BE49-F238E27FC236}">
                    <a16:creationId xmlns:a16="http://schemas.microsoft.com/office/drawing/2014/main" id="{2A01DF9D-6D4D-42E2-B507-712276E6FD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8929" y="1645028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10">
                <a:extLst>
                  <a:ext uri="{FF2B5EF4-FFF2-40B4-BE49-F238E27FC236}">
                    <a16:creationId xmlns:a16="http://schemas.microsoft.com/office/drawing/2014/main" id="{FC81B218-8E4D-44A5-81A9-BE68BB6886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5785" y="286023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11">
                <a:extLst>
                  <a:ext uri="{FF2B5EF4-FFF2-40B4-BE49-F238E27FC236}">
                    <a16:creationId xmlns:a16="http://schemas.microsoft.com/office/drawing/2014/main" id="{BDCFABFF-C0E7-4320-A0AC-1E6A244FB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6984" y="1373523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12">
                <a:extLst>
                  <a:ext uri="{FF2B5EF4-FFF2-40B4-BE49-F238E27FC236}">
                    <a16:creationId xmlns:a16="http://schemas.microsoft.com/office/drawing/2014/main" id="{434BFCB7-FEFD-4E62-AF0D-D31435E8E5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56487" y="854869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91">
                <a:extLst>
                  <a:ext uri="{FF2B5EF4-FFF2-40B4-BE49-F238E27FC236}">
                    <a16:creationId xmlns:a16="http://schemas.microsoft.com/office/drawing/2014/main" id="{E9D87B5D-B1E8-4FCD-922C-3DEE976A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57244" y="2708876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92">
                <a:extLst>
                  <a:ext uri="{FF2B5EF4-FFF2-40B4-BE49-F238E27FC236}">
                    <a16:creationId xmlns:a16="http://schemas.microsoft.com/office/drawing/2014/main" id="{AF4AF7C2-3909-4813-BE0A-A413F45C20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36284" y="2433539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93">
                <a:extLst>
                  <a:ext uri="{FF2B5EF4-FFF2-40B4-BE49-F238E27FC236}">
                    <a16:creationId xmlns:a16="http://schemas.microsoft.com/office/drawing/2014/main" id="{A5099345-9081-4A89-99D9-EF03FD94F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5786" y="3230067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4">
                <a:extLst>
                  <a:ext uri="{FF2B5EF4-FFF2-40B4-BE49-F238E27FC236}">
                    <a16:creationId xmlns:a16="http://schemas.microsoft.com/office/drawing/2014/main" id="{B11A1299-8A1F-4956-B3C2-6D7354C809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00892" y="5353190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5">
                <a:extLst>
                  <a:ext uri="{FF2B5EF4-FFF2-40B4-BE49-F238E27FC236}">
                    <a16:creationId xmlns:a16="http://schemas.microsoft.com/office/drawing/2014/main" id="{813AD72B-F579-4FA3-B790-3413BEA84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19243" y="3000654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6">
                <a:extLst>
                  <a:ext uri="{FF2B5EF4-FFF2-40B4-BE49-F238E27FC236}">
                    <a16:creationId xmlns:a16="http://schemas.microsoft.com/office/drawing/2014/main" id="{C38D88ED-8B91-49B6-B47B-B4F2F7A5C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84629" y="3520219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7">
                <a:extLst>
                  <a:ext uri="{FF2B5EF4-FFF2-40B4-BE49-F238E27FC236}">
                    <a16:creationId xmlns:a16="http://schemas.microsoft.com/office/drawing/2014/main" id="{F3D8BECB-5A31-413A-BDF0-073C3C4C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53941" y="4729070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8">
                <a:extLst>
                  <a:ext uri="{FF2B5EF4-FFF2-40B4-BE49-F238E27FC236}">
                    <a16:creationId xmlns:a16="http://schemas.microsoft.com/office/drawing/2014/main" id="{EAF19333-3DD2-43BA-BAAE-748D65A35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96426" y="4210611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9">
                <a:extLst>
                  <a:ext uri="{FF2B5EF4-FFF2-40B4-BE49-F238E27FC236}">
                    <a16:creationId xmlns:a16="http://schemas.microsoft.com/office/drawing/2014/main" id="{573E1D95-E168-45FC-AC44-2AB70BB57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39321" y="4473061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00">
                <a:extLst>
                  <a:ext uri="{FF2B5EF4-FFF2-40B4-BE49-F238E27FC236}">
                    <a16:creationId xmlns:a16="http://schemas.microsoft.com/office/drawing/2014/main" id="{CE894873-89D2-4FE3-A432-8E8603EB5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98830" y="3839052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01">
                <a:extLst>
                  <a:ext uri="{FF2B5EF4-FFF2-40B4-BE49-F238E27FC236}">
                    <a16:creationId xmlns:a16="http://schemas.microsoft.com/office/drawing/2014/main" id="{513D056D-2B7A-4F18-80FE-05358FD3F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93547" y="5088202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02">
                <a:extLst>
                  <a:ext uri="{FF2B5EF4-FFF2-40B4-BE49-F238E27FC236}">
                    <a16:creationId xmlns:a16="http://schemas.microsoft.com/office/drawing/2014/main" id="{83602C49-58ED-42C8-B7FD-65BACB954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88877" y="5711801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3">
                <a:extLst>
                  <a:ext uri="{FF2B5EF4-FFF2-40B4-BE49-F238E27FC236}">
                    <a16:creationId xmlns:a16="http://schemas.microsoft.com/office/drawing/2014/main" id="{E2E66761-0338-48F1-BE5A-8A5AF19DC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72634" y="5919009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4">
                <a:extLst>
                  <a:ext uri="{FF2B5EF4-FFF2-40B4-BE49-F238E27FC236}">
                    <a16:creationId xmlns:a16="http://schemas.microsoft.com/office/drawing/2014/main" id="{2F5694C3-9B6C-48D6-A828-9B393F179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88094" y="2408978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13">
                <a:extLst>
                  <a:ext uri="{FF2B5EF4-FFF2-40B4-BE49-F238E27FC236}">
                    <a16:creationId xmlns:a16="http://schemas.microsoft.com/office/drawing/2014/main" id="{4AB20198-2EC0-4574-A70E-9B7166C2F7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39435" y="4796896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14">
                <a:extLst>
                  <a:ext uri="{FF2B5EF4-FFF2-40B4-BE49-F238E27FC236}">
                    <a16:creationId xmlns:a16="http://schemas.microsoft.com/office/drawing/2014/main" id="{4C97BB7D-625E-4D2D-BC87-785EDCB3C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2839" y="3563211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15">
                <a:extLst>
                  <a:ext uri="{FF2B5EF4-FFF2-40B4-BE49-F238E27FC236}">
                    <a16:creationId xmlns:a16="http://schemas.microsoft.com/office/drawing/2014/main" id="{FC68E95F-01B4-4114-A7BD-32E3D314CD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37126" y="4226065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7">
                <a:extLst>
                  <a:ext uri="{FF2B5EF4-FFF2-40B4-BE49-F238E27FC236}">
                    <a16:creationId xmlns:a16="http://schemas.microsoft.com/office/drawing/2014/main" id="{B20BB92B-364F-4F10-9567-F286509A1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24443" y="5962688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8">
                <a:extLst>
                  <a:ext uri="{FF2B5EF4-FFF2-40B4-BE49-F238E27FC236}">
                    <a16:creationId xmlns:a16="http://schemas.microsoft.com/office/drawing/2014/main" id="{3A8CD798-CB25-45CA-B21C-641CF461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07776" y="669811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9">
                <a:extLst>
                  <a:ext uri="{FF2B5EF4-FFF2-40B4-BE49-F238E27FC236}">
                    <a16:creationId xmlns:a16="http://schemas.microsoft.com/office/drawing/2014/main" id="{D169AC19-639E-42F2-8431-2FB4D0983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80504" y="6183054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45">
                <a:extLst>
                  <a:ext uri="{FF2B5EF4-FFF2-40B4-BE49-F238E27FC236}">
                    <a16:creationId xmlns:a16="http://schemas.microsoft.com/office/drawing/2014/main" id="{B7D9EBFF-BE38-459C-8398-C529622CB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18215" y="6458027"/>
                <a:ext cx="121406" cy="66913"/>
              </a:xfrm>
              <a:custGeom>
                <a:avLst/>
                <a:gdLst>
                  <a:gd name="T0" fmla="*/ 19 w 37"/>
                  <a:gd name="T1" fmla="*/ 0 h 22"/>
                  <a:gd name="T2" fmla="*/ 19 w 37"/>
                  <a:gd name="T3" fmla="*/ 22 h 22"/>
                  <a:gd name="T4" fmla="*/ 19 w 37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2">
                    <a:moveTo>
                      <a:pt x="19" y="0"/>
                    </a:moveTo>
                    <a:cubicBezTo>
                      <a:pt x="35" y="1"/>
                      <a:pt x="37" y="22"/>
                      <a:pt x="19" y="22"/>
                    </a:cubicBezTo>
                    <a:cubicBezTo>
                      <a:pt x="6" y="18"/>
                      <a:pt x="0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8">
                <a:extLst>
                  <a:ext uri="{FF2B5EF4-FFF2-40B4-BE49-F238E27FC236}">
                    <a16:creationId xmlns:a16="http://schemas.microsoft.com/office/drawing/2014/main" id="{974AB854-D28A-4EA2-BCAB-10CB78BAC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81542" y="41901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7" name="Freeform 105">
              <a:extLst>
                <a:ext uri="{FF2B5EF4-FFF2-40B4-BE49-F238E27FC236}">
                  <a16:creationId xmlns:a16="http://schemas.microsoft.com/office/drawing/2014/main" id="{A9BFDD4C-02AE-4AED-AFC6-C7A9B588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5473" y="49719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6">
              <a:extLst>
                <a:ext uri="{FF2B5EF4-FFF2-40B4-BE49-F238E27FC236}">
                  <a16:creationId xmlns:a16="http://schemas.microsoft.com/office/drawing/2014/main" id="{48A4E571-1907-497F-A073-9A92EB21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32040" y="636078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7">
              <a:extLst>
                <a:ext uri="{FF2B5EF4-FFF2-40B4-BE49-F238E27FC236}">
                  <a16:creationId xmlns:a16="http://schemas.microsoft.com/office/drawing/2014/main" id="{6B821B78-1953-4081-8E63-94FF26CC6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26779" y="46963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8">
              <a:extLst>
                <a:ext uri="{FF2B5EF4-FFF2-40B4-BE49-F238E27FC236}">
                  <a16:creationId xmlns:a16="http://schemas.microsoft.com/office/drawing/2014/main" id="{FF7D7DCA-2AF9-4601-9BC5-DD001BE2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47660" y="575747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9">
              <a:extLst>
                <a:ext uri="{FF2B5EF4-FFF2-40B4-BE49-F238E27FC236}">
                  <a16:creationId xmlns:a16="http://schemas.microsoft.com/office/drawing/2014/main" id="{4BDDDE27-5B14-4E88-B2B3-C00A0F339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31676" y="526185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0">
              <a:extLst>
                <a:ext uri="{FF2B5EF4-FFF2-40B4-BE49-F238E27FC236}">
                  <a16:creationId xmlns:a16="http://schemas.microsoft.com/office/drawing/2014/main" id="{D58101DB-D2DA-4821-BD98-20DBF9AC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9141" y="66153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1">
              <a:extLst>
                <a:ext uri="{FF2B5EF4-FFF2-40B4-BE49-F238E27FC236}">
                  <a16:creationId xmlns:a16="http://schemas.microsoft.com/office/drawing/2014/main" id="{C7FD657A-3506-4C65-8400-6DF30ADC2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56661" y="553091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2">
              <a:extLst>
                <a:ext uri="{FF2B5EF4-FFF2-40B4-BE49-F238E27FC236}">
                  <a16:creationId xmlns:a16="http://schemas.microsoft.com/office/drawing/2014/main" id="{5B2E86FD-2743-4420-9298-961EAF4F5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60451" y="605528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1">
              <a:extLst>
                <a:ext uri="{FF2B5EF4-FFF2-40B4-BE49-F238E27FC236}">
                  <a16:creationId xmlns:a16="http://schemas.microsoft.com/office/drawing/2014/main" id="{A2A3519A-7B7C-44EA-BA92-344EF105F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58807" y="420127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2">
              <a:extLst>
                <a:ext uri="{FF2B5EF4-FFF2-40B4-BE49-F238E27FC236}">
                  <a16:creationId xmlns:a16="http://schemas.microsoft.com/office/drawing/2014/main" id="{353302FD-7360-4CD3-AB9A-75E56490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57613" y="44553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3">
              <a:extLst>
                <a:ext uri="{FF2B5EF4-FFF2-40B4-BE49-F238E27FC236}">
                  <a16:creationId xmlns:a16="http://schemas.microsoft.com/office/drawing/2014/main" id="{0B26E5FC-809A-4C92-85C9-02A16D31A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61404" y="368253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4">
              <a:extLst>
                <a:ext uri="{FF2B5EF4-FFF2-40B4-BE49-F238E27FC236}">
                  <a16:creationId xmlns:a16="http://schemas.microsoft.com/office/drawing/2014/main" id="{43E4718F-27D4-43CA-B8D4-5CD272456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83424" y="148792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5">
              <a:extLst>
                <a:ext uri="{FF2B5EF4-FFF2-40B4-BE49-F238E27FC236}">
                  <a16:creationId xmlns:a16="http://schemas.microsoft.com/office/drawing/2014/main" id="{E2B3C7E2-6083-4EBC-B24F-DF5B2643B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97695" y="3909496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6">
              <a:extLst>
                <a:ext uri="{FF2B5EF4-FFF2-40B4-BE49-F238E27FC236}">
                  <a16:creationId xmlns:a16="http://schemas.microsoft.com/office/drawing/2014/main" id="{D0129FD4-8594-4174-816A-2F59072A2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3065" y="336300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7">
              <a:extLst>
                <a:ext uri="{FF2B5EF4-FFF2-40B4-BE49-F238E27FC236}">
                  <a16:creationId xmlns:a16="http://schemas.microsoft.com/office/drawing/2014/main" id="{70D31164-7698-4542-B412-102895C2A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44387" y="22117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">
              <a:extLst>
                <a:ext uri="{FF2B5EF4-FFF2-40B4-BE49-F238E27FC236}">
                  <a16:creationId xmlns:a16="http://schemas.microsoft.com/office/drawing/2014/main" id="{E24E5C4B-6BB2-4550-98A5-848D9ABE2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66308" y="276182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9">
              <a:extLst>
                <a:ext uri="{FF2B5EF4-FFF2-40B4-BE49-F238E27FC236}">
                  <a16:creationId xmlns:a16="http://schemas.microsoft.com/office/drawing/2014/main" id="{F1366000-A112-4CEA-BE62-BE2F58D7E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40608" y="249288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00">
              <a:extLst>
                <a:ext uri="{FF2B5EF4-FFF2-40B4-BE49-F238E27FC236}">
                  <a16:creationId xmlns:a16="http://schemas.microsoft.com/office/drawing/2014/main" id="{785C13A4-59BB-4192-ACEF-310B5F49E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7473" y="305885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01">
              <a:extLst>
                <a:ext uri="{FF2B5EF4-FFF2-40B4-BE49-F238E27FC236}">
                  <a16:creationId xmlns:a16="http://schemas.microsoft.com/office/drawing/2014/main" id="{6C1CFA06-CBA4-4095-AE4A-540CCF1A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91062" y="17496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2">
              <a:extLst>
                <a:ext uri="{FF2B5EF4-FFF2-40B4-BE49-F238E27FC236}">
                  <a16:creationId xmlns:a16="http://schemas.microsoft.com/office/drawing/2014/main" id="{99F3AB2C-1F53-430D-887F-9A047C9A4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24515" y="11803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3">
              <a:extLst>
                <a:ext uri="{FF2B5EF4-FFF2-40B4-BE49-F238E27FC236}">
                  <a16:creationId xmlns:a16="http://schemas.microsoft.com/office/drawing/2014/main" id="{00CCD3F8-9630-4C0D-B891-8AFF3E4B1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9023" y="87392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4">
              <a:extLst>
                <a:ext uri="{FF2B5EF4-FFF2-40B4-BE49-F238E27FC236}">
                  <a16:creationId xmlns:a16="http://schemas.microsoft.com/office/drawing/2014/main" id="{E31D22C1-DECD-4ECC-85B6-9250DC078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39615" y="457706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3">
              <a:extLst>
                <a:ext uri="{FF2B5EF4-FFF2-40B4-BE49-F238E27FC236}">
                  <a16:creationId xmlns:a16="http://schemas.microsoft.com/office/drawing/2014/main" id="{C9DA3AFC-9262-486E-BF9C-3913C4401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5615" y="21858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14">
              <a:extLst>
                <a:ext uri="{FF2B5EF4-FFF2-40B4-BE49-F238E27FC236}">
                  <a16:creationId xmlns:a16="http://schemas.microsoft.com/office/drawing/2014/main" id="{32D84283-672B-46F9-9566-72DC6205A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5755" y="342283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15">
              <a:extLst>
                <a:ext uri="{FF2B5EF4-FFF2-40B4-BE49-F238E27FC236}">
                  <a16:creationId xmlns:a16="http://schemas.microsoft.com/office/drawing/2014/main" id="{1A8B63D7-C989-4EA9-BBF2-690EE3CB9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91468" y="275997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7">
              <a:extLst>
                <a:ext uri="{FF2B5EF4-FFF2-40B4-BE49-F238E27FC236}">
                  <a16:creationId xmlns:a16="http://schemas.microsoft.com/office/drawing/2014/main" id="{D369E705-E17D-4BF8-B53B-F75198E24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103266" y="102335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8">
              <a:extLst>
                <a:ext uri="{FF2B5EF4-FFF2-40B4-BE49-F238E27FC236}">
                  <a16:creationId xmlns:a16="http://schemas.microsoft.com/office/drawing/2014/main" id="{58780925-ABD9-4E11-9528-35BA5444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7965" y="13686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19">
              <a:extLst>
                <a:ext uri="{FF2B5EF4-FFF2-40B4-BE49-F238E27FC236}">
                  <a16:creationId xmlns:a16="http://schemas.microsoft.com/office/drawing/2014/main" id="{6B603D35-A9C5-4727-BC85-9599BAC69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14226" y="56231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A06D49-BDC8-408E-8C93-D2F929878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6285" y="40583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6E0E358D-5D8E-494F-A7C7-77A9CE02A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6144" y="196167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Graphic 4" descr="Thought with solid fill">
            <a:extLst>
              <a:ext uri="{FF2B5EF4-FFF2-40B4-BE49-F238E27FC236}">
                <a16:creationId xmlns:a16="http://schemas.microsoft.com/office/drawing/2014/main" id="{8105F057-45DA-359F-7DBE-52C95CAD4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63" y="5401882"/>
            <a:ext cx="914400" cy="914400"/>
          </a:xfrm>
          <a:prstGeom prst="rect">
            <a:avLst/>
          </a:prstGeom>
        </p:spPr>
      </p:pic>
      <p:pic>
        <p:nvPicPr>
          <p:cNvPr id="7" name="Graphic 6" descr="Film reel with solid fill">
            <a:extLst>
              <a:ext uri="{FF2B5EF4-FFF2-40B4-BE49-F238E27FC236}">
                <a16:creationId xmlns:a16="http://schemas.microsoft.com/office/drawing/2014/main" id="{5C305EF7-851A-A919-67DB-51CA7138E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1830" y="1599486"/>
            <a:ext cx="833719" cy="833719"/>
          </a:xfrm>
          <a:prstGeom prst="rect">
            <a:avLst/>
          </a:prstGeom>
        </p:spPr>
      </p:pic>
      <p:pic>
        <p:nvPicPr>
          <p:cNvPr id="11" name="Graphic 10" descr="Marker with solid fill">
            <a:extLst>
              <a:ext uri="{FF2B5EF4-FFF2-40B4-BE49-F238E27FC236}">
                <a16:creationId xmlns:a16="http://schemas.microsoft.com/office/drawing/2014/main" id="{1F9DFCD6-84E4-D680-6726-24E5EF2DE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3533" y="1625075"/>
            <a:ext cx="914400" cy="914400"/>
          </a:xfrm>
          <a:prstGeom prst="rect">
            <a:avLst/>
          </a:prstGeom>
        </p:spPr>
      </p:pic>
      <p:pic>
        <p:nvPicPr>
          <p:cNvPr id="101" name="Graphic 100" descr="Stopwatch with solid fill">
            <a:extLst>
              <a:ext uri="{FF2B5EF4-FFF2-40B4-BE49-F238E27FC236}">
                <a16:creationId xmlns:a16="http://schemas.microsoft.com/office/drawing/2014/main" id="{0A82B0EB-0DF2-B275-E09F-5E2BDEDF0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40160" y="1633840"/>
            <a:ext cx="886968" cy="886968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13A06325-16F4-11E9-4F25-F8DA6207B197}"/>
              </a:ext>
            </a:extLst>
          </p:cNvPr>
          <p:cNvSpPr txBox="1"/>
          <p:nvPr/>
        </p:nvSpPr>
        <p:spPr>
          <a:xfrm>
            <a:off x="881692" y="2616176"/>
            <a:ext cx="29034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Genres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Continue to supply genres, such as </a:t>
            </a:r>
            <a:r>
              <a:rPr lang="en-US" sz="1600" b="1" dirty="0">
                <a:latin typeface="Century Gothic" panose="020B0502020202020204" pitchFamily="34" charset="0"/>
              </a:rPr>
              <a:t>sports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b="1" dirty="0">
                <a:latin typeface="Century Gothic" panose="020B0502020202020204" pitchFamily="34" charset="0"/>
              </a:rPr>
              <a:t>sci-fi</a:t>
            </a:r>
            <a:r>
              <a:rPr lang="en-US" sz="1600" dirty="0">
                <a:latin typeface="Century Gothic" panose="020B0502020202020204" pitchFamily="34" charset="0"/>
              </a:rPr>
              <a:t> and </a:t>
            </a:r>
            <a:r>
              <a:rPr lang="en-US" sz="1600" b="1" dirty="0">
                <a:latin typeface="Century Gothic" panose="020B0502020202020204" pitchFamily="34" charset="0"/>
              </a:rPr>
              <a:t>animation</a:t>
            </a:r>
            <a:r>
              <a:rPr lang="en-US" sz="1600" dirty="0">
                <a:latin typeface="Century Gothic" panose="020B0502020202020204" pitchFamily="34" charset="0"/>
              </a:rPr>
              <a:t>, that are universally popular amongst customers and will continue to be rented.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02EF55-E04F-33E6-35CB-C586B8ECCDA3}"/>
              </a:ext>
            </a:extLst>
          </p:cNvPr>
          <p:cNvSpPr txBox="1"/>
          <p:nvPr/>
        </p:nvSpPr>
        <p:spPr>
          <a:xfrm>
            <a:off x="4477584" y="2640170"/>
            <a:ext cx="26146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Locations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Focus on </a:t>
            </a:r>
            <a:r>
              <a:rPr lang="en-US" sz="1600" b="1" dirty="0">
                <a:latin typeface="Century Gothic" panose="020B0502020202020204" pitchFamily="34" charset="0"/>
              </a:rPr>
              <a:t>high revenue counties </a:t>
            </a:r>
            <a:r>
              <a:rPr lang="en-US" sz="1600" dirty="0">
                <a:latin typeface="Century Gothic" panose="020B0502020202020204" pitchFamily="34" charset="0"/>
              </a:rPr>
              <a:t>to continue to grow larger customer bases, as well as understanding why other countries are not using the platform.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6C6B3-413E-2A98-6711-AD17F8D7515C}"/>
              </a:ext>
            </a:extLst>
          </p:cNvPr>
          <p:cNvSpPr txBox="1"/>
          <p:nvPr/>
        </p:nvSpPr>
        <p:spPr>
          <a:xfrm>
            <a:off x="7564378" y="2522559"/>
            <a:ext cx="2877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Loyalty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In order to create a higher retention of customers, and keep them coming back for additional rentals, a loyalty program where customers may receive discounts or benefits for long-standing accounts can be utilized. </a:t>
            </a:r>
          </a:p>
        </p:txBody>
      </p:sp>
    </p:spTree>
    <p:extLst>
      <p:ext uri="{BB962C8B-B14F-4D97-AF65-F5344CB8AC3E}">
        <p14:creationId xmlns:p14="http://schemas.microsoft.com/office/powerpoint/2010/main" val="33152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8AA68-72E2-E24B-2F32-346D0CBF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A876-5F54-7450-743B-327C3B18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Rockbuster</a:t>
            </a:r>
            <a:r>
              <a:rPr lang="en-US" dirty="0"/>
              <a:t> Stealth LLC is a movie rental company with plans to use its existing movie licenses to launch an online video service in order to stay competitive with the alternative streaming services on the market.</a:t>
            </a:r>
          </a:p>
          <a:p>
            <a:pPr marL="0" indent="0">
              <a:buNone/>
            </a:pPr>
            <a:r>
              <a:rPr lang="en-US" dirty="0"/>
              <a:t>In order to move forward with the launch, several strategical questions must first be asked.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56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03113B-7F1E-4D42-B759-B78DDD29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91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BC78C-04E0-881C-6498-925CEC02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476" y="622897"/>
            <a:ext cx="7491048" cy="841577"/>
          </a:xfrm>
        </p:spPr>
        <p:txBody>
          <a:bodyPr anchor="t">
            <a:normAutofit/>
          </a:bodyPr>
          <a:lstStyle/>
          <a:p>
            <a:r>
              <a:rPr lang="en-US" dirty="0"/>
              <a:t>Key 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BA2C-FF3D-ECCB-9BF3-E2BD6183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394" y="5533474"/>
            <a:ext cx="8645650" cy="567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entury Gothic" panose="020B0502020202020204" pitchFamily="34" charset="0"/>
              </a:rPr>
              <a:t>Sales Analysis</a:t>
            </a:r>
            <a:r>
              <a:rPr lang="en-US" dirty="0">
                <a:latin typeface="Century Gothic" panose="020B0502020202020204" pitchFamily="34" charset="0"/>
              </a:rPr>
              <a:t>: Do sales figures vary between geographic regions?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48FFE7F-9EF5-4CA7-AF40-3E05591A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00551" y="6805"/>
            <a:ext cx="970072" cy="6843608"/>
            <a:chOff x="10939410" y="-31769"/>
            <a:chExt cx="970072" cy="6843608"/>
          </a:xfrm>
          <a:solidFill>
            <a:schemeClr val="bg1"/>
          </a:solidFill>
        </p:grpSpPr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49DF50F8-4893-4663-A0A2-E4AD00AC7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8965F0E1-1C9F-466A-8B63-AE6A0A18F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6C7F7A9F-39EB-4986-88ED-7CC2D7F1E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">
              <a:extLst>
                <a:ext uri="{FF2B5EF4-FFF2-40B4-BE49-F238E27FC236}">
                  <a16:creationId xmlns:a16="http://schemas.microsoft.com/office/drawing/2014/main" id="{F54E414E-1FB9-4B7E-B98B-FC408EF06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58B6B8AE-D28A-4D01-9590-81CA9E142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5">
              <a:extLst>
                <a:ext uri="{FF2B5EF4-FFF2-40B4-BE49-F238E27FC236}">
                  <a16:creationId xmlns:a16="http://schemas.microsoft.com/office/drawing/2014/main" id="{A983289D-FF74-405E-9900-40E892EA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6">
              <a:extLst>
                <a:ext uri="{FF2B5EF4-FFF2-40B4-BE49-F238E27FC236}">
                  <a16:creationId xmlns:a16="http://schemas.microsoft.com/office/drawing/2014/main" id="{6E6E8465-F7F7-4A12-9895-D7559F92A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19847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7">
              <a:extLst>
                <a:ext uri="{FF2B5EF4-FFF2-40B4-BE49-F238E27FC236}">
                  <a16:creationId xmlns:a16="http://schemas.microsoft.com/office/drawing/2014/main" id="{1044257E-F13F-4F72-B3A0-77BBAEF8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9">
              <a:extLst>
                <a:ext uri="{FF2B5EF4-FFF2-40B4-BE49-F238E27FC236}">
                  <a16:creationId xmlns:a16="http://schemas.microsoft.com/office/drawing/2014/main" id="{6991AD29-0D1D-4943-85B4-396F73331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0">
              <a:extLst>
                <a:ext uri="{FF2B5EF4-FFF2-40B4-BE49-F238E27FC236}">
                  <a16:creationId xmlns:a16="http://schemas.microsoft.com/office/drawing/2014/main" id="{846CC28C-BD2A-4B62-AE65-D758482D8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324" y="18933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">
              <a:extLst>
                <a:ext uri="{FF2B5EF4-FFF2-40B4-BE49-F238E27FC236}">
                  <a16:creationId xmlns:a16="http://schemas.microsoft.com/office/drawing/2014/main" id="{5C52B10D-F487-4B22-AAB6-83D0D0BCA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8">
              <a:extLst>
                <a:ext uri="{FF2B5EF4-FFF2-40B4-BE49-F238E27FC236}">
                  <a16:creationId xmlns:a16="http://schemas.microsoft.com/office/drawing/2014/main" id="{5721E3D1-7C7D-4287-836E-E18E6C5E1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9">
              <a:extLst>
                <a:ext uri="{FF2B5EF4-FFF2-40B4-BE49-F238E27FC236}">
                  <a16:creationId xmlns:a16="http://schemas.microsoft.com/office/drawing/2014/main" id="{8B7115D0-6F96-43ED-9605-5D5776D0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0">
              <a:extLst>
                <a:ext uri="{FF2B5EF4-FFF2-40B4-BE49-F238E27FC236}">
                  <a16:creationId xmlns:a16="http://schemas.microsoft.com/office/drawing/2014/main" id="{964EAF63-4F75-48E9-839B-72629E0DF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1">
              <a:extLst>
                <a:ext uri="{FF2B5EF4-FFF2-40B4-BE49-F238E27FC236}">
                  <a16:creationId xmlns:a16="http://schemas.microsoft.com/office/drawing/2014/main" id="{15C8133D-1BB6-4D30-8E66-AC762418E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2">
              <a:extLst>
                <a:ext uri="{FF2B5EF4-FFF2-40B4-BE49-F238E27FC236}">
                  <a16:creationId xmlns:a16="http://schemas.microsoft.com/office/drawing/2014/main" id="{C900A5D4-F3A2-4DE0-A1FD-256F97AEE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3">
              <a:extLst>
                <a:ext uri="{FF2B5EF4-FFF2-40B4-BE49-F238E27FC236}">
                  <a16:creationId xmlns:a16="http://schemas.microsoft.com/office/drawing/2014/main" id="{06019569-CED4-4704-B16F-6C737355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4">
              <a:extLst>
                <a:ext uri="{FF2B5EF4-FFF2-40B4-BE49-F238E27FC236}">
                  <a16:creationId xmlns:a16="http://schemas.microsoft.com/office/drawing/2014/main" id="{C41AAEDF-2C2E-454F-9B1F-B292B6BDA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6">
              <a:extLst>
                <a:ext uri="{FF2B5EF4-FFF2-40B4-BE49-F238E27FC236}">
                  <a16:creationId xmlns:a16="http://schemas.microsoft.com/office/drawing/2014/main" id="{27635896-F471-440E-82B8-5F20AA0B6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362" y="11524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9">
              <a:extLst>
                <a:ext uri="{FF2B5EF4-FFF2-40B4-BE49-F238E27FC236}">
                  <a16:creationId xmlns:a16="http://schemas.microsoft.com/office/drawing/2014/main" id="{DCCE6371-0732-4622-BF9B-8CDAE655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0">
              <a:extLst>
                <a:ext uri="{FF2B5EF4-FFF2-40B4-BE49-F238E27FC236}">
                  <a16:creationId xmlns:a16="http://schemas.microsoft.com/office/drawing/2014/main" id="{A82995E3-5C87-4E54-948B-78EC02AF6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75F2A950-86FC-437D-9BAE-52430679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1653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26E9AED6-5A24-489F-8283-2D56A840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2566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FA389496-22E1-4F21-89B2-94F14A397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2539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848F2079-432D-439C-8E89-AC4BE924E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4648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92874069-C275-46A3-80AE-8D7C37DBD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158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42DFDE2E-0FF8-4A98-8841-8BB2C536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29293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BF5AE575-247A-4C81-A82D-E3958273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7694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DB8A4B63-89AB-4556-9AE8-89008B8A0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105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5BD141FA-1B13-4C53-84D6-001A33A37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4672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1">
              <a:extLst>
                <a:ext uri="{FF2B5EF4-FFF2-40B4-BE49-F238E27FC236}">
                  <a16:creationId xmlns:a16="http://schemas.microsoft.com/office/drawing/2014/main" id="{377BE59D-AC3D-4975-A360-8CC5502A8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445" y="63249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2">
              <a:extLst>
                <a:ext uri="{FF2B5EF4-FFF2-40B4-BE49-F238E27FC236}">
                  <a16:creationId xmlns:a16="http://schemas.microsoft.com/office/drawing/2014/main" id="{47B6077C-C574-45F3-8A6E-5B95B289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4658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D667AAED-9B7E-40D4-95D3-804437E6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39499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5">
              <a:extLst>
                <a:ext uri="{FF2B5EF4-FFF2-40B4-BE49-F238E27FC236}">
                  <a16:creationId xmlns:a16="http://schemas.microsoft.com/office/drawing/2014/main" id="{ED4DD42F-20E4-4D5D-B0ED-03EFA335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058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1896D6C0-F361-4426-8D04-0083D15AA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6998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DD7C46C3-2ECB-4656-848D-9067E38A3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188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8">
              <a:extLst>
                <a:ext uri="{FF2B5EF4-FFF2-40B4-BE49-F238E27FC236}">
                  <a16:creationId xmlns:a16="http://schemas.microsoft.com/office/drawing/2014/main" id="{FFD18C07-0032-4C82-BE71-4D51ED4B7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4853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">
              <a:extLst>
                <a:ext uri="{FF2B5EF4-FFF2-40B4-BE49-F238E27FC236}">
                  <a16:creationId xmlns:a16="http://schemas.microsoft.com/office/drawing/2014/main" id="{8950A694-3B9D-46EA-A0F3-7A6649D5C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3">
              <a:extLst>
                <a:ext uri="{FF2B5EF4-FFF2-40B4-BE49-F238E27FC236}">
                  <a16:creationId xmlns:a16="http://schemas.microsoft.com/office/drawing/2014/main" id="{D062DE1B-C68A-4A16-BEA3-B003CDAA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4">
              <a:extLst>
                <a:ext uri="{FF2B5EF4-FFF2-40B4-BE49-F238E27FC236}">
                  <a16:creationId xmlns:a16="http://schemas.microsoft.com/office/drawing/2014/main" id="{2A1C73D6-A2FB-465F-A15B-36AA5D01D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5">
              <a:extLst>
                <a:ext uri="{FF2B5EF4-FFF2-40B4-BE49-F238E27FC236}">
                  <a16:creationId xmlns:a16="http://schemas.microsoft.com/office/drawing/2014/main" id="{D55D7865-E6AE-415D-A8C4-7C5A32A3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6">
              <a:extLst>
                <a:ext uri="{FF2B5EF4-FFF2-40B4-BE49-F238E27FC236}">
                  <a16:creationId xmlns:a16="http://schemas.microsoft.com/office/drawing/2014/main" id="{B9672CA1-9BC0-425C-BF94-79F17939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7">
              <a:extLst>
                <a:ext uri="{FF2B5EF4-FFF2-40B4-BE49-F238E27FC236}">
                  <a16:creationId xmlns:a16="http://schemas.microsoft.com/office/drawing/2014/main" id="{08DFEA9A-A535-458A-9950-A3358C5AE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8">
              <a:extLst>
                <a:ext uri="{FF2B5EF4-FFF2-40B4-BE49-F238E27FC236}">
                  <a16:creationId xmlns:a16="http://schemas.microsoft.com/office/drawing/2014/main" id="{23245835-C289-45EA-B41A-1252725F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9">
              <a:extLst>
                <a:ext uri="{FF2B5EF4-FFF2-40B4-BE49-F238E27FC236}">
                  <a16:creationId xmlns:a16="http://schemas.microsoft.com/office/drawing/2014/main" id="{0AFB26ED-87DA-4AFB-AE43-2432C35B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0">
              <a:extLst>
                <a:ext uri="{FF2B5EF4-FFF2-40B4-BE49-F238E27FC236}">
                  <a16:creationId xmlns:a16="http://schemas.microsoft.com/office/drawing/2014/main" id="{253F6336-3C2D-45EB-B6CC-837D55DDD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1">
              <a:extLst>
                <a:ext uri="{FF2B5EF4-FFF2-40B4-BE49-F238E27FC236}">
                  <a16:creationId xmlns:a16="http://schemas.microsoft.com/office/drawing/2014/main" id="{0DA2D173-44B4-483D-A774-4184E409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2">
              <a:extLst>
                <a:ext uri="{FF2B5EF4-FFF2-40B4-BE49-F238E27FC236}">
                  <a16:creationId xmlns:a16="http://schemas.microsoft.com/office/drawing/2014/main" id="{0CB352C4-5B1D-4A74-8554-F4ECE8CD8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3">
              <a:extLst>
                <a:ext uri="{FF2B5EF4-FFF2-40B4-BE49-F238E27FC236}">
                  <a16:creationId xmlns:a16="http://schemas.microsoft.com/office/drawing/2014/main" id="{271B3474-6418-4288-8006-4098D84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4">
              <a:extLst>
                <a:ext uri="{FF2B5EF4-FFF2-40B4-BE49-F238E27FC236}">
                  <a16:creationId xmlns:a16="http://schemas.microsoft.com/office/drawing/2014/main" id="{A9248BB0-07AC-488D-A21C-C5A6A391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5">
              <a:extLst>
                <a:ext uri="{FF2B5EF4-FFF2-40B4-BE49-F238E27FC236}">
                  <a16:creationId xmlns:a16="http://schemas.microsoft.com/office/drawing/2014/main" id="{6CCB1591-9266-4539-8E7B-BD6948551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7">
              <a:extLst>
                <a:ext uri="{FF2B5EF4-FFF2-40B4-BE49-F238E27FC236}">
                  <a16:creationId xmlns:a16="http://schemas.microsoft.com/office/drawing/2014/main" id="{66E23B6C-5D63-47FA-AB5C-B5D0D11F4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5">
              <a:extLst>
                <a:ext uri="{FF2B5EF4-FFF2-40B4-BE49-F238E27FC236}">
                  <a16:creationId xmlns:a16="http://schemas.microsoft.com/office/drawing/2014/main" id="{AE183758-6556-4968-8BCD-BF6907D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7">
              <a:extLst>
                <a:ext uri="{FF2B5EF4-FFF2-40B4-BE49-F238E27FC236}">
                  <a16:creationId xmlns:a16="http://schemas.microsoft.com/office/drawing/2014/main" id="{39AEB1B0-022C-404F-BAD4-D137A7AC1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8">
              <a:extLst>
                <a:ext uri="{FF2B5EF4-FFF2-40B4-BE49-F238E27FC236}">
                  <a16:creationId xmlns:a16="http://schemas.microsoft.com/office/drawing/2014/main" id="{1C0F9B2D-2AAA-4359-AC6B-E3FD5A0A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6">
              <a:extLst>
                <a:ext uri="{FF2B5EF4-FFF2-40B4-BE49-F238E27FC236}">
                  <a16:creationId xmlns:a16="http://schemas.microsoft.com/office/drawing/2014/main" id="{E78E9D8E-286B-48D4-B196-79F4F76A7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018" y="6119642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E2E37C9-4A18-4BF8-A8C4-70C5A7609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168825" y="20389"/>
              <a:ext cx="226563" cy="6791450"/>
              <a:chOff x="11168825" y="20389"/>
              <a:chExt cx="226563" cy="6791450"/>
            </a:xfrm>
            <a:grpFill/>
          </p:grpSpPr>
          <p:sp>
            <p:nvSpPr>
              <p:cNvPr id="197" name="Freeform 105">
                <a:extLst>
                  <a:ext uri="{FF2B5EF4-FFF2-40B4-BE49-F238E27FC236}">
                    <a16:creationId xmlns:a16="http://schemas.microsoft.com/office/drawing/2014/main" id="{B4A33A69-BC3C-4807-BD4F-29051D4F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78424" y="1926737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06">
                <a:extLst>
                  <a:ext uri="{FF2B5EF4-FFF2-40B4-BE49-F238E27FC236}">
                    <a16:creationId xmlns:a16="http://schemas.microsoft.com/office/drawing/2014/main" id="{77A8CCDF-F727-49B9-92B3-03C8E7552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68061" y="53385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07">
                <a:extLst>
                  <a:ext uri="{FF2B5EF4-FFF2-40B4-BE49-F238E27FC236}">
                    <a16:creationId xmlns:a16="http://schemas.microsoft.com/office/drawing/2014/main" id="{2F823EBE-29F9-4853-8151-44177E789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53826" y="2213807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08">
                <a:extLst>
                  <a:ext uri="{FF2B5EF4-FFF2-40B4-BE49-F238E27FC236}">
                    <a16:creationId xmlns:a16="http://schemas.microsoft.com/office/drawing/2014/main" id="{425EFE7D-59A7-408A-B7EC-3C1915D57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65732" y="1143703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09">
                <a:extLst>
                  <a:ext uri="{FF2B5EF4-FFF2-40B4-BE49-F238E27FC236}">
                    <a16:creationId xmlns:a16="http://schemas.microsoft.com/office/drawing/2014/main" id="{2A01DF9D-6D4D-42E2-B507-712276E6FD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8929" y="1645028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10">
                <a:extLst>
                  <a:ext uri="{FF2B5EF4-FFF2-40B4-BE49-F238E27FC236}">
                    <a16:creationId xmlns:a16="http://schemas.microsoft.com/office/drawing/2014/main" id="{FC81B218-8E4D-44A5-81A9-BE68BB6886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5785" y="286023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11">
                <a:extLst>
                  <a:ext uri="{FF2B5EF4-FFF2-40B4-BE49-F238E27FC236}">
                    <a16:creationId xmlns:a16="http://schemas.microsoft.com/office/drawing/2014/main" id="{BDCFABFF-C0E7-4320-A0AC-1E6A244FB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6984" y="1373523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12">
                <a:extLst>
                  <a:ext uri="{FF2B5EF4-FFF2-40B4-BE49-F238E27FC236}">
                    <a16:creationId xmlns:a16="http://schemas.microsoft.com/office/drawing/2014/main" id="{434BFCB7-FEFD-4E62-AF0D-D31435E8E5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56487" y="854869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91">
                <a:extLst>
                  <a:ext uri="{FF2B5EF4-FFF2-40B4-BE49-F238E27FC236}">
                    <a16:creationId xmlns:a16="http://schemas.microsoft.com/office/drawing/2014/main" id="{E9D87B5D-B1E8-4FCD-922C-3DEE976A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57244" y="2708876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92">
                <a:extLst>
                  <a:ext uri="{FF2B5EF4-FFF2-40B4-BE49-F238E27FC236}">
                    <a16:creationId xmlns:a16="http://schemas.microsoft.com/office/drawing/2014/main" id="{AF4AF7C2-3909-4813-BE0A-A413F45C20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36284" y="2433539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93">
                <a:extLst>
                  <a:ext uri="{FF2B5EF4-FFF2-40B4-BE49-F238E27FC236}">
                    <a16:creationId xmlns:a16="http://schemas.microsoft.com/office/drawing/2014/main" id="{A5099345-9081-4A89-99D9-EF03FD94F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5786" y="3230067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4">
                <a:extLst>
                  <a:ext uri="{FF2B5EF4-FFF2-40B4-BE49-F238E27FC236}">
                    <a16:creationId xmlns:a16="http://schemas.microsoft.com/office/drawing/2014/main" id="{B11A1299-8A1F-4956-B3C2-6D7354C809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00892" y="5353190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5">
                <a:extLst>
                  <a:ext uri="{FF2B5EF4-FFF2-40B4-BE49-F238E27FC236}">
                    <a16:creationId xmlns:a16="http://schemas.microsoft.com/office/drawing/2014/main" id="{813AD72B-F579-4FA3-B790-3413BEA84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19243" y="3000654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96">
                <a:extLst>
                  <a:ext uri="{FF2B5EF4-FFF2-40B4-BE49-F238E27FC236}">
                    <a16:creationId xmlns:a16="http://schemas.microsoft.com/office/drawing/2014/main" id="{C38D88ED-8B91-49B6-B47B-B4F2F7A5C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84629" y="3520219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97">
                <a:extLst>
                  <a:ext uri="{FF2B5EF4-FFF2-40B4-BE49-F238E27FC236}">
                    <a16:creationId xmlns:a16="http://schemas.microsoft.com/office/drawing/2014/main" id="{F3D8BECB-5A31-413A-BDF0-073C3C4C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53941" y="4729070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98">
                <a:extLst>
                  <a:ext uri="{FF2B5EF4-FFF2-40B4-BE49-F238E27FC236}">
                    <a16:creationId xmlns:a16="http://schemas.microsoft.com/office/drawing/2014/main" id="{EAF19333-3DD2-43BA-BAAE-748D65A35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96426" y="4210611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9">
                <a:extLst>
                  <a:ext uri="{FF2B5EF4-FFF2-40B4-BE49-F238E27FC236}">
                    <a16:creationId xmlns:a16="http://schemas.microsoft.com/office/drawing/2014/main" id="{573E1D95-E168-45FC-AC44-2AB70BB57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39321" y="4473061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00">
                <a:extLst>
                  <a:ext uri="{FF2B5EF4-FFF2-40B4-BE49-F238E27FC236}">
                    <a16:creationId xmlns:a16="http://schemas.microsoft.com/office/drawing/2014/main" id="{CE894873-89D2-4FE3-A432-8E8603EB5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98830" y="3839052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01">
                <a:extLst>
                  <a:ext uri="{FF2B5EF4-FFF2-40B4-BE49-F238E27FC236}">
                    <a16:creationId xmlns:a16="http://schemas.microsoft.com/office/drawing/2014/main" id="{513D056D-2B7A-4F18-80FE-05358FD3F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93547" y="5088202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02">
                <a:extLst>
                  <a:ext uri="{FF2B5EF4-FFF2-40B4-BE49-F238E27FC236}">
                    <a16:creationId xmlns:a16="http://schemas.microsoft.com/office/drawing/2014/main" id="{83602C49-58ED-42C8-B7FD-65BACB954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88877" y="5711801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03">
                <a:extLst>
                  <a:ext uri="{FF2B5EF4-FFF2-40B4-BE49-F238E27FC236}">
                    <a16:creationId xmlns:a16="http://schemas.microsoft.com/office/drawing/2014/main" id="{E2E66761-0338-48F1-BE5A-8A5AF19DC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72634" y="5919009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4">
                <a:extLst>
                  <a:ext uri="{FF2B5EF4-FFF2-40B4-BE49-F238E27FC236}">
                    <a16:creationId xmlns:a16="http://schemas.microsoft.com/office/drawing/2014/main" id="{2F5694C3-9B6C-48D6-A828-9B393F179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88094" y="2408978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13">
                <a:extLst>
                  <a:ext uri="{FF2B5EF4-FFF2-40B4-BE49-F238E27FC236}">
                    <a16:creationId xmlns:a16="http://schemas.microsoft.com/office/drawing/2014/main" id="{4AB20198-2EC0-4574-A70E-9B7166C2F7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39435" y="4796896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14">
                <a:extLst>
                  <a:ext uri="{FF2B5EF4-FFF2-40B4-BE49-F238E27FC236}">
                    <a16:creationId xmlns:a16="http://schemas.microsoft.com/office/drawing/2014/main" id="{4C97BB7D-625E-4D2D-BC87-785EDCB3C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2839" y="3563211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15">
                <a:extLst>
                  <a:ext uri="{FF2B5EF4-FFF2-40B4-BE49-F238E27FC236}">
                    <a16:creationId xmlns:a16="http://schemas.microsoft.com/office/drawing/2014/main" id="{FC68E95F-01B4-4114-A7BD-32E3D314CD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37126" y="4226065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7">
                <a:extLst>
                  <a:ext uri="{FF2B5EF4-FFF2-40B4-BE49-F238E27FC236}">
                    <a16:creationId xmlns:a16="http://schemas.microsoft.com/office/drawing/2014/main" id="{B20BB92B-364F-4F10-9567-F286509A1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24443" y="5962688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8">
                <a:extLst>
                  <a:ext uri="{FF2B5EF4-FFF2-40B4-BE49-F238E27FC236}">
                    <a16:creationId xmlns:a16="http://schemas.microsoft.com/office/drawing/2014/main" id="{3A8CD798-CB25-45CA-B21C-641CF461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07776" y="669811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9">
                <a:extLst>
                  <a:ext uri="{FF2B5EF4-FFF2-40B4-BE49-F238E27FC236}">
                    <a16:creationId xmlns:a16="http://schemas.microsoft.com/office/drawing/2014/main" id="{D169AC19-639E-42F2-8431-2FB4D0983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80504" y="6183054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45">
                <a:extLst>
                  <a:ext uri="{FF2B5EF4-FFF2-40B4-BE49-F238E27FC236}">
                    <a16:creationId xmlns:a16="http://schemas.microsoft.com/office/drawing/2014/main" id="{B7D9EBFF-BE38-459C-8398-C529622CB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18215" y="6458027"/>
                <a:ext cx="121406" cy="66913"/>
              </a:xfrm>
              <a:custGeom>
                <a:avLst/>
                <a:gdLst>
                  <a:gd name="T0" fmla="*/ 19 w 37"/>
                  <a:gd name="T1" fmla="*/ 0 h 22"/>
                  <a:gd name="T2" fmla="*/ 19 w 37"/>
                  <a:gd name="T3" fmla="*/ 22 h 22"/>
                  <a:gd name="T4" fmla="*/ 19 w 37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2">
                    <a:moveTo>
                      <a:pt x="19" y="0"/>
                    </a:moveTo>
                    <a:cubicBezTo>
                      <a:pt x="35" y="1"/>
                      <a:pt x="37" y="22"/>
                      <a:pt x="19" y="22"/>
                    </a:cubicBezTo>
                    <a:cubicBezTo>
                      <a:pt x="6" y="18"/>
                      <a:pt x="0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8">
                <a:extLst>
                  <a:ext uri="{FF2B5EF4-FFF2-40B4-BE49-F238E27FC236}">
                    <a16:creationId xmlns:a16="http://schemas.microsoft.com/office/drawing/2014/main" id="{974AB854-D28A-4EA2-BCAB-10CB78BAC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81542" y="41901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7" name="Freeform 105">
              <a:extLst>
                <a:ext uri="{FF2B5EF4-FFF2-40B4-BE49-F238E27FC236}">
                  <a16:creationId xmlns:a16="http://schemas.microsoft.com/office/drawing/2014/main" id="{A9BFDD4C-02AE-4AED-AFC6-C7A9B588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5473" y="49719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6">
              <a:extLst>
                <a:ext uri="{FF2B5EF4-FFF2-40B4-BE49-F238E27FC236}">
                  <a16:creationId xmlns:a16="http://schemas.microsoft.com/office/drawing/2014/main" id="{48A4E571-1907-497F-A073-9A92EB21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32040" y="636078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7">
              <a:extLst>
                <a:ext uri="{FF2B5EF4-FFF2-40B4-BE49-F238E27FC236}">
                  <a16:creationId xmlns:a16="http://schemas.microsoft.com/office/drawing/2014/main" id="{6B821B78-1953-4081-8E63-94FF26CC6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26779" y="46963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8">
              <a:extLst>
                <a:ext uri="{FF2B5EF4-FFF2-40B4-BE49-F238E27FC236}">
                  <a16:creationId xmlns:a16="http://schemas.microsoft.com/office/drawing/2014/main" id="{FF7D7DCA-2AF9-4601-9BC5-DD001BE2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47660" y="575747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9">
              <a:extLst>
                <a:ext uri="{FF2B5EF4-FFF2-40B4-BE49-F238E27FC236}">
                  <a16:creationId xmlns:a16="http://schemas.microsoft.com/office/drawing/2014/main" id="{4BDDDE27-5B14-4E88-B2B3-C00A0F339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31676" y="526185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0">
              <a:extLst>
                <a:ext uri="{FF2B5EF4-FFF2-40B4-BE49-F238E27FC236}">
                  <a16:creationId xmlns:a16="http://schemas.microsoft.com/office/drawing/2014/main" id="{D58101DB-D2DA-4821-BD98-20DBF9AC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9141" y="66153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1">
              <a:extLst>
                <a:ext uri="{FF2B5EF4-FFF2-40B4-BE49-F238E27FC236}">
                  <a16:creationId xmlns:a16="http://schemas.microsoft.com/office/drawing/2014/main" id="{C7FD657A-3506-4C65-8400-6DF30ADC2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56661" y="553091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2">
              <a:extLst>
                <a:ext uri="{FF2B5EF4-FFF2-40B4-BE49-F238E27FC236}">
                  <a16:creationId xmlns:a16="http://schemas.microsoft.com/office/drawing/2014/main" id="{5B2E86FD-2743-4420-9298-961EAF4F5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60451" y="605528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1">
              <a:extLst>
                <a:ext uri="{FF2B5EF4-FFF2-40B4-BE49-F238E27FC236}">
                  <a16:creationId xmlns:a16="http://schemas.microsoft.com/office/drawing/2014/main" id="{A2A3519A-7B7C-44EA-BA92-344EF105F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58807" y="420127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2">
              <a:extLst>
                <a:ext uri="{FF2B5EF4-FFF2-40B4-BE49-F238E27FC236}">
                  <a16:creationId xmlns:a16="http://schemas.microsoft.com/office/drawing/2014/main" id="{353302FD-7360-4CD3-AB9A-75E56490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57613" y="44553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3">
              <a:extLst>
                <a:ext uri="{FF2B5EF4-FFF2-40B4-BE49-F238E27FC236}">
                  <a16:creationId xmlns:a16="http://schemas.microsoft.com/office/drawing/2014/main" id="{0B26E5FC-809A-4C92-85C9-02A16D31A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61404" y="368253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4">
              <a:extLst>
                <a:ext uri="{FF2B5EF4-FFF2-40B4-BE49-F238E27FC236}">
                  <a16:creationId xmlns:a16="http://schemas.microsoft.com/office/drawing/2014/main" id="{43E4718F-27D4-43CA-B8D4-5CD272456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83424" y="148792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5">
              <a:extLst>
                <a:ext uri="{FF2B5EF4-FFF2-40B4-BE49-F238E27FC236}">
                  <a16:creationId xmlns:a16="http://schemas.microsoft.com/office/drawing/2014/main" id="{E2B3C7E2-6083-4EBC-B24F-DF5B2643B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97695" y="3909496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6">
              <a:extLst>
                <a:ext uri="{FF2B5EF4-FFF2-40B4-BE49-F238E27FC236}">
                  <a16:creationId xmlns:a16="http://schemas.microsoft.com/office/drawing/2014/main" id="{D0129FD4-8594-4174-816A-2F59072A2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3065" y="336300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7">
              <a:extLst>
                <a:ext uri="{FF2B5EF4-FFF2-40B4-BE49-F238E27FC236}">
                  <a16:creationId xmlns:a16="http://schemas.microsoft.com/office/drawing/2014/main" id="{70D31164-7698-4542-B412-102895C2A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44387" y="22117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">
              <a:extLst>
                <a:ext uri="{FF2B5EF4-FFF2-40B4-BE49-F238E27FC236}">
                  <a16:creationId xmlns:a16="http://schemas.microsoft.com/office/drawing/2014/main" id="{E24E5C4B-6BB2-4550-98A5-848D9ABE2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66308" y="276182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9">
              <a:extLst>
                <a:ext uri="{FF2B5EF4-FFF2-40B4-BE49-F238E27FC236}">
                  <a16:creationId xmlns:a16="http://schemas.microsoft.com/office/drawing/2014/main" id="{F1366000-A112-4CEA-BE62-BE2F58D7E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40608" y="249288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00">
              <a:extLst>
                <a:ext uri="{FF2B5EF4-FFF2-40B4-BE49-F238E27FC236}">
                  <a16:creationId xmlns:a16="http://schemas.microsoft.com/office/drawing/2014/main" id="{785C13A4-59BB-4192-ACEF-310B5F49E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7473" y="305885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01">
              <a:extLst>
                <a:ext uri="{FF2B5EF4-FFF2-40B4-BE49-F238E27FC236}">
                  <a16:creationId xmlns:a16="http://schemas.microsoft.com/office/drawing/2014/main" id="{6C1CFA06-CBA4-4095-AE4A-540CCF1A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91062" y="17496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2">
              <a:extLst>
                <a:ext uri="{FF2B5EF4-FFF2-40B4-BE49-F238E27FC236}">
                  <a16:creationId xmlns:a16="http://schemas.microsoft.com/office/drawing/2014/main" id="{99F3AB2C-1F53-430D-887F-9A047C9A4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24515" y="11803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3">
              <a:extLst>
                <a:ext uri="{FF2B5EF4-FFF2-40B4-BE49-F238E27FC236}">
                  <a16:creationId xmlns:a16="http://schemas.microsoft.com/office/drawing/2014/main" id="{00CCD3F8-9630-4C0D-B891-8AFF3E4B1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9023" y="87392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4">
              <a:extLst>
                <a:ext uri="{FF2B5EF4-FFF2-40B4-BE49-F238E27FC236}">
                  <a16:creationId xmlns:a16="http://schemas.microsoft.com/office/drawing/2014/main" id="{E31D22C1-DECD-4ECC-85B6-9250DC078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39615" y="457706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3">
              <a:extLst>
                <a:ext uri="{FF2B5EF4-FFF2-40B4-BE49-F238E27FC236}">
                  <a16:creationId xmlns:a16="http://schemas.microsoft.com/office/drawing/2014/main" id="{C9DA3AFC-9262-486E-BF9C-3913C4401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5615" y="21858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14">
              <a:extLst>
                <a:ext uri="{FF2B5EF4-FFF2-40B4-BE49-F238E27FC236}">
                  <a16:creationId xmlns:a16="http://schemas.microsoft.com/office/drawing/2014/main" id="{32D84283-672B-46F9-9566-72DC6205A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5755" y="342283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15">
              <a:extLst>
                <a:ext uri="{FF2B5EF4-FFF2-40B4-BE49-F238E27FC236}">
                  <a16:creationId xmlns:a16="http://schemas.microsoft.com/office/drawing/2014/main" id="{1A8B63D7-C989-4EA9-BBF2-690EE3CB9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91468" y="275997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7">
              <a:extLst>
                <a:ext uri="{FF2B5EF4-FFF2-40B4-BE49-F238E27FC236}">
                  <a16:creationId xmlns:a16="http://schemas.microsoft.com/office/drawing/2014/main" id="{D369E705-E17D-4BF8-B53B-F75198E24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103266" y="102335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8">
              <a:extLst>
                <a:ext uri="{FF2B5EF4-FFF2-40B4-BE49-F238E27FC236}">
                  <a16:creationId xmlns:a16="http://schemas.microsoft.com/office/drawing/2014/main" id="{58780925-ABD9-4E11-9528-35BA5444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7965" y="13686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19">
              <a:extLst>
                <a:ext uri="{FF2B5EF4-FFF2-40B4-BE49-F238E27FC236}">
                  <a16:creationId xmlns:a16="http://schemas.microsoft.com/office/drawing/2014/main" id="{6B603D35-A9C5-4727-BC85-9599BAC69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14226" y="56231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A06D49-BDC8-408E-8C93-D2F929878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6285" y="40583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6E0E358D-5D8E-494F-A7C7-77A9CE02A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6144" y="196167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Graphic 4" descr="Film reel with solid fill">
            <a:extLst>
              <a:ext uri="{FF2B5EF4-FFF2-40B4-BE49-F238E27FC236}">
                <a16:creationId xmlns:a16="http://schemas.microsoft.com/office/drawing/2014/main" id="{33C3D196-2FD0-A0BF-A6FE-F1A879DF5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655" y="164790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B11DA-24C1-5700-A36C-F8EDA7341965}"/>
              </a:ext>
            </a:extLst>
          </p:cNvPr>
          <p:cNvSpPr txBox="1"/>
          <p:nvPr/>
        </p:nvSpPr>
        <p:spPr>
          <a:xfrm>
            <a:off x="2183394" y="1941374"/>
            <a:ext cx="8828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  <a:cs typeface="MV Boli" panose="020F0502020204030204" pitchFamily="34" charset="0"/>
              </a:rPr>
              <a:t>Genre Analysis</a:t>
            </a:r>
            <a:r>
              <a:rPr lang="en-US" sz="2000" dirty="0">
                <a:latin typeface="Century Gothic" panose="020B0502020202020204" pitchFamily="34" charset="0"/>
                <a:cs typeface="MV Boli" panose="020F0502020204030204" pitchFamily="34" charset="0"/>
              </a:rPr>
              <a:t>: Which movies contributed the most/least to revenue gain?</a:t>
            </a:r>
          </a:p>
        </p:txBody>
      </p:sp>
      <p:pic>
        <p:nvPicPr>
          <p:cNvPr id="104" name="Graphic 103" descr="Hourglass 90% with solid fill">
            <a:extLst>
              <a:ext uri="{FF2B5EF4-FFF2-40B4-BE49-F238E27FC236}">
                <a16:creationId xmlns:a16="http://schemas.microsoft.com/office/drawing/2014/main" id="{6579CC2A-8A85-9D56-45AF-58F186F7A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33" y="2568601"/>
            <a:ext cx="914400" cy="9144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A9511227-B11F-2FCE-5593-F49B3E6D22E0}"/>
              </a:ext>
            </a:extLst>
          </p:cNvPr>
          <p:cNvSpPr txBox="1"/>
          <p:nvPr/>
        </p:nvSpPr>
        <p:spPr>
          <a:xfrm>
            <a:off x="2177581" y="2935994"/>
            <a:ext cx="876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Rental Analysis</a:t>
            </a:r>
            <a:r>
              <a:rPr lang="en-US" sz="2000" dirty="0">
                <a:latin typeface="Century Gothic" panose="020B0502020202020204" pitchFamily="34" charset="0"/>
              </a:rPr>
              <a:t>: What was the average rental duration for all videos?</a:t>
            </a:r>
          </a:p>
        </p:txBody>
      </p:sp>
      <p:pic>
        <p:nvPicPr>
          <p:cNvPr id="227" name="Graphic 226" descr="Globe outline">
            <a:extLst>
              <a:ext uri="{FF2B5EF4-FFF2-40B4-BE49-F238E27FC236}">
                <a16:creationId xmlns:a16="http://schemas.microsoft.com/office/drawing/2014/main" id="{0A4E8D94-1384-FC97-7094-1BD2AE7741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655" y="3482966"/>
            <a:ext cx="914400" cy="914400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9FFB5313-8741-93C6-ABB1-A0B1E8D50AFB}"/>
              </a:ext>
            </a:extLst>
          </p:cNvPr>
          <p:cNvSpPr txBox="1"/>
          <p:nvPr/>
        </p:nvSpPr>
        <p:spPr>
          <a:xfrm>
            <a:off x="2188699" y="3816953"/>
            <a:ext cx="866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Spatial Analysis</a:t>
            </a:r>
            <a:r>
              <a:rPr lang="en-US" sz="2000" dirty="0">
                <a:latin typeface="Century Gothic" panose="020B0502020202020204" pitchFamily="34" charset="0"/>
              </a:rPr>
              <a:t>: Which countries are </a:t>
            </a:r>
            <a:r>
              <a:rPr lang="en-US" sz="2000" dirty="0" err="1">
                <a:latin typeface="Century Gothic" panose="020B0502020202020204" pitchFamily="34" charset="0"/>
              </a:rPr>
              <a:t>Rockbuster</a:t>
            </a:r>
            <a:r>
              <a:rPr lang="en-US" sz="2000" dirty="0">
                <a:latin typeface="Century Gothic" panose="020B0502020202020204" pitchFamily="34" charset="0"/>
              </a:rPr>
              <a:t> customers based in?</a:t>
            </a:r>
          </a:p>
        </p:txBody>
      </p:sp>
      <p:pic>
        <p:nvPicPr>
          <p:cNvPr id="230" name="Graphic 229" descr="Marker with solid fill">
            <a:extLst>
              <a:ext uri="{FF2B5EF4-FFF2-40B4-BE49-F238E27FC236}">
                <a16:creationId xmlns:a16="http://schemas.microsoft.com/office/drawing/2014/main" id="{DB84D6E1-67C9-DA81-F561-F060DB799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7931" y="4428466"/>
            <a:ext cx="914400" cy="9144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E7C89083-F15F-8193-3EDE-BA63F9DD4677}"/>
              </a:ext>
            </a:extLst>
          </p:cNvPr>
          <p:cNvSpPr txBox="1"/>
          <p:nvPr/>
        </p:nvSpPr>
        <p:spPr>
          <a:xfrm>
            <a:off x="2176064" y="4728057"/>
            <a:ext cx="8512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Customer Analysis</a:t>
            </a:r>
            <a:r>
              <a:rPr lang="en-US" sz="2000" dirty="0">
                <a:latin typeface="Century Gothic" panose="020B0502020202020204" pitchFamily="34" charset="0"/>
              </a:rPr>
              <a:t>: Where are customers with a high lifetime value based?</a:t>
            </a:r>
          </a:p>
        </p:txBody>
      </p:sp>
      <p:pic>
        <p:nvPicPr>
          <p:cNvPr id="233" name="Graphic 232" descr="Dollar with solid fill">
            <a:extLst>
              <a:ext uri="{FF2B5EF4-FFF2-40B4-BE49-F238E27FC236}">
                <a16:creationId xmlns:a16="http://schemas.microsoft.com/office/drawing/2014/main" id="{4427F1BE-4848-64A7-BB58-395FC6BAA2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6951" y="53234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1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CF11-490C-CE36-311F-254D8F25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US" dirty="0" err="1"/>
              <a:t>Rockbuster</a:t>
            </a:r>
            <a:r>
              <a:rPr lang="en-US" dirty="0"/>
              <a:t> Statistics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Graphic 4" descr="Earth globe: Americas with solid fill">
            <a:extLst>
              <a:ext uri="{FF2B5EF4-FFF2-40B4-BE49-F238E27FC236}">
                <a16:creationId xmlns:a16="http://schemas.microsoft.com/office/drawing/2014/main" id="{C3F040C3-1310-611E-DB11-BD8335222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667" y="2173209"/>
            <a:ext cx="866416" cy="866416"/>
          </a:xfrm>
          <a:prstGeom prst="rect">
            <a:avLst/>
          </a:prstGeom>
        </p:spPr>
      </p:pic>
      <p:pic>
        <p:nvPicPr>
          <p:cNvPr id="7" name="Graphic 6" descr="Group of people with solid fill">
            <a:extLst>
              <a:ext uri="{FF2B5EF4-FFF2-40B4-BE49-F238E27FC236}">
                <a16:creationId xmlns:a16="http://schemas.microsoft.com/office/drawing/2014/main" id="{07A5F572-8279-85A4-38C8-B26317E29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6475" y="3526774"/>
            <a:ext cx="866417" cy="866417"/>
          </a:xfrm>
          <a:prstGeom prst="rect">
            <a:avLst/>
          </a:prstGeom>
        </p:spPr>
      </p:pic>
      <p:pic>
        <p:nvPicPr>
          <p:cNvPr id="11" name="Graphic 10" descr="Marker with solid fill">
            <a:extLst>
              <a:ext uri="{FF2B5EF4-FFF2-40B4-BE49-F238E27FC236}">
                <a16:creationId xmlns:a16="http://schemas.microsoft.com/office/drawing/2014/main" id="{901E07CF-D9E7-B4BA-C602-098A8926A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8700" y="4959394"/>
            <a:ext cx="812349" cy="812349"/>
          </a:xfrm>
          <a:prstGeom prst="rect">
            <a:avLst/>
          </a:prstGeom>
        </p:spPr>
      </p:pic>
      <p:pic>
        <p:nvPicPr>
          <p:cNvPr id="101" name="Graphic 100" descr="Film reel with solid fill">
            <a:extLst>
              <a:ext uri="{FF2B5EF4-FFF2-40B4-BE49-F238E27FC236}">
                <a16:creationId xmlns:a16="http://schemas.microsoft.com/office/drawing/2014/main" id="{2CF04CC5-51A9-4F84-AADE-0D71A429D3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5273" y="2117899"/>
            <a:ext cx="866417" cy="866417"/>
          </a:xfrm>
          <a:prstGeom prst="rect">
            <a:avLst/>
          </a:prstGeom>
        </p:spPr>
      </p:pic>
      <p:pic>
        <p:nvPicPr>
          <p:cNvPr id="103" name="Graphic 102" descr="Speech with solid fill">
            <a:extLst>
              <a:ext uri="{FF2B5EF4-FFF2-40B4-BE49-F238E27FC236}">
                <a16:creationId xmlns:a16="http://schemas.microsoft.com/office/drawing/2014/main" id="{993DE1CD-EAF3-4419-2E2C-929AE4580B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75273" y="5034155"/>
            <a:ext cx="866417" cy="866417"/>
          </a:xfrm>
          <a:prstGeom prst="rect">
            <a:avLst/>
          </a:prstGeom>
        </p:spPr>
      </p:pic>
      <p:pic>
        <p:nvPicPr>
          <p:cNvPr id="105" name="Graphic 104" descr="Drama with solid fill">
            <a:extLst>
              <a:ext uri="{FF2B5EF4-FFF2-40B4-BE49-F238E27FC236}">
                <a16:creationId xmlns:a16="http://schemas.microsoft.com/office/drawing/2014/main" id="{AB732895-D712-3A52-7B1F-C3DCC4A393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4153" y="3546786"/>
            <a:ext cx="868680" cy="8686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C4C4457-1124-82CB-8A25-16CBF52D4E19}"/>
              </a:ext>
            </a:extLst>
          </p:cNvPr>
          <p:cNvSpPr txBox="1"/>
          <p:nvPr/>
        </p:nvSpPr>
        <p:spPr>
          <a:xfrm>
            <a:off x="7020536" y="2071954"/>
            <a:ext cx="2953545" cy="3691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Century Gothic" panose="020B0502020202020204" pitchFamily="34" charset="0"/>
              </a:rPr>
              <a:t>Films: 1000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Century Gothic" panose="020B0502020202020204" pitchFamily="34" charset="0"/>
              </a:rPr>
              <a:t>Genres: 19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Century Gothic" panose="020B0502020202020204" pitchFamily="34" charset="0"/>
              </a:rPr>
              <a:t>Languages: 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CD5518-E11A-C654-CDB3-835F70E4F0E3}"/>
              </a:ext>
            </a:extLst>
          </p:cNvPr>
          <p:cNvSpPr txBox="1"/>
          <p:nvPr/>
        </p:nvSpPr>
        <p:spPr>
          <a:xfrm>
            <a:off x="2805331" y="2064539"/>
            <a:ext cx="3232921" cy="369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entury Gothic" panose="020B0502020202020204" pitchFamily="34" charset="0"/>
              </a:rPr>
              <a:t>Countries: 109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entury Gothic" panose="020B0502020202020204" pitchFamily="34" charset="0"/>
              </a:rPr>
              <a:t>Customers: 599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entury Gothic" panose="020B0502020202020204" pitchFamily="34" charset="0"/>
              </a:rPr>
              <a:t>Stores: 2</a:t>
            </a:r>
          </a:p>
        </p:txBody>
      </p:sp>
    </p:spTree>
    <p:extLst>
      <p:ext uri="{BB962C8B-B14F-4D97-AF65-F5344CB8AC3E}">
        <p14:creationId xmlns:p14="http://schemas.microsoft.com/office/powerpoint/2010/main" val="4716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26D362-1F0D-41F6-ADB3-AFB080502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598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82C47-4BF1-C939-D1B0-F19A5C0B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35" y="360610"/>
            <a:ext cx="2761830" cy="2172559"/>
          </a:xfrm>
        </p:spPr>
        <p:txBody>
          <a:bodyPr>
            <a:noAutofit/>
          </a:bodyPr>
          <a:lstStyle/>
          <a:p>
            <a:r>
              <a:rPr lang="en-US" sz="4800" dirty="0"/>
              <a:t>Genre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58" y="5703711"/>
            <a:ext cx="12105779" cy="653700"/>
            <a:chOff x="0" y="5833367"/>
            <a:chExt cx="12243348" cy="6537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phic 3" descr="Film reel with solid fill">
            <a:extLst>
              <a:ext uri="{FF2B5EF4-FFF2-40B4-BE49-F238E27FC236}">
                <a16:creationId xmlns:a16="http://schemas.microsoft.com/office/drawing/2014/main" id="{8CF2E80C-D861-A6FD-E1CF-500488511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637" y="772367"/>
            <a:ext cx="983175" cy="983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F921B5-0ED3-58D0-1E80-DA63045285E7}"/>
              </a:ext>
            </a:extLst>
          </p:cNvPr>
          <p:cNvSpPr txBox="1"/>
          <p:nvPr/>
        </p:nvSpPr>
        <p:spPr>
          <a:xfrm>
            <a:off x="4930081" y="883538"/>
            <a:ext cx="248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Highest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0EAE4-DFAB-F0E1-377B-C2D720A2EDFC}"/>
              </a:ext>
            </a:extLst>
          </p:cNvPr>
          <p:cNvSpPr txBox="1"/>
          <p:nvPr/>
        </p:nvSpPr>
        <p:spPr>
          <a:xfrm>
            <a:off x="8357741" y="888974"/>
            <a:ext cx="241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Lowest Revenue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52D4A7E-43FE-4C8B-3241-670CBC89E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03010"/>
              </p:ext>
            </p:extLst>
          </p:nvPr>
        </p:nvGraphicFramePr>
        <p:xfrm>
          <a:off x="4647137" y="1356741"/>
          <a:ext cx="3308898" cy="433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449">
                  <a:extLst>
                    <a:ext uri="{9D8B030D-6E8A-4147-A177-3AD203B41FA5}">
                      <a16:colId xmlns:a16="http://schemas.microsoft.com/office/drawing/2014/main" val="1024537082"/>
                    </a:ext>
                  </a:extLst>
                </a:gridCol>
                <a:gridCol w="1654449">
                  <a:extLst>
                    <a:ext uri="{9D8B030D-6E8A-4147-A177-3AD203B41FA5}">
                      <a16:colId xmlns:a16="http://schemas.microsoft.com/office/drawing/2014/main" val="1480431444"/>
                    </a:ext>
                  </a:extLst>
                </a:gridCol>
              </a:tblGrid>
              <a:tr h="393762"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586818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Sports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 $    4,892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4622451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Sci-Fi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 $    4,336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3216298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Animation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 $    4,245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974657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Drama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 $    4,118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2641790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Comedy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 $    4,002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261582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New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 $    3,966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2120733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Action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 $    3,952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8143745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Foreign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 $    3,934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4907679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Games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 $    3,922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656578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Family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 $    3,782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8560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09F75D-25DF-EA32-3556-4BC10BF70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11118"/>
              </p:ext>
            </p:extLst>
          </p:nvPr>
        </p:nvGraphicFramePr>
        <p:xfrm>
          <a:off x="8246369" y="1354137"/>
          <a:ext cx="3308898" cy="315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449">
                  <a:extLst>
                    <a:ext uri="{9D8B030D-6E8A-4147-A177-3AD203B41FA5}">
                      <a16:colId xmlns:a16="http://schemas.microsoft.com/office/drawing/2014/main" val="1024537082"/>
                    </a:ext>
                  </a:extLst>
                </a:gridCol>
                <a:gridCol w="1654449">
                  <a:extLst>
                    <a:ext uri="{9D8B030D-6E8A-4147-A177-3AD203B41FA5}">
                      <a16:colId xmlns:a16="http://schemas.microsoft.com/office/drawing/2014/main" val="1480431444"/>
                    </a:ext>
                  </a:extLst>
                </a:gridCol>
              </a:tblGrid>
              <a:tr h="393762"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586818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Thriller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$            48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4622451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Music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$       3,072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3216298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Travel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$       3,227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974657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Children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$       3,309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2641790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Classics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$       3,353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261582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Horror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$       3,401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2120733"/>
                  </a:ext>
                </a:extLst>
              </a:tr>
              <a:tr h="39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Documentary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$       3,750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81437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7DC460-8916-54A3-1338-AB670E330246}"/>
              </a:ext>
            </a:extLst>
          </p:cNvPr>
          <p:cNvSpPr txBox="1"/>
          <p:nvPr/>
        </p:nvSpPr>
        <p:spPr>
          <a:xfrm>
            <a:off x="542326" y="2657475"/>
            <a:ext cx="3608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top revenue producing genres include </a:t>
            </a:r>
            <a:r>
              <a:rPr lang="en-US" b="1" dirty="0">
                <a:latin typeface="Century Gothic" panose="020B0502020202020204" pitchFamily="34" charset="0"/>
              </a:rPr>
              <a:t>sports, sci-fi</a:t>
            </a:r>
            <a:r>
              <a:rPr lang="en-US" dirty="0">
                <a:latin typeface="Century Gothic" panose="020B0502020202020204" pitchFamily="34" charset="0"/>
              </a:rPr>
              <a:t>, and </a:t>
            </a:r>
            <a:r>
              <a:rPr lang="en-US" b="1" dirty="0">
                <a:latin typeface="Century Gothic" panose="020B0502020202020204" pitchFamily="34" charset="0"/>
              </a:rPr>
              <a:t>animation</a:t>
            </a:r>
            <a:r>
              <a:rPr lang="en-US" dirty="0">
                <a:latin typeface="Century Gothic" panose="020B0502020202020204" pitchFamily="34" charset="0"/>
              </a:rPr>
              <a:t>, closely followed by drama and comedy.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A closer focus should remain on movies within these genres to continue giving customers what they want to watch. </a:t>
            </a:r>
          </a:p>
        </p:txBody>
      </p:sp>
    </p:spTree>
    <p:extLst>
      <p:ext uri="{BB962C8B-B14F-4D97-AF65-F5344CB8AC3E}">
        <p14:creationId xmlns:p14="http://schemas.microsoft.com/office/powerpoint/2010/main" val="266763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26D362-1F0D-41F6-ADB3-AFB080502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598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7BCA3-8A87-B593-4E5C-3F26BA29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982" y="670357"/>
            <a:ext cx="2819473" cy="202331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49C3-99D0-9230-2709-7D5B0F1D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113" y="890269"/>
            <a:ext cx="6695048" cy="1580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The average rental duration across all genres is 4 days, with the exception of Thrillers, which has an average rental duration of 6 days.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58" y="5703711"/>
            <a:ext cx="12105779" cy="653700"/>
            <a:chOff x="0" y="5833367"/>
            <a:chExt cx="12243348" cy="6537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phic 3" descr="Hourglass 90% with solid fill">
            <a:extLst>
              <a:ext uri="{FF2B5EF4-FFF2-40B4-BE49-F238E27FC236}">
                <a16:creationId xmlns:a16="http://schemas.microsoft.com/office/drawing/2014/main" id="{8BAE87CC-8906-F5C4-7913-228C5664D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59" y="877381"/>
            <a:ext cx="1063720" cy="1063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12AD0-E620-E47B-FF95-6B954ABD4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908" y="2480344"/>
            <a:ext cx="7003088" cy="33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8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26D362-1F0D-41F6-ADB3-AFB080502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598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AEA9B-02CF-F4EF-8FC0-42B4F543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54" y="594205"/>
            <a:ext cx="3064492" cy="182000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Spatial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58" y="5703711"/>
            <a:ext cx="12105779" cy="653700"/>
            <a:chOff x="0" y="5833367"/>
            <a:chExt cx="12243348" cy="6537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phic 3" descr="Globe outline">
            <a:extLst>
              <a:ext uri="{FF2B5EF4-FFF2-40B4-BE49-F238E27FC236}">
                <a16:creationId xmlns:a16="http://schemas.microsoft.com/office/drawing/2014/main" id="{C8F89761-9BA9-0BC6-5603-829C88F7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637" y="813141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4453BD-EC69-891B-83BD-9AF8A386A405}"/>
              </a:ext>
            </a:extLst>
          </p:cNvPr>
          <p:cNvSpPr txBox="1"/>
          <p:nvPr/>
        </p:nvSpPr>
        <p:spPr>
          <a:xfrm>
            <a:off x="580859" y="2402721"/>
            <a:ext cx="3195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Although there are customers spread throughout the world, the majority of </a:t>
            </a:r>
            <a:r>
              <a:rPr lang="en-US" sz="2000" dirty="0" err="1">
                <a:latin typeface="Century Gothic" panose="020B0502020202020204" pitchFamily="34" charset="0"/>
              </a:rPr>
              <a:t>Rockbuster’s</a:t>
            </a:r>
            <a:r>
              <a:rPr lang="en-US" sz="2000" dirty="0">
                <a:latin typeface="Century Gothic" panose="020B0502020202020204" pitchFamily="34" charset="0"/>
              </a:rPr>
              <a:t> customers are in populous countries such as India, China, and the United States.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80B07-5268-AC3C-7AE7-804260AB02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45"/>
          <a:stretch/>
        </p:blipFill>
        <p:spPr>
          <a:xfrm>
            <a:off x="3945406" y="949448"/>
            <a:ext cx="6719632" cy="4284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95DB8D-B0BD-335C-301A-4BF63CADA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36" b="77986"/>
          <a:stretch/>
        </p:blipFill>
        <p:spPr>
          <a:xfrm>
            <a:off x="10750672" y="953515"/>
            <a:ext cx="1254757" cy="11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26D362-1F0D-41F6-ADB3-AFB080502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598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90141-084F-69E6-7B11-191D6CCB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12" y="468032"/>
            <a:ext cx="2938318" cy="15230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Customer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58" y="5703711"/>
            <a:ext cx="12105779" cy="653700"/>
            <a:chOff x="0" y="5833367"/>
            <a:chExt cx="12243348" cy="6537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phic 3" descr="Marker with solid fill">
            <a:extLst>
              <a:ext uri="{FF2B5EF4-FFF2-40B4-BE49-F238E27FC236}">
                <a16:creationId xmlns:a16="http://schemas.microsoft.com/office/drawing/2014/main" id="{962592E9-1D1D-3D48-0E0A-F69CC3AE7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637" y="772367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EACF6-E74F-E8D2-A253-D899B1586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045" y="468341"/>
            <a:ext cx="6755142" cy="414299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1B5C48-09DF-FAB6-112F-7E4DECAE5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82363"/>
              </p:ext>
            </p:extLst>
          </p:nvPr>
        </p:nvGraphicFramePr>
        <p:xfrm>
          <a:off x="481203" y="2265732"/>
          <a:ext cx="3714997" cy="33359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2249">
                  <a:extLst>
                    <a:ext uri="{9D8B030D-6E8A-4147-A177-3AD203B41FA5}">
                      <a16:colId xmlns:a16="http://schemas.microsoft.com/office/drawing/2014/main" val="3060138185"/>
                    </a:ext>
                  </a:extLst>
                </a:gridCol>
                <a:gridCol w="1084415">
                  <a:extLst>
                    <a:ext uri="{9D8B030D-6E8A-4147-A177-3AD203B41FA5}">
                      <a16:colId xmlns:a16="http://schemas.microsoft.com/office/drawing/2014/main" val="2106594714"/>
                    </a:ext>
                  </a:extLst>
                </a:gridCol>
                <a:gridCol w="1238333">
                  <a:extLst>
                    <a:ext uri="{9D8B030D-6E8A-4147-A177-3AD203B41FA5}">
                      <a16:colId xmlns:a16="http://schemas.microsoft.com/office/drawing/2014/main" val="1227842323"/>
                    </a:ext>
                  </a:extLst>
                </a:gridCol>
              </a:tblGrid>
              <a:tr h="5739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Total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03137"/>
                  </a:ext>
                </a:extLst>
              </a:tr>
              <a:tr h="57397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Arlene Welch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$112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57923"/>
                  </a:ext>
                </a:extLst>
              </a:tr>
              <a:tr h="5200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Kyle Spurlock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$110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5488"/>
                  </a:ext>
                </a:extLst>
              </a:tr>
              <a:tr h="57397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Marlene Welch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$107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22724"/>
                  </a:ext>
                </a:extLst>
              </a:tr>
              <a:tr h="5200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Glen Talbert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$101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97344"/>
                  </a:ext>
                </a:extLst>
              </a:tr>
              <a:tr h="57397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Clinton Buford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$99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74F16B-4410-595C-054F-8723A4BEEADA}"/>
              </a:ext>
            </a:extLst>
          </p:cNvPr>
          <p:cNvSpPr txBox="1"/>
          <p:nvPr/>
        </p:nvSpPr>
        <p:spPr>
          <a:xfrm>
            <a:off x="4677403" y="4769412"/>
            <a:ext cx="676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 customers with the highest lifetime value are spread throughout the world and should be rewarded for there loyalty to keep them returning to </a:t>
            </a:r>
            <a:r>
              <a:rPr lang="en-US" dirty="0" err="1">
                <a:latin typeface="Century Gothic" panose="020B0502020202020204" pitchFamily="34" charset="0"/>
              </a:rPr>
              <a:t>Rockbuster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27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D002374-4138-45F8-9481-0A8ADE07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5267"/>
            <a:ext cx="530032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1FAB8-28AB-08B7-10BA-6096C510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568" y="934372"/>
            <a:ext cx="3763482" cy="7398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Sales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A4472-5BE4-3B88-2CB5-D3F76B6E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715" y="1715549"/>
            <a:ext cx="6569320" cy="3531008"/>
          </a:xfrm>
          <a:prstGeom prst="rect">
            <a:avLst/>
          </a:prstGeom>
        </p:spPr>
      </p:pic>
      <p:pic>
        <p:nvPicPr>
          <p:cNvPr id="4" name="Graphic 3" descr="Dollar with solid fill">
            <a:extLst>
              <a:ext uri="{FF2B5EF4-FFF2-40B4-BE49-F238E27FC236}">
                <a16:creationId xmlns:a16="http://schemas.microsoft.com/office/drawing/2014/main" id="{084C0E1E-7BED-6201-1371-0967E2904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085" y="878723"/>
            <a:ext cx="795483" cy="7954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4A5F-392C-9258-9BC3-178B60F1B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2282744"/>
            <a:ext cx="4676931" cy="3278138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700" dirty="0">
                <a:latin typeface="Century Gothic" panose="020B0502020202020204" pitchFamily="34" charset="0"/>
              </a:rPr>
              <a:t>There are large gaps between countries with the highest revenue and those with the lowest.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700" dirty="0">
                <a:latin typeface="Century Gothic" panose="020B0502020202020204" pitchFamily="34" charset="0"/>
              </a:rPr>
              <a:t>The top 10 revenue producing countries make up 52% of the company’s total revenue, even though there are customers spanning 109 countries. </a:t>
            </a:r>
          </a:p>
        </p:txBody>
      </p:sp>
    </p:spTree>
    <p:extLst>
      <p:ext uri="{BB962C8B-B14F-4D97-AF65-F5344CB8AC3E}">
        <p14:creationId xmlns:p14="http://schemas.microsoft.com/office/powerpoint/2010/main" val="202763628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556</Words>
  <Application>Microsoft Macintosh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Century Gothic</vt:lpstr>
      <vt:lpstr>Modern Love</vt:lpstr>
      <vt:lpstr>BohemianVTI</vt:lpstr>
      <vt:lpstr>Rockbuster Stealth LLC Database Analysis</vt:lpstr>
      <vt:lpstr>Project Overview</vt:lpstr>
      <vt:lpstr>Key Questions and Objectives</vt:lpstr>
      <vt:lpstr>Rockbuster Statistics</vt:lpstr>
      <vt:lpstr>Genre Analysis</vt:lpstr>
      <vt:lpstr>Rental Analysis</vt:lpstr>
      <vt:lpstr>Spatial Analysis</vt:lpstr>
      <vt:lpstr>Customer Analysis</vt:lpstr>
      <vt:lpstr>Sales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Database Analysis</dc:title>
  <dc:creator>Annah Mendrin</dc:creator>
  <cp:lastModifiedBy>Annah Mendrin</cp:lastModifiedBy>
  <cp:revision>5</cp:revision>
  <dcterms:created xsi:type="dcterms:W3CDTF">2022-09-28T17:26:07Z</dcterms:created>
  <dcterms:modified xsi:type="dcterms:W3CDTF">2022-09-29T23:53:51Z</dcterms:modified>
</cp:coreProperties>
</file>