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6" r:id="rId1"/>
    <p:sldMasterId id="2147483706" r:id="rId2"/>
    <p:sldMasterId id="2147483712" r:id="rId3"/>
    <p:sldMasterId id="2147483724" r:id="rId4"/>
  </p:sldMasterIdLst>
  <p:notesMasterIdLst>
    <p:notesMasterId r:id="rId11"/>
  </p:notesMasterIdLst>
  <p:handoutMasterIdLst>
    <p:handoutMasterId r:id="rId12"/>
  </p:handoutMasterIdLst>
  <p:sldIdLst>
    <p:sldId id="446" r:id="rId5"/>
    <p:sldId id="447" r:id="rId6"/>
    <p:sldId id="426" r:id="rId7"/>
    <p:sldId id="449" r:id="rId8"/>
    <p:sldId id="451" r:id="rId9"/>
    <p:sldId id="45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7C6560"/>
    <a:srgbClr val="29282D"/>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83358"/>
  </p:normalViewPr>
  <p:slideViewPr>
    <p:cSldViewPr snapToGrid="0">
      <p:cViewPr varScale="1">
        <p:scale>
          <a:sx n="93" d="100"/>
          <a:sy n="93" d="100"/>
        </p:scale>
        <p:origin x="996" y="84"/>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8/10/relationships/authors" Targe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6/22/2024</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6/22/2024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a:t>
            </a:fld>
            <a:endParaRPr lang="en-US" dirty="0"/>
          </a:p>
        </p:txBody>
      </p:sp>
    </p:spTree>
    <p:extLst>
      <p:ext uri="{BB962C8B-B14F-4D97-AF65-F5344CB8AC3E}">
        <p14:creationId xmlns:p14="http://schemas.microsoft.com/office/powerpoint/2010/main" val="2744080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Analysis – </a:t>
            </a:r>
            <a:r>
              <a:rPr lang="en-US" dirty="0"/>
              <a:t>This is the fundamental component of the lifecycle of software development. Here, the project's leadership works with a range of stakeholders to gather the needs. </a:t>
            </a:r>
            <a:endParaRPr lang="en-US" b="0" dirty="0"/>
          </a:p>
          <a:p>
            <a:r>
              <a:rPr lang="en-US" b="1" dirty="0"/>
              <a:t>Design – </a:t>
            </a:r>
            <a:r>
              <a:rPr lang="en-US" b="0" dirty="0"/>
              <a:t>The functionality is thoroughly defined at this stage. There is also discussion of the technology employed, project resources, constraints, timelines, and budgets. </a:t>
            </a:r>
          </a:p>
          <a:p>
            <a:r>
              <a:rPr lang="en-US" b="1" dirty="0"/>
              <a:t>Development – </a:t>
            </a:r>
            <a:r>
              <a:rPr lang="en-US" b="0" dirty="0"/>
              <a:t>This stage is when development starts. The project will determine which programming language is utilized. Because value-based code development is made possible by breaking each functionality down into smaller increments, this is the longest step of the SDLC. </a:t>
            </a:r>
            <a:endParaRPr lang="en-US" b="1" dirty="0"/>
          </a:p>
          <a:p>
            <a:r>
              <a:rPr lang="en-US" b="1" dirty="0"/>
              <a:t>Testing – </a:t>
            </a:r>
            <a:r>
              <a:rPr lang="en-US" b="0" dirty="0"/>
              <a:t>Alongside development, testing is also frequently done. occurs at all stages but is designated for tracking bugs and issues with the current code base. </a:t>
            </a:r>
          </a:p>
          <a:p>
            <a:r>
              <a:rPr lang="en-US" b="1" dirty="0"/>
              <a:t>Deployment – </a:t>
            </a:r>
            <a:r>
              <a:rPr lang="en-US" b="0" dirty="0"/>
              <a:t>At this point, the product is prepared for release onto the market because testing is finished. Before going on sale, UAT (User Acceptance Testing) may be carried out in a restricted setting. </a:t>
            </a:r>
          </a:p>
          <a:p>
            <a:r>
              <a:rPr lang="en-US" b="1" dirty="0"/>
              <a:t>Maintenance – </a:t>
            </a:r>
            <a:r>
              <a:rPr lang="en-US" b="0" dirty="0"/>
              <a:t>The product has been introduced to the market at this point. When consumers request new features and bug fixes, developers need to be prepared and equipped to handle those requests in production.</a:t>
            </a:r>
            <a:endParaRPr lang="en-US" b="1" dirty="0"/>
          </a:p>
        </p:txBody>
      </p:sp>
      <p:sp>
        <p:nvSpPr>
          <p:cNvPr id="4" name="Slide Number Placeholder 3"/>
          <p:cNvSpPr>
            <a:spLocks noGrp="1"/>
          </p:cNvSpPr>
          <p:nvPr>
            <p:ph type="sldNum" sz="quarter" idx="5"/>
          </p:nvPr>
        </p:nvSpPr>
        <p:spPr/>
        <p:txBody>
          <a:bodyPr/>
          <a:lstStyle/>
          <a:p>
            <a:fld id="{6B83F1C3-4FA3-4491-97F4-43CA9C8BDFDF}" type="slidenum">
              <a:rPr lang="en-US" smtClean="0"/>
              <a:t>3</a:t>
            </a:fld>
            <a:endParaRPr lang="en-US" dirty="0"/>
          </a:p>
        </p:txBody>
      </p:sp>
    </p:spTree>
    <p:extLst>
      <p:ext uri="{BB962C8B-B14F-4D97-AF65-F5344CB8AC3E}">
        <p14:creationId xmlns:p14="http://schemas.microsoft.com/office/powerpoint/2010/main" val="1568586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 waterfall technique would have made it challenging to finish the SNHU Travel project. Considering the level of uncertainty, any alterations would have been detrimental to the project. Despite the significant degree of uncertainty associated with agile, any problems found would necessitate an expensive modification order to the agreement. </a:t>
            </a:r>
          </a:p>
        </p:txBody>
      </p:sp>
      <p:sp>
        <p:nvSpPr>
          <p:cNvPr id="4" name="Slide Number Placeholder 3"/>
          <p:cNvSpPr>
            <a:spLocks noGrp="1"/>
          </p:cNvSpPr>
          <p:nvPr>
            <p:ph type="sldNum" sz="quarter" idx="5"/>
          </p:nvPr>
        </p:nvSpPr>
        <p:spPr/>
        <p:txBody>
          <a:bodyPr/>
          <a:lstStyle/>
          <a:p>
            <a:fld id="{6B83F1C3-4FA3-4491-97F4-43CA9C8BDFDF}" type="slidenum">
              <a:rPr lang="en-US" smtClean="0"/>
              <a:t>4</a:t>
            </a:fld>
            <a:endParaRPr lang="en-US" dirty="0"/>
          </a:p>
        </p:txBody>
      </p:sp>
    </p:spTree>
    <p:extLst>
      <p:ext uri="{BB962C8B-B14F-4D97-AF65-F5344CB8AC3E}">
        <p14:creationId xmlns:p14="http://schemas.microsoft.com/office/powerpoint/2010/main" val="1963050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6B83F1C3-4FA3-4491-97F4-43CA9C8BDFDF}" type="slidenum">
              <a:rPr lang="en-US" smtClean="0"/>
              <a:t>5</a:t>
            </a:fld>
            <a:endParaRPr lang="en-US" dirty="0"/>
          </a:p>
        </p:txBody>
      </p:sp>
    </p:spTree>
    <p:extLst>
      <p:ext uri="{BB962C8B-B14F-4D97-AF65-F5344CB8AC3E}">
        <p14:creationId xmlns:p14="http://schemas.microsoft.com/office/powerpoint/2010/main" val="3770290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6</a:t>
            </a:fld>
            <a:endParaRPr lang="en-US" dirty="0"/>
          </a:p>
        </p:txBody>
      </p:sp>
    </p:spTree>
    <p:extLst>
      <p:ext uri="{BB962C8B-B14F-4D97-AF65-F5344CB8AC3E}">
        <p14:creationId xmlns:p14="http://schemas.microsoft.com/office/powerpoint/2010/main" val="3868135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dirty="0"/>
              <a:t>Click to edit Master title style</a:t>
            </a:r>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6/22/2024</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6/22/2024</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6/22/2024</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6/22/2024</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hyperlink" Target="https://www.linkedin.com/pulse/software-development-life-"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A69AAE0-49D5-4C8B-8BA2-55898C00E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rotWithShape="1">
          <a:blip r:embed="rId3"/>
          <a:srcRect l="31192" r="7008"/>
          <a:stretch/>
        </p:blipFill>
        <p:spPr>
          <a:xfrm>
            <a:off x="-4" y="-4"/>
            <a:ext cx="6981572" cy="6857984"/>
          </a:xfrm>
          <a:custGeom>
            <a:avLst/>
            <a:gdLst/>
            <a:ahLst/>
            <a:cxnLst/>
            <a:rect l="l" t="t" r="r" b="b"/>
            <a:pathLst>
              <a:path w="7534640" h="6857984">
                <a:moveTo>
                  <a:pt x="0" y="0"/>
                </a:moveTo>
                <a:lnTo>
                  <a:pt x="7534640" y="0"/>
                </a:lnTo>
                <a:lnTo>
                  <a:pt x="7534640" y="3832811"/>
                </a:lnTo>
                <a:lnTo>
                  <a:pt x="7344853" y="3826712"/>
                </a:lnTo>
                <a:cubicBezTo>
                  <a:pt x="7344853" y="3826712"/>
                  <a:pt x="7341511" y="3826712"/>
                  <a:pt x="7341511" y="3826712"/>
                </a:cubicBezTo>
                <a:cubicBezTo>
                  <a:pt x="7274667" y="3823370"/>
                  <a:pt x="7211169" y="3823370"/>
                  <a:pt x="7144324" y="3820027"/>
                </a:cubicBezTo>
                <a:cubicBezTo>
                  <a:pt x="6913719" y="3820027"/>
                  <a:pt x="6683113" y="3820027"/>
                  <a:pt x="6455848" y="3820027"/>
                </a:cubicBezTo>
                <a:cubicBezTo>
                  <a:pt x="6231926" y="3910265"/>
                  <a:pt x="5987951" y="3833396"/>
                  <a:pt x="5767372" y="3903581"/>
                </a:cubicBezTo>
                <a:cubicBezTo>
                  <a:pt x="5533423" y="3900239"/>
                  <a:pt x="5312845" y="3970423"/>
                  <a:pt x="5082238" y="4000503"/>
                </a:cubicBezTo>
                <a:cubicBezTo>
                  <a:pt x="4908446" y="4013871"/>
                  <a:pt x="4731314" y="3997160"/>
                  <a:pt x="4570892" y="4067345"/>
                </a:cubicBezTo>
                <a:cubicBezTo>
                  <a:pt x="4447233" y="4124161"/>
                  <a:pt x="4350312" y="4197688"/>
                  <a:pt x="4483996" y="4348083"/>
                </a:cubicBezTo>
                <a:cubicBezTo>
                  <a:pt x="4644419" y="4344742"/>
                  <a:pt x="4627708" y="4598742"/>
                  <a:pt x="4788129" y="4561979"/>
                </a:cubicBezTo>
                <a:cubicBezTo>
                  <a:pt x="4754709" y="4678954"/>
                  <a:pt x="4641076" y="4618795"/>
                  <a:pt x="4600971" y="4705690"/>
                </a:cubicBezTo>
                <a:cubicBezTo>
                  <a:pt x="4684524" y="4779217"/>
                  <a:pt x="4844945" y="4725744"/>
                  <a:pt x="4871683" y="4879480"/>
                </a:cubicBezTo>
                <a:cubicBezTo>
                  <a:pt x="4838262" y="5039902"/>
                  <a:pt x="4945210" y="5019849"/>
                  <a:pt x="5032105" y="5029876"/>
                </a:cubicBezTo>
                <a:cubicBezTo>
                  <a:pt x="5239317" y="5049930"/>
                  <a:pt x="5439843" y="5063297"/>
                  <a:pt x="5643713" y="5096719"/>
                </a:cubicBezTo>
                <a:cubicBezTo>
                  <a:pt x="5693844" y="5106745"/>
                  <a:pt x="5810819" y="5083350"/>
                  <a:pt x="5800794" y="5186956"/>
                </a:cubicBezTo>
                <a:cubicBezTo>
                  <a:pt x="5790767" y="5270508"/>
                  <a:pt x="5700529" y="5240431"/>
                  <a:pt x="5643713" y="5243772"/>
                </a:cubicBezTo>
                <a:cubicBezTo>
                  <a:pt x="5329553" y="5283879"/>
                  <a:pt x="5012052" y="5220378"/>
                  <a:pt x="4701235" y="5223719"/>
                </a:cubicBezTo>
                <a:cubicBezTo>
                  <a:pt x="4664472" y="5223719"/>
                  <a:pt x="4657787" y="5334009"/>
                  <a:pt x="4577576" y="5297246"/>
                </a:cubicBezTo>
                <a:cubicBezTo>
                  <a:pt x="4788129" y="5397510"/>
                  <a:pt x="5767372" y="5424248"/>
                  <a:pt x="6094900" y="5477721"/>
                </a:cubicBezTo>
                <a:cubicBezTo>
                  <a:pt x="5754004" y="5858724"/>
                  <a:pt x="5429817" y="5628117"/>
                  <a:pt x="5159105" y="5842012"/>
                </a:cubicBezTo>
                <a:cubicBezTo>
                  <a:pt x="5159105" y="5842012"/>
                  <a:pt x="5212580" y="5842012"/>
                  <a:pt x="5443187" y="5912197"/>
                </a:cubicBezTo>
                <a:cubicBezTo>
                  <a:pt x="5627002" y="5969012"/>
                  <a:pt x="5536765" y="6049223"/>
                  <a:pt x="6001321" y="6202962"/>
                </a:cubicBezTo>
                <a:cubicBezTo>
                  <a:pt x="5824188" y="6253093"/>
                  <a:pt x="5593581" y="6156172"/>
                  <a:pt x="5506685" y="6416857"/>
                </a:cubicBezTo>
                <a:cubicBezTo>
                  <a:pt x="5643713" y="6463648"/>
                  <a:pt x="5807477" y="6420200"/>
                  <a:pt x="5904398" y="6543858"/>
                </a:cubicBezTo>
                <a:cubicBezTo>
                  <a:pt x="5934478" y="6580622"/>
                  <a:pt x="5964557" y="6604017"/>
                  <a:pt x="6001321" y="6624068"/>
                </a:cubicBezTo>
                <a:cubicBezTo>
                  <a:pt x="5984612" y="6630754"/>
                  <a:pt x="5964557" y="6637437"/>
                  <a:pt x="5951188" y="6644121"/>
                </a:cubicBezTo>
                <a:cubicBezTo>
                  <a:pt x="5977925" y="6667518"/>
                  <a:pt x="6663060" y="6794517"/>
                  <a:pt x="6836850" y="6797860"/>
                </a:cubicBezTo>
                <a:cubicBezTo>
                  <a:pt x="6761652" y="6822926"/>
                  <a:pt x="6636845" y="6844075"/>
                  <a:pt x="6553814" y="6856412"/>
                </a:cubicBezTo>
                <a:lnTo>
                  <a:pt x="6542822" y="6857984"/>
                </a:lnTo>
                <a:lnTo>
                  <a:pt x="0" y="6857984"/>
                </a:lnTo>
                <a:close/>
              </a:path>
            </a:pathLst>
          </a:custGeo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6343650" y="3962400"/>
            <a:ext cx="5505814" cy="1690409"/>
          </a:xfrm>
        </p:spPr>
        <p:txBody>
          <a:bodyPr vert="horz" lIns="91440" tIns="45720" rIns="91440" bIns="45720" rtlCol="0" anchor="ctr" anchorCtr="0">
            <a:normAutofit/>
          </a:bodyPr>
          <a:lstStyle/>
          <a:p>
            <a:pPr algn="r">
              <a:lnSpc>
                <a:spcPct val="90000"/>
              </a:lnSpc>
            </a:pPr>
            <a:r>
              <a:rPr lang="en-US" sz="4400" kern="1200" dirty="0">
                <a:solidFill>
                  <a:schemeClr val="tx1"/>
                </a:solidFill>
                <a:latin typeface="+mj-lt"/>
                <a:ea typeface="+mj-ea"/>
                <a:cs typeface="+mj-cs"/>
              </a:rPr>
              <a:t>AGILE DEVELOPMENT</a:t>
            </a:r>
          </a:p>
        </p:txBody>
      </p:sp>
      <p:pic>
        <p:nvPicPr>
          <p:cNvPr id="6" name="Picture 5" descr="Logo&#10;&#10;Description automatically generated with medium confidence">
            <a:extLst>
              <a:ext uri="{FF2B5EF4-FFF2-40B4-BE49-F238E27FC236}">
                <a16:creationId xmlns:a16="http://schemas.microsoft.com/office/drawing/2014/main" id="{F0D1D821-8A75-8F40-A222-BF16345EB8F9}"/>
              </a:ext>
            </a:extLst>
          </p:cNvPr>
          <p:cNvPicPr>
            <a:picLocks noChangeAspect="1"/>
          </p:cNvPicPr>
          <p:nvPr/>
        </p:nvPicPr>
        <p:blipFill>
          <a:blip r:embed="rId4"/>
          <a:stretch>
            <a:fillRect/>
          </a:stretch>
        </p:blipFill>
        <p:spPr>
          <a:xfrm>
            <a:off x="6981567" y="-25"/>
            <a:ext cx="5204645" cy="3830619"/>
          </a:xfrm>
          <a:prstGeom prst="rect">
            <a:avLst/>
          </a:prstGeom>
        </p:spPr>
      </p:pic>
    </p:spTree>
    <p:extLst>
      <p:ext uri="{BB962C8B-B14F-4D97-AF65-F5344CB8AC3E}">
        <p14:creationId xmlns:p14="http://schemas.microsoft.com/office/powerpoint/2010/main" val="155831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a:blip r:embed="rId3"/>
          <a:srcRect/>
          <a:stretch/>
        </p:blipFill>
        <p:spPr>
          <a:xfrm>
            <a:off x="663539" y="0"/>
            <a:ext cx="10864921" cy="6858000"/>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0"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457194"/>
            <a:ext cx="11174819" cy="903767"/>
          </a:xfrm>
        </p:spPr>
        <p:txBody>
          <a:bodyPr/>
          <a:lstStyle/>
          <a:p>
            <a:r>
              <a:rPr lang="en-US" dirty="0"/>
              <a:t>Explaining agile Roles</a:t>
            </a:r>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457199" y="1511232"/>
            <a:ext cx="4645152" cy="4197096"/>
          </a:xfrm>
        </p:spPr>
        <p:txBody>
          <a:bodyPr anchor="ctr"/>
          <a:lstStyle/>
          <a:p>
            <a:pPr marL="285750" indent="-285750">
              <a:buFont typeface="Arial" panose="020B0604020202020204" pitchFamily="34" charset="0"/>
              <a:buChar char="•"/>
            </a:pPr>
            <a:r>
              <a:rPr lang="en-US" b="1" dirty="0"/>
              <a:t>Product Owner</a:t>
            </a:r>
          </a:p>
          <a:p>
            <a:pPr marL="742950" lvl="1" indent="-285750">
              <a:buFont typeface="Arial" panose="020B0604020202020204" pitchFamily="34" charset="0"/>
              <a:buChar char="•"/>
            </a:pPr>
            <a:r>
              <a:rPr lang="en-US" sz="1500" dirty="0">
                <a:solidFill>
                  <a:schemeClr val="bg1"/>
                </a:solidFill>
              </a:rPr>
              <a:t>Optimizes the value of the development team's effort and the product. </a:t>
            </a:r>
          </a:p>
          <a:p>
            <a:pPr marL="285750" indent="-285750">
              <a:buFont typeface="Arial" panose="020B0604020202020204" pitchFamily="34" charset="0"/>
              <a:buChar char="•"/>
            </a:pPr>
            <a:r>
              <a:rPr lang="en-US" b="1" dirty="0"/>
              <a:t>Scrum Master</a:t>
            </a:r>
          </a:p>
          <a:p>
            <a:pPr marL="742950" lvl="1" indent="-285750">
              <a:buFont typeface="Arial" panose="020B0604020202020204" pitchFamily="34" charset="0"/>
              <a:buChar char="•"/>
            </a:pPr>
            <a:r>
              <a:rPr lang="fr-FR" sz="1500" dirty="0">
                <a:solidFill>
                  <a:schemeClr val="bg1"/>
                </a:solidFill>
              </a:rPr>
              <a:t>Offres instruction on Agile Principles </a:t>
            </a:r>
          </a:p>
          <a:p>
            <a:pPr marL="742950" lvl="1" indent="-285750">
              <a:buFont typeface="Arial" panose="020B0604020202020204" pitchFamily="34" charset="0"/>
              <a:buChar char="•"/>
            </a:pPr>
            <a:r>
              <a:rPr lang="en-US" sz="1500" dirty="0">
                <a:solidFill>
                  <a:schemeClr val="bg1"/>
                </a:solidFill>
              </a:rPr>
              <a:t>The servant-leader reports to the Product Owner.</a:t>
            </a:r>
          </a:p>
          <a:p>
            <a:pPr marL="742950" lvl="1" indent="-285750">
              <a:buFont typeface="Arial" panose="020B0604020202020204" pitchFamily="34" charset="0"/>
              <a:buChar char="•"/>
            </a:pPr>
            <a:r>
              <a:rPr lang="en-US" sz="1500" dirty="0">
                <a:solidFill>
                  <a:schemeClr val="bg1"/>
                </a:solidFill>
              </a:rPr>
              <a:t>Organizes Scrum events</a:t>
            </a:r>
          </a:p>
          <a:p>
            <a:pPr marL="285750" indent="-285750">
              <a:buFont typeface="Arial" panose="020B0604020202020204" pitchFamily="34" charset="0"/>
              <a:buChar char="•"/>
            </a:pPr>
            <a:r>
              <a:rPr lang="en-US" b="1" dirty="0"/>
              <a:t>Development Team</a:t>
            </a:r>
          </a:p>
          <a:p>
            <a:pPr marL="742950" lvl="1" indent="-285750">
              <a:buFont typeface="Arial" panose="020B0604020202020204" pitchFamily="34" charset="0"/>
              <a:buChar char="•"/>
            </a:pPr>
            <a:r>
              <a:rPr lang="en-US" sz="1500" dirty="0">
                <a:solidFill>
                  <a:schemeClr val="bg1"/>
                </a:solidFill>
              </a:rPr>
              <a:t>Making up the team are developers and testers</a:t>
            </a:r>
          </a:p>
          <a:p>
            <a:pPr marL="742950" lvl="1" indent="-285750">
              <a:buFont typeface="Arial" panose="020B0604020202020204" pitchFamily="34" charset="0"/>
              <a:buChar char="•"/>
            </a:pPr>
            <a:r>
              <a:rPr lang="en-US" sz="1500" dirty="0">
                <a:solidFill>
                  <a:schemeClr val="bg1"/>
                </a:solidFill>
              </a:rPr>
              <a:t>independently structured</a:t>
            </a:r>
          </a:p>
          <a:p>
            <a:pPr marL="742950" lvl="1" indent="-285750">
              <a:buFont typeface="Arial" panose="020B0604020202020204" pitchFamily="34" charset="0"/>
              <a:buChar char="•"/>
            </a:pPr>
            <a:r>
              <a:rPr lang="en-US" sz="1500" dirty="0">
                <a:solidFill>
                  <a:schemeClr val="bg1"/>
                </a:solidFill>
              </a:rPr>
              <a:t>Multi-functional</a:t>
            </a:r>
          </a:p>
        </p:txBody>
      </p:sp>
    </p:spTree>
    <p:extLst>
      <p:ext uri="{BB962C8B-B14F-4D97-AF65-F5344CB8AC3E}">
        <p14:creationId xmlns:p14="http://schemas.microsoft.com/office/powerpoint/2010/main" val="3898511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ssolv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dissolv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dissolv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dissolv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dissolv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dissolve">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dissolve">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dissolve">
                                      <p:cBhvr>
                                        <p:cTn id="5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87AFE0E-B37D-4531-AFE8-231C8348EA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C3E97EF-DC36-C04E-9DE9-013142C05F82}"/>
              </a:ext>
            </a:extLst>
          </p:cNvPr>
          <p:cNvSpPr/>
          <p:nvPr/>
        </p:nvSpPr>
        <p:spPr>
          <a:xfrm>
            <a:off x="0" y="0"/>
            <a:ext cx="12188952" cy="6858000"/>
          </a:xfrm>
          <a:prstGeom prst="rect">
            <a:avLst/>
          </a:prstGeom>
          <a:gradFill flip="none" rotWithShape="1">
            <a:gsLst>
              <a:gs pos="2000">
                <a:schemeClr val="accent1">
                  <a:lumMod val="5000"/>
                  <a:lumOff val="95000"/>
                </a:schemeClr>
              </a:gs>
              <a:gs pos="100000">
                <a:schemeClr val="bg2">
                  <a:lumMod val="40000"/>
                  <a:lumOff val="60000"/>
                </a:schemeClr>
              </a:gs>
              <a:gs pos="35000">
                <a:schemeClr val="bg2">
                  <a:lumMod val="60000"/>
                  <a:lumOff val="40000"/>
                </a:schemeClr>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838200" y="365125"/>
            <a:ext cx="10515600" cy="1325563"/>
          </a:xfrm>
        </p:spPr>
        <p:txBody>
          <a:bodyPr vert="horz" lIns="91440" tIns="45720" rIns="91440" bIns="45720" rtlCol="0" anchor="ctr" anchorCtr="0">
            <a:normAutofit/>
          </a:bodyPr>
          <a:lstStyle/>
          <a:p>
            <a:pPr algn="ctr"/>
            <a:r>
              <a:rPr lang="en-US" sz="4400" b="1" dirty="0"/>
              <a:t>SOFTWARE DEVELOPMENT LIFECYCLE</a:t>
            </a:r>
          </a:p>
        </p:txBody>
      </p:sp>
      <p:sp>
        <p:nvSpPr>
          <p:cNvPr id="7" name="TextBox 6">
            <a:extLst>
              <a:ext uri="{FF2B5EF4-FFF2-40B4-BE49-F238E27FC236}">
                <a16:creationId xmlns:a16="http://schemas.microsoft.com/office/drawing/2014/main" id="{15EC6236-AB1E-D74D-8864-B51A63D67C0A}"/>
              </a:ext>
            </a:extLst>
          </p:cNvPr>
          <p:cNvSpPr txBox="1"/>
          <p:nvPr/>
        </p:nvSpPr>
        <p:spPr>
          <a:xfrm>
            <a:off x="838201" y="2013625"/>
            <a:ext cx="5252462" cy="4479250"/>
          </a:xfrm>
          <a:prstGeom prst="rect">
            <a:avLst/>
          </a:prstGeom>
        </p:spPr>
        <p:txBody>
          <a:bodyPr vert="horz" lIns="91440" tIns="45720" rIns="91440" bIns="45720" rtlCol="0">
            <a:normAutofit lnSpcReduction="10000"/>
          </a:bodyPr>
          <a:lstStyle/>
          <a:p>
            <a:pPr marL="571500" lvl="0" indent="-457200">
              <a:lnSpc>
                <a:spcPct val="90000"/>
              </a:lnSpc>
              <a:spcAft>
                <a:spcPts val="600"/>
              </a:spcAft>
              <a:buFont typeface="+mj-lt"/>
              <a:buAutoNum type="arabicPeriod"/>
            </a:pPr>
            <a:r>
              <a:rPr lang="en-US" sz="1200" b="1" dirty="0">
                <a:solidFill>
                  <a:prstClr val="white"/>
                </a:solidFill>
              </a:rPr>
              <a:t>Analysis</a:t>
            </a:r>
          </a:p>
          <a:p>
            <a:pPr marL="1028700" lvl="1" indent="-457200">
              <a:lnSpc>
                <a:spcPct val="90000"/>
              </a:lnSpc>
              <a:spcAft>
                <a:spcPts val="600"/>
              </a:spcAft>
              <a:buFont typeface="Arial" panose="020B0604020202020204" pitchFamily="34" charset="0"/>
              <a:buChar char="•"/>
            </a:pPr>
            <a:r>
              <a:rPr lang="en-US" sz="1200" dirty="0">
                <a:solidFill>
                  <a:prstClr val="white"/>
                </a:solidFill>
              </a:rPr>
              <a:t>Work together with interested parties.</a:t>
            </a:r>
          </a:p>
          <a:p>
            <a:pPr marL="1028700" lvl="1" indent="-457200">
              <a:lnSpc>
                <a:spcPct val="90000"/>
              </a:lnSpc>
              <a:spcAft>
                <a:spcPts val="600"/>
              </a:spcAft>
              <a:buFont typeface="Arial" panose="020B0604020202020204" pitchFamily="34" charset="0"/>
              <a:buChar char="•"/>
            </a:pPr>
            <a:r>
              <a:rPr lang="en-US" sz="1200" dirty="0">
                <a:solidFill>
                  <a:prstClr val="white"/>
                </a:solidFill>
              </a:rPr>
              <a:t>Compile the necessary information.</a:t>
            </a:r>
          </a:p>
          <a:p>
            <a:pPr marL="571500" lvl="0" indent="-457200">
              <a:lnSpc>
                <a:spcPct val="90000"/>
              </a:lnSpc>
              <a:spcAft>
                <a:spcPts val="600"/>
              </a:spcAft>
              <a:buFont typeface="+mj-lt"/>
              <a:buAutoNum type="arabicPeriod"/>
            </a:pPr>
            <a:r>
              <a:rPr lang="en-US" sz="1200" b="1" dirty="0">
                <a:solidFill>
                  <a:prstClr val="white"/>
                </a:solidFill>
              </a:rPr>
              <a:t>Design</a:t>
            </a:r>
          </a:p>
          <a:p>
            <a:pPr marL="1028700" lvl="1" indent="-457200">
              <a:lnSpc>
                <a:spcPct val="90000"/>
              </a:lnSpc>
              <a:spcAft>
                <a:spcPts val="600"/>
              </a:spcAft>
              <a:buFont typeface="Arial" panose="020B0604020202020204" pitchFamily="34" charset="0"/>
              <a:buChar char="•"/>
            </a:pPr>
            <a:r>
              <a:rPr lang="en-US" sz="1200" dirty="0">
                <a:solidFill>
                  <a:prstClr val="white"/>
                </a:solidFill>
              </a:rPr>
              <a:t>Describe in fully the functionality's process.</a:t>
            </a:r>
          </a:p>
          <a:p>
            <a:pPr marL="1028700" lvl="1" indent="-457200">
              <a:lnSpc>
                <a:spcPct val="90000"/>
              </a:lnSpc>
              <a:spcAft>
                <a:spcPts val="600"/>
              </a:spcAft>
              <a:buFont typeface="Arial" panose="020B0604020202020204" pitchFamily="34" charset="0"/>
              <a:buChar char="•"/>
            </a:pPr>
            <a:r>
              <a:rPr lang="en-US" sz="1200" dirty="0">
                <a:solidFill>
                  <a:prstClr val="white"/>
                </a:solidFill>
              </a:rPr>
              <a:t>Identify the technology, constraints, budget, and time frames.</a:t>
            </a:r>
          </a:p>
          <a:p>
            <a:pPr marL="571500" lvl="0" indent="-457200">
              <a:lnSpc>
                <a:spcPct val="90000"/>
              </a:lnSpc>
              <a:spcAft>
                <a:spcPts val="600"/>
              </a:spcAft>
              <a:buFont typeface="+mj-lt"/>
              <a:buAutoNum type="arabicPeriod"/>
            </a:pPr>
            <a:r>
              <a:rPr lang="en-US" sz="1200" b="1" dirty="0">
                <a:solidFill>
                  <a:prstClr val="white"/>
                </a:solidFill>
              </a:rPr>
              <a:t>Implementation</a:t>
            </a:r>
          </a:p>
          <a:p>
            <a:pPr marL="1028700" lvl="1" indent="-457200">
              <a:lnSpc>
                <a:spcPct val="90000"/>
              </a:lnSpc>
              <a:spcAft>
                <a:spcPts val="600"/>
              </a:spcAft>
              <a:buFont typeface="Arial" panose="020B0604020202020204" pitchFamily="34" charset="0"/>
              <a:buChar char="•"/>
            </a:pPr>
            <a:r>
              <a:rPr lang="en-US" sz="1200" dirty="0">
                <a:solidFill>
                  <a:prstClr val="white"/>
                </a:solidFill>
              </a:rPr>
              <a:t>Work starts on it.</a:t>
            </a:r>
          </a:p>
          <a:p>
            <a:pPr marL="1028700" lvl="1" indent="-457200">
              <a:lnSpc>
                <a:spcPct val="90000"/>
              </a:lnSpc>
              <a:spcAft>
                <a:spcPts val="600"/>
              </a:spcAft>
              <a:buFont typeface="Arial" panose="020B0604020202020204" pitchFamily="34" charset="0"/>
              <a:buChar char="•"/>
            </a:pPr>
            <a:r>
              <a:rPr lang="en-US" sz="1200" dirty="0">
                <a:solidFill>
                  <a:prstClr val="white"/>
                </a:solidFill>
              </a:rPr>
              <a:t>Smaller amounts of functionality make up the whole. </a:t>
            </a:r>
          </a:p>
          <a:p>
            <a:pPr marL="571500" lvl="0" indent="-457200">
              <a:lnSpc>
                <a:spcPct val="90000"/>
              </a:lnSpc>
              <a:spcAft>
                <a:spcPts val="600"/>
              </a:spcAft>
              <a:buFont typeface="+mj-lt"/>
              <a:buAutoNum type="arabicPeriod"/>
            </a:pPr>
            <a:r>
              <a:rPr lang="en-US" sz="1200" b="1" dirty="0">
                <a:solidFill>
                  <a:prstClr val="white"/>
                </a:solidFill>
              </a:rPr>
              <a:t>Testing</a:t>
            </a:r>
          </a:p>
          <a:p>
            <a:pPr marL="1028700" lvl="1" indent="-457200">
              <a:lnSpc>
                <a:spcPct val="90000"/>
              </a:lnSpc>
              <a:spcAft>
                <a:spcPts val="600"/>
              </a:spcAft>
              <a:buFont typeface="Arial" panose="020B0604020202020204" pitchFamily="34" charset="0"/>
              <a:buChar char="•"/>
            </a:pPr>
            <a:r>
              <a:rPr lang="en-US" sz="1200" dirty="0">
                <a:solidFill>
                  <a:prstClr val="white"/>
                </a:solidFill>
              </a:rPr>
              <a:t>Takes Place in cooperation with Development.</a:t>
            </a:r>
          </a:p>
          <a:p>
            <a:pPr marL="1028700" lvl="1" indent="-457200">
              <a:lnSpc>
                <a:spcPct val="90000"/>
              </a:lnSpc>
              <a:spcAft>
                <a:spcPts val="600"/>
              </a:spcAft>
              <a:buFont typeface="Arial" panose="020B0604020202020204" pitchFamily="34" charset="0"/>
              <a:buChar char="•"/>
            </a:pPr>
            <a:r>
              <a:rPr lang="en-US" sz="1200" dirty="0">
                <a:solidFill>
                  <a:prstClr val="white"/>
                </a:solidFill>
              </a:rPr>
              <a:t>Procedure for tracking issues and finding and fixing reported flaws..</a:t>
            </a:r>
            <a:endParaRPr lang="en-US" sz="1200" b="1" dirty="0">
              <a:solidFill>
                <a:prstClr val="white"/>
              </a:solidFill>
            </a:endParaRPr>
          </a:p>
          <a:p>
            <a:pPr marL="571500" lvl="0" indent="-457200">
              <a:lnSpc>
                <a:spcPct val="90000"/>
              </a:lnSpc>
              <a:spcAft>
                <a:spcPts val="600"/>
              </a:spcAft>
              <a:buFont typeface="+mj-lt"/>
              <a:buAutoNum type="arabicPeriod"/>
            </a:pPr>
            <a:r>
              <a:rPr lang="en-US" sz="1200" b="1" dirty="0">
                <a:solidFill>
                  <a:prstClr val="white"/>
                </a:solidFill>
              </a:rPr>
              <a:t>Deployment</a:t>
            </a:r>
          </a:p>
          <a:p>
            <a:pPr marL="1028700" lvl="1" indent="-457200">
              <a:lnSpc>
                <a:spcPct val="90000"/>
              </a:lnSpc>
              <a:spcAft>
                <a:spcPts val="600"/>
              </a:spcAft>
              <a:buFont typeface="Arial" panose="020B0604020202020204" pitchFamily="34" charset="0"/>
              <a:buChar char="•"/>
            </a:pPr>
            <a:r>
              <a:rPr lang="en-US" sz="1200" dirty="0">
                <a:solidFill>
                  <a:prstClr val="white"/>
                </a:solidFill>
              </a:rPr>
              <a:t>After testing, the product is made available for purchase.</a:t>
            </a:r>
          </a:p>
          <a:p>
            <a:pPr marL="571500" lvl="0" indent="-457200">
              <a:lnSpc>
                <a:spcPct val="90000"/>
              </a:lnSpc>
              <a:spcAft>
                <a:spcPts val="600"/>
              </a:spcAft>
              <a:buFont typeface="+mj-lt"/>
              <a:buAutoNum type="arabicPeriod"/>
            </a:pPr>
            <a:r>
              <a:rPr lang="en-US" sz="1200" b="1" dirty="0">
                <a:solidFill>
                  <a:prstClr val="white"/>
                </a:solidFill>
              </a:rPr>
              <a:t>Maintenance</a:t>
            </a:r>
          </a:p>
          <a:p>
            <a:pPr marL="1028700" lvl="1" indent="-457200">
              <a:lnSpc>
                <a:spcPct val="90000"/>
              </a:lnSpc>
              <a:spcAft>
                <a:spcPts val="600"/>
              </a:spcAft>
              <a:buFont typeface="Arial" panose="020B0604020202020204" pitchFamily="34" charset="0"/>
              <a:buChar char="•"/>
            </a:pPr>
            <a:r>
              <a:rPr lang="en-US" sz="1200" dirty="0">
                <a:solidFill>
                  <a:prstClr val="white"/>
                </a:solidFill>
              </a:rPr>
              <a:t>Merchandise in a manufacturing area.</a:t>
            </a:r>
          </a:p>
          <a:p>
            <a:pPr marL="1028700" lvl="1" indent="-457200">
              <a:lnSpc>
                <a:spcPct val="90000"/>
              </a:lnSpc>
              <a:spcAft>
                <a:spcPts val="600"/>
              </a:spcAft>
              <a:buFont typeface="Arial" panose="020B0604020202020204" pitchFamily="34" charset="0"/>
              <a:buChar char="•"/>
            </a:pPr>
            <a:r>
              <a:rPr lang="en-US" sz="1200" dirty="0">
                <a:solidFill>
                  <a:prstClr val="white"/>
                </a:solidFill>
              </a:rPr>
              <a:t>When NEW features and bug fixes become available, developers need to be prepared to implement them.</a:t>
            </a:r>
            <a:endParaRPr lang="en-US" sz="1200" dirty="0">
              <a:solidFill>
                <a:schemeClr val="bg1"/>
              </a:solidFill>
            </a:endParaRPr>
          </a:p>
        </p:txBody>
      </p:sp>
      <p:pic>
        <p:nvPicPr>
          <p:cNvPr id="8" name="Picture Placeholder 7">
            <a:extLst>
              <a:ext uri="{FF2B5EF4-FFF2-40B4-BE49-F238E27FC236}">
                <a16:creationId xmlns:a16="http://schemas.microsoft.com/office/drawing/2014/main" id="{285E2395-F258-4D5F-8EC1-2192791DA18B}"/>
              </a:ext>
            </a:extLst>
          </p:cNvPr>
          <p:cNvPicPr>
            <a:picLocks noGrp="1"/>
          </p:cNvPicPr>
          <p:nvPr>
            <p:ph type="pic" sz="quarter" idx="15"/>
          </p:nvPr>
        </p:nvPicPr>
        <p:blipFill rotWithShape="1">
          <a:blip r:embed="rId3"/>
          <a:srcRect l="12943" r="14268" b="-3"/>
          <a:stretch/>
        </p:blipFill>
        <p:spPr>
          <a:xfrm>
            <a:off x="6101338" y="2015168"/>
            <a:ext cx="5283866" cy="4210442"/>
          </a:xfrm>
          <a:custGeom>
            <a:avLst/>
            <a:gdLst/>
            <a:ahLst/>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p:spPr>
      </p:pic>
    </p:spTree>
    <p:extLst>
      <p:ext uri="{BB962C8B-B14F-4D97-AF65-F5344CB8AC3E}">
        <p14:creationId xmlns:p14="http://schemas.microsoft.com/office/powerpoint/2010/main" val="164613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dissolv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dissolv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dissolv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dissolv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dissolve">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dissolve">
                                      <p:cBhvr>
                                        <p:cTn id="42" dur="500"/>
                                        <p:tgtEl>
                                          <p:spTgt spid="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animEffect transition="in" filter="dissolve">
                                      <p:cBhvr>
                                        <p:cTn id="47" dur="500"/>
                                        <p:tgtEl>
                                          <p:spTgt spid="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7">
                                            <p:txEl>
                                              <p:pRg st="9" end="9"/>
                                            </p:txEl>
                                          </p:spTgt>
                                        </p:tgtEl>
                                        <p:attrNameLst>
                                          <p:attrName>style.visibility</p:attrName>
                                        </p:attrNameLst>
                                      </p:cBhvr>
                                      <p:to>
                                        <p:strVal val="visible"/>
                                      </p:to>
                                    </p:set>
                                    <p:animEffect transition="in" filter="dissolve">
                                      <p:cBhvr>
                                        <p:cTn id="52" dur="500"/>
                                        <p:tgtEl>
                                          <p:spTgt spid="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Effect transition="in" filter="dissolve">
                                      <p:cBhvr>
                                        <p:cTn id="57" dur="500"/>
                                        <p:tgtEl>
                                          <p:spTgt spid="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7">
                                            <p:txEl>
                                              <p:pRg st="11" end="11"/>
                                            </p:txEl>
                                          </p:spTgt>
                                        </p:tgtEl>
                                        <p:attrNameLst>
                                          <p:attrName>style.visibility</p:attrName>
                                        </p:attrNameLst>
                                      </p:cBhvr>
                                      <p:to>
                                        <p:strVal val="visible"/>
                                      </p:to>
                                    </p:set>
                                    <p:animEffect transition="in" filter="dissolve">
                                      <p:cBhvr>
                                        <p:cTn id="62" dur="500"/>
                                        <p:tgtEl>
                                          <p:spTgt spid="7">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7">
                                            <p:txEl>
                                              <p:pRg st="12" end="12"/>
                                            </p:txEl>
                                          </p:spTgt>
                                        </p:tgtEl>
                                        <p:attrNameLst>
                                          <p:attrName>style.visibility</p:attrName>
                                        </p:attrNameLst>
                                      </p:cBhvr>
                                      <p:to>
                                        <p:strVal val="visible"/>
                                      </p:to>
                                    </p:set>
                                    <p:animEffect transition="in" filter="dissolve">
                                      <p:cBhvr>
                                        <p:cTn id="67" dur="500"/>
                                        <p:tgtEl>
                                          <p:spTgt spid="7">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7">
                                            <p:txEl>
                                              <p:pRg st="13" end="13"/>
                                            </p:txEl>
                                          </p:spTgt>
                                        </p:tgtEl>
                                        <p:attrNameLst>
                                          <p:attrName>style.visibility</p:attrName>
                                        </p:attrNameLst>
                                      </p:cBhvr>
                                      <p:to>
                                        <p:strVal val="visible"/>
                                      </p:to>
                                    </p:set>
                                    <p:animEffect transition="in" filter="dissolve">
                                      <p:cBhvr>
                                        <p:cTn id="72" dur="500"/>
                                        <p:tgtEl>
                                          <p:spTgt spid="7">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7">
                                            <p:txEl>
                                              <p:pRg st="14" end="14"/>
                                            </p:txEl>
                                          </p:spTgt>
                                        </p:tgtEl>
                                        <p:attrNameLst>
                                          <p:attrName>style.visibility</p:attrName>
                                        </p:attrNameLst>
                                      </p:cBhvr>
                                      <p:to>
                                        <p:strVal val="visible"/>
                                      </p:to>
                                    </p:set>
                                    <p:animEffect transition="in" filter="dissolve">
                                      <p:cBhvr>
                                        <p:cTn id="77" dur="500"/>
                                        <p:tgtEl>
                                          <p:spTgt spid="7">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7">
                                            <p:txEl>
                                              <p:pRg st="15" end="15"/>
                                            </p:txEl>
                                          </p:spTgt>
                                        </p:tgtEl>
                                        <p:attrNameLst>
                                          <p:attrName>style.visibility</p:attrName>
                                        </p:attrNameLst>
                                      </p:cBhvr>
                                      <p:to>
                                        <p:strVal val="visible"/>
                                      </p:to>
                                    </p:set>
                                    <p:animEffect transition="in" filter="dissolve">
                                      <p:cBhvr>
                                        <p:cTn id="82" dur="500"/>
                                        <p:tgtEl>
                                          <p:spTgt spid="7">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nodeType="clickEffect">
                                  <p:stCondLst>
                                    <p:cond delay="0"/>
                                  </p:stCondLst>
                                  <p:childTnLst>
                                    <p:set>
                                      <p:cBhvr>
                                        <p:cTn id="86" dur="1" fill="hold">
                                          <p:stCondLst>
                                            <p:cond delay="0"/>
                                          </p:stCondLst>
                                        </p:cTn>
                                        <p:tgtEl>
                                          <p:spTgt spid="7">
                                            <p:txEl>
                                              <p:pRg st="16" end="16"/>
                                            </p:txEl>
                                          </p:spTgt>
                                        </p:tgtEl>
                                        <p:attrNameLst>
                                          <p:attrName>style.visibility</p:attrName>
                                        </p:attrNameLst>
                                      </p:cBhvr>
                                      <p:to>
                                        <p:strVal val="visible"/>
                                      </p:to>
                                    </p:set>
                                    <p:animEffect transition="in" filter="dissolve">
                                      <p:cBhvr>
                                        <p:cTn id="87" dur="500"/>
                                        <p:tgtEl>
                                          <p:spTgt spid="7">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3E97EF-DC36-C04E-9DE9-013142C05F82}"/>
              </a:ext>
            </a:extLst>
          </p:cNvPr>
          <p:cNvSpPr/>
          <p:nvPr/>
        </p:nvSpPr>
        <p:spPr>
          <a:xfrm>
            <a:off x="0" y="0"/>
            <a:ext cx="12188952" cy="6858000"/>
          </a:xfrm>
          <a:prstGeom prst="rect">
            <a:avLst/>
          </a:prstGeom>
          <a:gradFill flip="none" rotWithShape="1">
            <a:gsLst>
              <a:gs pos="0">
                <a:schemeClr val="accent1">
                  <a:lumMod val="0"/>
                  <a:lumOff val="100000"/>
                </a:schemeClr>
              </a:gs>
              <a:gs pos="0">
                <a:schemeClr val="bg2">
                  <a:lumMod val="40000"/>
                  <a:lumOff val="60000"/>
                </a:schemeClr>
              </a:gs>
              <a:gs pos="0">
                <a:schemeClr val="bg2">
                  <a:lumMod val="60000"/>
                  <a:lumOff val="40000"/>
                </a:schemeClr>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Graphical user interface&#10;&#10;Description automatically generated with medium confidence">
            <a:extLst>
              <a:ext uri="{FF2B5EF4-FFF2-40B4-BE49-F238E27FC236}">
                <a16:creationId xmlns:a16="http://schemas.microsoft.com/office/drawing/2014/main" id="{55BEED18-F01D-814C-82E8-6F815009A884}"/>
              </a:ext>
            </a:extLst>
          </p:cNvPr>
          <p:cNvPicPr>
            <a:picLocks noGrp="1"/>
          </p:cNvPicPr>
          <p:nvPr>
            <p:ph type="pic" sz="quarter" idx="15"/>
          </p:nvPr>
        </p:nvPicPr>
        <p:blipFill>
          <a:blip r:embed="rId3">
            <a:alphaModFix amt="50000"/>
            <a:extLst>
              <a:ext uri="{BEBA8EAE-BF5A-486C-A8C5-ECC9F3942E4B}">
                <a14:imgProps xmlns:a14="http://schemas.microsoft.com/office/drawing/2010/main">
                  <a14:imgLayer r:embed="rId4">
                    <a14:imgEffect>
                      <a14:colorTemperature colorTemp="11500"/>
                    </a14:imgEffect>
                    <a14:imgEffect>
                      <a14:saturation sat="12000"/>
                    </a14:imgEffect>
                  </a14:imgLayer>
                </a14:imgProps>
              </a:ext>
            </a:extLst>
          </a:blip>
          <a:stretch>
            <a:fillRect/>
          </a:stretch>
        </p:blipFill>
        <p:spPr>
          <a:xfrm>
            <a:off x="3050" y="0"/>
            <a:ext cx="12188950" cy="6948488"/>
          </a:xfrm>
          <a:noFill/>
          <a:ln>
            <a:noFill/>
          </a:ln>
        </p:spPr>
      </p:pic>
      <p:sp>
        <p:nvSpPr>
          <p:cNvPr id="11" name="TextBox 10">
            <a:extLst>
              <a:ext uri="{FF2B5EF4-FFF2-40B4-BE49-F238E27FC236}">
                <a16:creationId xmlns:a16="http://schemas.microsoft.com/office/drawing/2014/main" id="{AA67491B-597B-4947-9F3F-D356FC9150A6}"/>
              </a:ext>
            </a:extLst>
          </p:cNvPr>
          <p:cNvSpPr txBox="1"/>
          <p:nvPr/>
        </p:nvSpPr>
        <p:spPr>
          <a:xfrm>
            <a:off x="1840090" y="3237637"/>
            <a:ext cx="3744097" cy="2554545"/>
          </a:xfrm>
          <a:prstGeom prst="rect">
            <a:avLst/>
          </a:prstGeom>
          <a:noFill/>
        </p:spPr>
        <p:txBody>
          <a:bodyPr wrap="square" rtlCol="0">
            <a:spAutoFit/>
          </a:bodyPr>
          <a:lstStyle/>
          <a:p>
            <a:pPr marL="285750" indent="-285750">
              <a:buFont typeface="Arial" panose="020B0604020202020204" pitchFamily="34" charset="0"/>
              <a:buChar char="•"/>
            </a:pPr>
            <a:r>
              <a:rPr lang="en-US" sz="2000" b="1" dirty="0">
                <a:solidFill>
                  <a:schemeClr val="bg1"/>
                </a:solidFill>
              </a:rPr>
              <a:t>There's no need to specify every need. </a:t>
            </a:r>
          </a:p>
          <a:p>
            <a:pPr marL="285750" indent="-285750">
              <a:buFont typeface="Arial" panose="020B0604020202020204" pitchFamily="34" charset="0"/>
              <a:buChar char="•"/>
            </a:pPr>
            <a:endParaRPr lang="en-US" sz="2000" b="1" dirty="0">
              <a:solidFill>
                <a:schemeClr val="bg1"/>
              </a:solidFill>
            </a:endParaRPr>
          </a:p>
          <a:p>
            <a:pPr marL="285750" indent="-285750">
              <a:buFont typeface="Arial" panose="020B0604020202020204" pitchFamily="34" charset="0"/>
              <a:buChar char="•"/>
            </a:pPr>
            <a:r>
              <a:rPr lang="en-US" sz="2000" b="1" dirty="0">
                <a:solidFill>
                  <a:schemeClr val="bg1"/>
                </a:solidFill>
              </a:rPr>
              <a:t>While functionality may change over time, major criteria can be specified.</a:t>
            </a:r>
          </a:p>
          <a:p>
            <a:pPr marL="285750" indent="-285750">
              <a:buFont typeface="Arial" panose="020B0604020202020204" pitchFamily="34" charset="0"/>
              <a:buChar char="•"/>
            </a:pPr>
            <a:endParaRPr lang="en-US" sz="2000" b="1" dirty="0">
              <a:solidFill>
                <a:schemeClr val="bg1"/>
              </a:solidFill>
            </a:endParaRPr>
          </a:p>
          <a:p>
            <a:pPr marL="285750" indent="-285750">
              <a:buFont typeface="Arial" panose="020B0604020202020204" pitchFamily="34" charset="0"/>
              <a:buChar char="•"/>
            </a:pPr>
            <a:r>
              <a:rPr lang="en-US" sz="2000" b="1" dirty="0">
                <a:solidFill>
                  <a:schemeClr val="bg1"/>
                </a:solidFill>
              </a:rPr>
              <a:t>No deadline to the market</a:t>
            </a:r>
          </a:p>
        </p:txBody>
      </p:sp>
      <p:sp>
        <p:nvSpPr>
          <p:cNvPr id="13" name="TextBox 12">
            <a:extLst>
              <a:ext uri="{FF2B5EF4-FFF2-40B4-BE49-F238E27FC236}">
                <a16:creationId xmlns:a16="http://schemas.microsoft.com/office/drawing/2014/main" id="{0DEBE4A8-E5A0-B941-84A0-640EF052EF94}"/>
              </a:ext>
            </a:extLst>
          </p:cNvPr>
          <p:cNvSpPr txBox="1"/>
          <p:nvPr/>
        </p:nvSpPr>
        <p:spPr>
          <a:xfrm>
            <a:off x="7424278" y="3237637"/>
            <a:ext cx="3991436" cy="3477875"/>
          </a:xfrm>
          <a:prstGeom prst="rect">
            <a:avLst/>
          </a:prstGeom>
          <a:noFill/>
        </p:spPr>
        <p:txBody>
          <a:bodyPr wrap="square" rtlCol="0">
            <a:spAutoFit/>
          </a:bodyPr>
          <a:lstStyle/>
          <a:p>
            <a:pPr marL="285750" indent="-285750">
              <a:buFont typeface="Arial" panose="020B0604020202020204" pitchFamily="34" charset="0"/>
              <a:buChar char="•"/>
            </a:pPr>
            <a:r>
              <a:rPr lang="en-US" sz="2000" b="1" dirty="0">
                <a:solidFill>
                  <a:schemeClr val="bg1"/>
                </a:solidFill>
              </a:rPr>
              <a:t>Every prerequisite needs to be specified.</a:t>
            </a:r>
          </a:p>
          <a:p>
            <a:pPr marL="285750" indent="-285750">
              <a:buFont typeface="Arial" panose="020B0604020202020204" pitchFamily="34" charset="0"/>
              <a:buChar char="•"/>
            </a:pPr>
            <a:endParaRPr lang="en-US" sz="2000" b="1" dirty="0">
              <a:solidFill>
                <a:schemeClr val="bg1"/>
              </a:solidFill>
            </a:endParaRPr>
          </a:p>
          <a:p>
            <a:pPr marL="285750" indent="-285750">
              <a:buFont typeface="Arial" panose="020B0604020202020204" pitchFamily="34" charset="0"/>
              <a:buChar char="•"/>
            </a:pPr>
            <a:r>
              <a:rPr lang="en-US" sz="2000" b="1" dirty="0">
                <a:solidFill>
                  <a:schemeClr val="bg1"/>
                </a:solidFill>
              </a:rPr>
              <a:t>Negotiation of Contracts.</a:t>
            </a:r>
          </a:p>
          <a:p>
            <a:pPr marL="285750" indent="-285750">
              <a:buFont typeface="Arial" panose="020B0604020202020204" pitchFamily="34" charset="0"/>
              <a:buChar char="•"/>
            </a:pPr>
            <a:endParaRPr lang="en-US" sz="2000" b="1" dirty="0">
              <a:solidFill>
                <a:schemeClr val="bg1"/>
              </a:solidFill>
            </a:endParaRPr>
          </a:p>
          <a:p>
            <a:pPr marL="285750" indent="-285750">
              <a:buFont typeface="Arial" panose="020B0604020202020204" pitchFamily="34" charset="0"/>
              <a:buChar char="•"/>
            </a:pPr>
            <a:r>
              <a:rPr lang="en-US" sz="2000" b="1" dirty="0">
                <a:solidFill>
                  <a:schemeClr val="bg1"/>
                </a:solidFill>
              </a:rPr>
              <a:t>Linear and sequential steps.</a:t>
            </a:r>
          </a:p>
          <a:p>
            <a:pPr marL="285750" indent="-285750">
              <a:buFont typeface="Arial" panose="020B0604020202020204" pitchFamily="34" charset="0"/>
              <a:buChar char="•"/>
            </a:pPr>
            <a:endParaRPr lang="en-US" sz="2000" b="1" dirty="0">
              <a:solidFill>
                <a:schemeClr val="bg1"/>
              </a:solidFill>
            </a:endParaRPr>
          </a:p>
          <a:p>
            <a:pPr marL="285750" indent="-285750">
              <a:buFont typeface="Arial" panose="020B0604020202020204" pitchFamily="34" charset="0"/>
              <a:buChar char="•"/>
            </a:pPr>
            <a:r>
              <a:rPr lang="en-US" sz="2000" b="1" dirty="0">
                <a:solidFill>
                  <a:schemeClr val="bg1"/>
                </a:solidFill>
              </a:rPr>
              <a:t>Ideal for straightforward, static projects</a:t>
            </a:r>
          </a:p>
          <a:p>
            <a:pPr marL="285750" indent="-285750">
              <a:buFont typeface="Arial" panose="020B0604020202020204" pitchFamily="34" charset="0"/>
              <a:buChar char="•"/>
            </a:pPr>
            <a:endParaRPr lang="en-US" sz="2000" b="1" dirty="0">
              <a:solidFill>
                <a:schemeClr val="bg1"/>
              </a:solidFill>
            </a:endParaRPr>
          </a:p>
          <a:p>
            <a:endParaRPr lang="en-US" sz="2000" b="1" dirty="0">
              <a:solidFill>
                <a:schemeClr val="bg1"/>
              </a:solidFill>
            </a:endParaRPr>
          </a:p>
        </p:txBody>
      </p:sp>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5696803" y="1591441"/>
            <a:ext cx="795346" cy="701731"/>
          </a:xfrm>
        </p:spPr>
        <p:txBody>
          <a:bodyPr vert="horz" wrap="none" lIns="91440" tIns="45720" rIns="91440" bIns="45720" rtlCol="0" anchor="ctr" anchorCtr="0">
            <a:spAutoFit/>
          </a:bodyPr>
          <a:lstStyle/>
          <a:p>
            <a:pPr algn="ctr"/>
            <a:r>
              <a:rPr lang="en-US" sz="4400" b="1" dirty="0"/>
              <a:t>vs</a:t>
            </a:r>
          </a:p>
        </p:txBody>
      </p:sp>
    </p:spTree>
    <p:extLst>
      <p:ext uri="{BB962C8B-B14F-4D97-AF65-F5344CB8AC3E}">
        <p14:creationId xmlns:p14="http://schemas.microsoft.com/office/powerpoint/2010/main" val="3808936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3E97EF-DC36-C04E-9DE9-013142C05F82}"/>
              </a:ext>
            </a:extLst>
          </p:cNvPr>
          <p:cNvSpPr/>
          <p:nvPr/>
        </p:nvSpPr>
        <p:spPr>
          <a:xfrm>
            <a:off x="0" y="0"/>
            <a:ext cx="12188952" cy="6858000"/>
          </a:xfrm>
          <a:prstGeom prst="rect">
            <a:avLst/>
          </a:prstGeom>
          <a:gradFill flip="none" rotWithShape="1">
            <a:gsLst>
              <a:gs pos="0">
                <a:schemeClr val="accent1">
                  <a:lumMod val="0"/>
                  <a:lumOff val="100000"/>
                </a:schemeClr>
              </a:gs>
              <a:gs pos="0">
                <a:schemeClr val="bg2">
                  <a:lumMod val="40000"/>
                  <a:lumOff val="60000"/>
                </a:schemeClr>
              </a:gs>
              <a:gs pos="0">
                <a:schemeClr val="bg2">
                  <a:lumMod val="60000"/>
                  <a:lumOff val="40000"/>
                </a:schemeClr>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 name="Title 6">
            <a:extLst>
              <a:ext uri="{FF2B5EF4-FFF2-40B4-BE49-F238E27FC236}">
                <a16:creationId xmlns:a16="http://schemas.microsoft.com/office/drawing/2014/main" id="{CFC2D387-3C2D-2C46-8173-58CDF8F98AB8}"/>
              </a:ext>
            </a:extLst>
          </p:cNvPr>
          <p:cNvSpPr>
            <a:spLocks noGrp="1"/>
          </p:cNvSpPr>
          <p:nvPr>
            <p:ph type="title"/>
          </p:nvPr>
        </p:nvSpPr>
        <p:spPr>
          <a:xfrm>
            <a:off x="3291840" y="714375"/>
            <a:ext cx="5605272" cy="1572126"/>
          </a:xfrm>
        </p:spPr>
        <p:txBody>
          <a:bodyPr/>
          <a:lstStyle/>
          <a:p>
            <a:pPr algn="ctr"/>
            <a:r>
              <a:rPr lang="en-US" b="1" dirty="0"/>
              <a:t>References</a:t>
            </a:r>
          </a:p>
        </p:txBody>
      </p:sp>
      <p:sp>
        <p:nvSpPr>
          <p:cNvPr id="8" name="TextBox 7">
            <a:extLst>
              <a:ext uri="{FF2B5EF4-FFF2-40B4-BE49-F238E27FC236}">
                <a16:creationId xmlns:a16="http://schemas.microsoft.com/office/drawing/2014/main" id="{0F36C1F5-4EE2-0E44-A971-71753FD0C2D1}"/>
              </a:ext>
            </a:extLst>
          </p:cNvPr>
          <p:cNvSpPr txBox="1"/>
          <p:nvPr/>
        </p:nvSpPr>
        <p:spPr>
          <a:xfrm>
            <a:off x="489204" y="2286501"/>
            <a:ext cx="8972848" cy="2308324"/>
          </a:xfrm>
          <a:prstGeom prst="rect">
            <a:avLst/>
          </a:prstGeom>
          <a:noFill/>
        </p:spPr>
        <p:txBody>
          <a:bodyPr wrap="square" rtlCol="0">
            <a:spAutoFit/>
          </a:bodyPr>
          <a:lstStyle/>
          <a:p>
            <a:r>
              <a:rPr lang="en-US" dirty="0">
                <a:solidFill>
                  <a:schemeClr val="bg1"/>
                </a:solidFill>
              </a:rPr>
              <a:t>“Charles G. Cobb. (2015). </a:t>
            </a:r>
            <a:r>
              <a:rPr lang="en-US" i="1" dirty="0">
                <a:solidFill>
                  <a:schemeClr val="bg1"/>
                </a:solidFill>
              </a:rPr>
              <a:t>The Project Manager’s Guide </a:t>
            </a:r>
          </a:p>
          <a:p>
            <a:r>
              <a:rPr lang="en-US" i="1" dirty="0">
                <a:solidFill>
                  <a:schemeClr val="bg1"/>
                </a:solidFill>
              </a:rPr>
              <a:t>	to Mastering Agile : Principles and Practices for an Adaptive Approach</a:t>
            </a:r>
            <a:r>
              <a:rPr lang="en-US" dirty="0">
                <a:solidFill>
                  <a:schemeClr val="bg1"/>
                </a:solidFill>
              </a:rPr>
              <a:t>. Wiley.</a:t>
            </a:r>
            <a:br>
              <a:rPr lang="en-US" dirty="0">
                <a:solidFill>
                  <a:schemeClr val="bg1"/>
                </a:solidFill>
              </a:rPr>
            </a:br>
            <a:br>
              <a:rPr lang="en-US" dirty="0">
                <a:solidFill>
                  <a:schemeClr val="bg1"/>
                </a:solidFill>
              </a:rPr>
            </a:br>
            <a:r>
              <a:rPr lang="en-US" i="1" dirty="0">
                <a:solidFill>
                  <a:schemeClr val="bg1"/>
                </a:solidFill>
              </a:rPr>
              <a:t>Software Development Life Cycle (SDLC)</a:t>
            </a:r>
            <a:r>
              <a:rPr lang="en-US" dirty="0">
                <a:solidFill>
                  <a:schemeClr val="bg1"/>
                </a:solidFill>
              </a:rPr>
              <a:t>. (2021, May 19). Retrieved February 2022, from </a:t>
            </a:r>
          </a:p>
          <a:p>
            <a:r>
              <a:rPr lang="en-US" dirty="0">
                <a:solidFill>
                  <a:schemeClr val="bg1"/>
                </a:solidFill>
              </a:rPr>
              <a:t>	</a:t>
            </a:r>
            <a:r>
              <a:rPr lang="en-US" dirty="0" err="1">
                <a:solidFill>
                  <a:schemeClr val="bg1"/>
                </a:solidFill>
              </a:rPr>
              <a:t>linkedin.com</a:t>
            </a:r>
            <a:r>
              <a:rPr lang="en-US" dirty="0">
                <a:solidFill>
                  <a:schemeClr val="bg1"/>
                </a:solidFill>
              </a:rPr>
              <a:t>: </a:t>
            </a:r>
            <a:r>
              <a:rPr lang="en-US" dirty="0">
                <a:solidFill>
                  <a:srgbClr val="0563C1"/>
                </a:solidFill>
                <a:hlinkClick r:id="rId3">
                  <a:extLst>
                    <a:ext uri="{A12FA001-AC4F-418D-AE19-62706E023703}">
                      <ahyp:hlinkClr xmlns:ahyp="http://schemas.microsoft.com/office/drawing/2018/hyperlinkcolor" val="tx"/>
                    </a:ext>
                  </a:extLst>
                </a:hlinkClick>
              </a:rPr>
              <a:t>https://www.linkedin.com/pulse/</a:t>
            </a:r>
            <a:r>
              <a:rPr lang="en-US" dirty="0">
                <a:solidFill>
                  <a:schemeClr val="bg1"/>
                </a:solidFill>
                <a:hlinkClick r:id="rId3">
                  <a:extLst>
                    <a:ext uri="{A12FA001-AC4F-418D-AE19-62706E023703}">
                      <ahyp:hlinkClr xmlns:ahyp="http://schemas.microsoft.com/office/drawing/2018/hyperlinkcolor" val="tx"/>
                    </a:ext>
                  </a:extLst>
                </a:hlinkClick>
              </a:rPr>
              <a:t>software-development-life-</a:t>
            </a:r>
            <a:endParaRPr lang="en-US" dirty="0">
              <a:solidFill>
                <a:schemeClr val="bg1"/>
              </a:solidFill>
            </a:endParaRPr>
          </a:p>
          <a:p>
            <a:r>
              <a:rPr lang="en-US" dirty="0">
                <a:solidFill>
                  <a:schemeClr val="bg1"/>
                </a:solidFill>
              </a:rPr>
              <a:t>	cycle-</a:t>
            </a:r>
            <a:r>
              <a:rPr lang="en-US" dirty="0" err="1">
                <a:solidFill>
                  <a:schemeClr val="bg1"/>
                </a:solidFill>
              </a:rPr>
              <a:t>sdlc</a:t>
            </a:r>
            <a:r>
              <a:rPr lang="en-US" dirty="0">
                <a:solidFill>
                  <a:schemeClr val="bg1"/>
                </a:solidFill>
              </a:rPr>
              <a:t>-tutorial-</a:t>
            </a:r>
            <a:r>
              <a:rPr lang="en-US" dirty="0" err="1">
                <a:solidFill>
                  <a:schemeClr val="bg1"/>
                </a:solidFill>
              </a:rPr>
              <a:t>richard</a:t>
            </a:r>
            <a:r>
              <a:rPr lang="en-US" dirty="0">
                <a:solidFill>
                  <a:schemeClr val="bg1"/>
                </a:solidFill>
              </a:rPr>
              <a:t>-</a:t>
            </a:r>
            <a:r>
              <a:rPr lang="en-US" dirty="0" err="1">
                <a:solidFill>
                  <a:schemeClr val="bg1"/>
                </a:solidFill>
              </a:rPr>
              <a:t>harris</a:t>
            </a:r>
            <a:r>
              <a:rPr lang="en-US" dirty="0">
                <a:solidFill>
                  <a:schemeClr val="bg1"/>
                </a:solidFill>
              </a:rPr>
              <a:t>/”</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97940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rotWithShape="1">
          <a:blip r:embed="rId3"/>
          <a:srcRect l="31192" r="7008"/>
          <a:stretch/>
        </p:blipFill>
        <p:spPr>
          <a:xfrm>
            <a:off x="-4" y="-4"/>
            <a:ext cx="6981572" cy="6857984"/>
          </a:xfrm>
          <a:custGeom>
            <a:avLst/>
            <a:gdLst/>
            <a:ahLst/>
            <a:cxnLst/>
            <a:rect l="l" t="t" r="r" b="b"/>
            <a:pathLst>
              <a:path w="7534640" h="6857984">
                <a:moveTo>
                  <a:pt x="0" y="0"/>
                </a:moveTo>
                <a:lnTo>
                  <a:pt x="7534640" y="0"/>
                </a:lnTo>
                <a:lnTo>
                  <a:pt x="7534640" y="3832811"/>
                </a:lnTo>
                <a:lnTo>
                  <a:pt x="7344853" y="3826712"/>
                </a:lnTo>
                <a:cubicBezTo>
                  <a:pt x="7344853" y="3826712"/>
                  <a:pt x="7341511" y="3826712"/>
                  <a:pt x="7341511" y="3826712"/>
                </a:cubicBezTo>
                <a:cubicBezTo>
                  <a:pt x="7274667" y="3823370"/>
                  <a:pt x="7211169" y="3823370"/>
                  <a:pt x="7144324" y="3820027"/>
                </a:cubicBezTo>
                <a:cubicBezTo>
                  <a:pt x="6913719" y="3820027"/>
                  <a:pt x="6683113" y="3820027"/>
                  <a:pt x="6455848" y="3820027"/>
                </a:cubicBezTo>
                <a:cubicBezTo>
                  <a:pt x="6231926" y="3910265"/>
                  <a:pt x="5987951" y="3833396"/>
                  <a:pt x="5767372" y="3903581"/>
                </a:cubicBezTo>
                <a:cubicBezTo>
                  <a:pt x="5533423" y="3900239"/>
                  <a:pt x="5312845" y="3970423"/>
                  <a:pt x="5082238" y="4000503"/>
                </a:cubicBezTo>
                <a:cubicBezTo>
                  <a:pt x="4908446" y="4013871"/>
                  <a:pt x="4731314" y="3997160"/>
                  <a:pt x="4570892" y="4067345"/>
                </a:cubicBezTo>
                <a:cubicBezTo>
                  <a:pt x="4447233" y="4124161"/>
                  <a:pt x="4350312" y="4197688"/>
                  <a:pt x="4483996" y="4348083"/>
                </a:cubicBezTo>
                <a:cubicBezTo>
                  <a:pt x="4644419" y="4344742"/>
                  <a:pt x="4627708" y="4598742"/>
                  <a:pt x="4788129" y="4561979"/>
                </a:cubicBezTo>
                <a:cubicBezTo>
                  <a:pt x="4754709" y="4678954"/>
                  <a:pt x="4641076" y="4618795"/>
                  <a:pt x="4600971" y="4705690"/>
                </a:cubicBezTo>
                <a:cubicBezTo>
                  <a:pt x="4684524" y="4779217"/>
                  <a:pt x="4844945" y="4725744"/>
                  <a:pt x="4871683" y="4879480"/>
                </a:cubicBezTo>
                <a:cubicBezTo>
                  <a:pt x="4838262" y="5039902"/>
                  <a:pt x="4945210" y="5019849"/>
                  <a:pt x="5032105" y="5029876"/>
                </a:cubicBezTo>
                <a:cubicBezTo>
                  <a:pt x="5239317" y="5049930"/>
                  <a:pt x="5439843" y="5063297"/>
                  <a:pt x="5643713" y="5096719"/>
                </a:cubicBezTo>
                <a:cubicBezTo>
                  <a:pt x="5693844" y="5106745"/>
                  <a:pt x="5810819" y="5083350"/>
                  <a:pt x="5800794" y="5186956"/>
                </a:cubicBezTo>
                <a:cubicBezTo>
                  <a:pt x="5790767" y="5270508"/>
                  <a:pt x="5700529" y="5240431"/>
                  <a:pt x="5643713" y="5243772"/>
                </a:cubicBezTo>
                <a:cubicBezTo>
                  <a:pt x="5329553" y="5283879"/>
                  <a:pt x="5012052" y="5220378"/>
                  <a:pt x="4701235" y="5223719"/>
                </a:cubicBezTo>
                <a:cubicBezTo>
                  <a:pt x="4664472" y="5223719"/>
                  <a:pt x="4657787" y="5334009"/>
                  <a:pt x="4577576" y="5297246"/>
                </a:cubicBezTo>
                <a:cubicBezTo>
                  <a:pt x="4788129" y="5397510"/>
                  <a:pt x="5767372" y="5424248"/>
                  <a:pt x="6094900" y="5477721"/>
                </a:cubicBezTo>
                <a:cubicBezTo>
                  <a:pt x="5754004" y="5858724"/>
                  <a:pt x="5429817" y="5628117"/>
                  <a:pt x="5159105" y="5842012"/>
                </a:cubicBezTo>
                <a:cubicBezTo>
                  <a:pt x="5159105" y="5842012"/>
                  <a:pt x="5212580" y="5842012"/>
                  <a:pt x="5443187" y="5912197"/>
                </a:cubicBezTo>
                <a:cubicBezTo>
                  <a:pt x="5627002" y="5969012"/>
                  <a:pt x="5536765" y="6049223"/>
                  <a:pt x="6001321" y="6202962"/>
                </a:cubicBezTo>
                <a:cubicBezTo>
                  <a:pt x="5824188" y="6253093"/>
                  <a:pt x="5593581" y="6156172"/>
                  <a:pt x="5506685" y="6416857"/>
                </a:cubicBezTo>
                <a:cubicBezTo>
                  <a:pt x="5643713" y="6463648"/>
                  <a:pt x="5807477" y="6420200"/>
                  <a:pt x="5904398" y="6543858"/>
                </a:cubicBezTo>
                <a:cubicBezTo>
                  <a:pt x="5934478" y="6580622"/>
                  <a:pt x="5964557" y="6604017"/>
                  <a:pt x="6001321" y="6624068"/>
                </a:cubicBezTo>
                <a:cubicBezTo>
                  <a:pt x="5984612" y="6630754"/>
                  <a:pt x="5964557" y="6637437"/>
                  <a:pt x="5951188" y="6644121"/>
                </a:cubicBezTo>
                <a:cubicBezTo>
                  <a:pt x="5977925" y="6667518"/>
                  <a:pt x="6663060" y="6794517"/>
                  <a:pt x="6836850" y="6797860"/>
                </a:cubicBezTo>
                <a:cubicBezTo>
                  <a:pt x="6761652" y="6822926"/>
                  <a:pt x="6636845" y="6844075"/>
                  <a:pt x="6553814" y="6856412"/>
                </a:cubicBezTo>
                <a:lnTo>
                  <a:pt x="6542822" y="6857984"/>
                </a:lnTo>
                <a:lnTo>
                  <a:pt x="0" y="6857984"/>
                </a:lnTo>
                <a:close/>
              </a:path>
            </a:pathLst>
          </a:custGeom>
        </p:spPr>
      </p:pic>
      <p:pic>
        <p:nvPicPr>
          <p:cNvPr id="6" name="Picture 5" descr="Logo&#10;&#10;Description automatically generated with medium confidence">
            <a:extLst>
              <a:ext uri="{FF2B5EF4-FFF2-40B4-BE49-F238E27FC236}">
                <a16:creationId xmlns:a16="http://schemas.microsoft.com/office/drawing/2014/main" id="{F0D1D821-8A75-8F40-A222-BF16345EB8F9}"/>
              </a:ext>
            </a:extLst>
          </p:cNvPr>
          <p:cNvPicPr>
            <a:picLocks noChangeAspect="1"/>
          </p:cNvPicPr>
          <p:nvPr/>
        </p:nvPicPr>
        <p:blipFill>
          <a:blip r:embed="rId4"/>
          <a:stretch>
            <a:fillRect/>
          </a:stretch>
        </p:blipFill>
        <p:spPr>
          <a:xfrm>
            <a:off x="6981567" y="-25"/>
            <a:ext cx="5204645" cy="3830619"/>
          </a:xfrm>
          <a:prstGeom prst="rect">
            <a:avLst/>
          </a:prstGeom>
        </p:spPr>
      </p:pic>
    </p:spTree>
    <p:extLst>
      <p:ext uri="{BB962C8B-B14F-4D97-AF65-F5344CB8AC3E}">
        <p14:creationId xmlns:p14="http://schemas.microsoft.com/office/powerpoint/2010/main" val="3234895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tf66906339_win32</Template>
  <TotalTime>0</TotalTime>
  <Words>543</Words>
  <Application>Microsoft Office PowerPoint</Application>
  <PresentationFormat>Widescreen</PresentationFormat>
  <Paragraphs>61</Paragraphs>
  <Slides>6</Slides>
  <Notes>6</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6</vt:i4>
      </vt:variant>
    </vt:vector>
  </HeadingPairs>
  <TitlesOfParts>
    <vt:vector size="14" baseType="lpstr">
      <vt:lpstr>Arial</vt:lpstr>
      <vt:lpstr>Calibri</vt:lpstr>
      <vt:lpstr>Segoe UI</vt:lpstr>
      <vt:lpstr>Segoe UI Light</vt:lpstr>
      <vt:lpstr>Balancing Act</vt:lpstr>
      <vt:lpstr>Wellspring</vt:lpstr>
      <vt:lpstr>Star of the show</vt:lpstr>
      <vt:lpstr>Amusements</vt:lpstr>
      <vt:lpstr>AGILE DEVELOPMENT</vt:lpstr>
      <vt:lpstr>Explaining agile Roles</vt:lpstr>
      <vt:lpstr>SOFTWARE DEVELOPMENT LIFECYCLE</vt:lpstr>
      <vt:lpstr>vs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2021-12-08T21:54:28Z</dcterms:created>
  <dcterms:modified xsi:type="dcterms:W3CDTF">2024-06-22T18:33:04Z</dcterms:modified>
</cp:coreProperties>
</file>