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65"/>
  </p:notesMasterIdLst>
  <p:sldIdLst>
    <p:sldId id="256" r:id="rId2"/>
    <p:sldId id="398" r:id="rId3"/>
    <p:sldId id="449" r:id="rId4"/>
    <p:sldId id="450" r:id="rId5"/>
    <p:sldId id="453" r:id="rId6"/>
    <p:sldId id="259" r:id="rId7"/>
    <p:sldId id="261" r:id="rId8"/>
    <p:sldId id="390" r:id="rId9"/>
    <p:sldId id="260" r:id="rId10"/>
    <p:sldId id="365" r:id="rId11"/>
    <p:sldId id="448" r:id="rId12"/>
    <p:sldId id="414" r:id="rId13"/>
    <p:sldId id="452" r:id="rId14"/>
    <p:sldId id="455" r:id="rId15"/>
    <p:sldId id="408" r:id="rId16"/>
    <p:sldId id="400" r:id="rId17"/>
    <p:sldId id="401" r:id="rId18"/>
    <p:sldId id="402" r:id="rId19"/>
    <p:sldId id="403" r:id="rId20"/>
    <p:sldId id="454" r:id="rId21"/>
    <p:sldId id="399" r:id="rId22"/>
    <p:sldId id="406" r:id="rId23"/>
    <p:sldId id="428" r:id="rId24"/>
    <p:sldId id="429" r:id="rId25"/>
    <p:sldId id="407" r:id="rId26"/>
    <p:sldId id="426" r:id="rId27"/>
    <p:sldId id="427" r:id="rId28"/>
    <p:sldId id="460" r:id="rId29"/>
    <p:sldId id="404" r:id="rId30"/>
    <p:sldId id="461" r:id="rId31"/>
    <p:sldId id="417" r:id="rId32"/>
    <p:sldId id="416" r:id="rId33"/>
    <p:sldId id="420" r:id="rId34"/>
    <p:sldId id="431" r:id="rId35"/>
    <p:sldId id="421" r:id="rId36"/>
    <p:sldId id="442" r:id="rId37"/>
    <p:sldId id="443" r:id="rId38"/>
    <p:sldId id="422" r:id="rId39"/>
    <p:sldId id="436" r:id="rId40"/>
    <p:sldId id="435" r:id="rId41"/>
    <p:sldId id="437" r:id="rId42"/>
    <p:sldId id="423" r:id="rId43"/>
    <p:sldId id="438" r:id="rId44"/>
    <p:sldId id="440" r:id="rId45"/>
    <p:sldId id="439" r:id="rId46"/>
    <p:sldId id="447" r:id="rId47"/>
    <p:sldId id="445" r:id="rId48"/>
    <p:sldId id="444" r:id="rId49"/>
    <p:sldId id="446" r:id="rId50"/>
    <p:sldId id="432" r:id="rId51"/>
    <p:sldId id="433" r:id="rId52"/>
    <p:sldId id="434" r:id="rId53"/>
    <p:sldId id="430" r:id="rId54"/>
    <p:sldId id="418" r:id="rId55"/>
    <p:sldId id="424" r:id="rId56"/>
    <p:sldId id="419" r:id="rId57"/>
    <p:sldId id="409" r:id="rId58"/>
    <p:sldId id="412" r:id="rId59"/>
    <p:sldId id="458" r:id="rId60"/>
    <p:sldId id="457" r:id="rId61"/>
    <p:sldId id="459" r:id="rId62"/>
    <p:sldId id="411" r:id="rId63"/>
    <p:sldId id="456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w Engelhardt" initials="DE" lastIdx="1" clrIdx="0">
    <p:extLst>
      <p:ext uri="{19B8F6BF-5375-455C-9EA6-DF929625EA0E}">
        <p15:presenceInfo xmlns:p15="http://schemas.microsoft.com/office/powerpoint/2012/main" userId="77d87abb2d402b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9947"/>
  </p:normalViewPr>
  <p:slideViewPr>
    <p:cSldViewPr snapToGrid="0" snapToObjects="1">
      <p:cViewPr varScale="1">
        <p:scale>
          <a:sx n="80" d="100"/>
          <a:sy n="80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31150-75D2-3B4E-9938-B829476DA997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374F-A999-D24A-B734-71DD24F2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2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4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9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0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1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9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1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49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avaan.ugent.be/" TargetMode="External"/><Relationship Id="rId2" Type="http://schemas.openxmlformats.org/officeDocument/2006/relationships/hyperlink" Target="http://personality-project.org/readings-measurement.html#psych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A70D-AACF-E942-BD26-B0997087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411" y="505810"/>
            <a:ext cx="10460660" cy="2258052"/>
          </a:xfrm>
        </p:spPr>
        <p:txBody>
          <a:bodyPr/>
          <a:lstStyle/>
          <a:p>
            <a:r>
              <a:rPr lang="en-US" dirty="0"/>
              <a:t>Scaling and 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BC963-B03D-FC4B-B423-C7AAFAAC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2965111"/>
            <a:ext cx="6831673" cy="2573539"/>
          </a:xfrm>
        </p:spPr>
        <p:txBody>
          <a:bodyPr>
            <a:normAutofit/>
          </a:bodyPr>
          <a:lstStyle/>
          <a:p>
            <a:r>
              <a:rPr lang="en-US" dirty="0"/>
              <a:t>LAPOP Summer School in International Survey Methods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Drew Engelhardt</a:t>
            </a:r>
            <a:br>
              <a:rPr lang="en-US" dirty="0"/>
            </a:br>
            <a:r>
              <a:rPr lang="en-US" dirty="0" err="1"/>
              <a:t>andrew.engelhardt@stonybrook.edu</a:t>
            </a:r>
            <a:br>
              <a:rPr lang="en-US" dirty="0"/>
            </a:br>
            <a:r>
              <a:rPr lang="en-US" dirty="0" err="1"/>
              <a:t>amengelhardt.com</a:t>
            </a:r>
            <a:r>
              <a:rPr lang="en-US" dirty="0"/>
              <a:t>/teaching</a:t>
            </a:r>
          </a:p>
        </p:txBody>
      </p:sp>
    </p:spTree>
    <p:extLst>
      <p:ext uri="{BB962C8B-B14F-4D97-AF65-F5344CB8AC3E}">
        <p14:creationId xmlns:p14="http://schemas.microsoft.com/office/powerpoint/2010/main" val="15266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536B-347E-B142-A40A-94931D48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75E31B-FFE2-2841-844E-939D4FAC55B0}"/>
              </a:ext>
            </a:extLst>
          </p:cNvPr>
          <p:cNvCxnSpPr>
            <a:cxnSpLocks/>
          </p:cNvCxnSpPr>
          <p:nvPr/>
        </p:nvCxnSpPr>
        <p:spPr>
          <a:xfrm>
            <a:off x="3964787" y="2493789"/>
            <a:ext cx="461554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0CFC86-257B-4444-9D79-33866E1FE84D}"/>
              </a:ext>
            </a:extLst>
          </p:cNvPr>
          <p:cNvSpPr txBox="1"/>
          <p:nvPr/>
        </p:nvSpPr>
        <p:spPr>
          <a:xfrm>
            <a:off x="2649738" y="2150672"/>
            <a:ext cx="13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Nationalism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7B13D-2C30-D14C-8EC1-A1BE6A2825E9}"/>
              </a:ext>
            </a:extLst>
          </p:cNvPr>
          <p:cNvSpPr txBox="1"/>
          <p:nvPr/>
        </p:nvSpPr>
        <p:spPr>
          <a:xfrm>
            <a:off x="8656527" y="2153795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Nationalism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19878-7456-1645-A34D-E6306A60FFA9}"/>
              </a:ext>
            </a:extLst>
          </p:cNvPr>
          <p:cNvCxnSpPr>
            <a:cxnSpLocks/>
          </p:cNvCxnSpPr>
          <p:nvPr/>
        </p:nvCxnSpPr>
        <p:spPr>
          <a:xfrm>
            <a:off x="3964787" y="3580945"/>
            <a:ext cx="4615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8BBA91-2B1D-DC4B-B50C-22CCDA91E732}"/>
              </a:ext>
            </a:extLst>
          </p:cNvPr>
          <p:cNvSpPr txBox="1"/>
          <p:nvPr/>
        </p:nvSpPr>
        <p:spPr>
          <a:xfrm>
            <a:off x="8689187" y="3162726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Nationalism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AABE7-EC8B-9E4C-AB0F-42693E13B28A}"/>
              </a:ext>
            </a:extLst>
          </p:cNvPr>
          <p:cNvSpPr txBox="1"/>
          <p:nvPr/>
        </p:nvSpPr>
        <p:spPr>
          <a:xfrm>
            <a:off x="8656527" y="4258283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Nationalism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AA86F-D94D-544C-9E4B-F7E2EDD4D226}"/>
              </a:ext>
            </a:extLst>
          </p:cNvPr>
          <p:cNvSpPr txBox="1"/>
          <p:nvPr/>
        </p:nvSpPr>
        <p:spPr>
          <a:xfrm>
            <a:off x="8689187" y="5226117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Nationalism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A31A5-9FC9-FB45-A282-666765E36B95}"/>
              </a:ext>
            </a:extLst>
          </p:cNvPr>
          <p:cNvCxnSpPr>
            <a:cxnSpLocks/>
          </p:cNvCxnSpPr>
          <p:nvPr/>
        </p:nvCxnSpPr>
        <p:spPr>
          <a:xfrm>
            <a:off x="4008324" y="4559069"/>
            <a:ext cx="461554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A8B866-AAB9-0446-B8C0-0C1DA475EBE0}"/>
              </a:ext>
            </a:extLst>
          </p:cNvPr>
          <p:cNvCxnSpPr>
            <a:cxnSpLocks/>
          </p:cNvCxnSpPr>
          <p:nvPr/>
        </p:nvCxnSpPr>
        <p:spPr>
          <a:xfrm>
            <a:off x="4069740" y="5533647"/>
            <a:ext cx="461554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8ECDE8-3087-5F48-A63F-0F13E60B278C}"/>
              </a:ext>
            </a:extLst>
          </p:cNvPr>
          <p:cNvSpPr txBox="1"/>
          <p:nvPr/>
        </p:nvSpPr>
        <p:spPr>
          <a:xfrm>
            <a:off x="2649738" y="3138662"/>
            <a:ext cx="13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Nationalism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63E58F-BBB1-3346-AB7D-E8DD8F8A09A1}"/>
              </a:ext>
            </a:extLst>
          </p:cNvPr>
          <p:cNvSpPr/>
          <p:nvPr/>
        </p:nvSpPr>
        <p:spPr>
          <a:xfrm>
            <a:off x="3964786" y="3441096"/>
            <a:ext cx="4615543" cy="273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DAD291-0CC7-A34E-852F-5EDFBE177726}"/>
              </a:ext>
            </a:extLst>
          </p:cNvPr>
          <p:cNvSpPr/>
          <p:nvPr/>
        </p:nvSpPr>
        <p:spPr>
          <a:xfrm>
            <a:off x="4008325" y="4414735"/>
            <a:ext cx="2408132" cy="2661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50EAE-0BE4-CE44-9629-AF3EFD036A9E}"/>
              </a:ext>
            </a:extLst>
          </p:cNvPr>
          <p:cNvSpPr/>
          <p:nvPr/>
        </p:nvSpPr>
        <p:spPr>
          <a:xfrm>
            <a:off x="5273806" y="5416538"/>
            <a:ext cx="2408132" cy="2661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E794F6-A580-0547-B19D-4E7151A34059}"/>
              </a:ext>
            </a:extLst>
          </p:cNvPr>
          <p:cNvSpPr txBox="1"/>
          <p:nvPr/>
        </p:nvSpPr>
        <p:spPr>
          <a:xfrm>
            <a:off x="2649737" y="4196216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Nationalism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25AD1-CD38-7B41-A162-54F206F995E4}"/>
              </a:ext>
            </a:extLst>
          </p:cNvPr>
          <p:cNvSpPr txBox="1"/>
          <p:nvPr/>
        </p:nvSpPr>
        <p:spPr>
          <a:xfrm>
            <a:off x="2706191" y="5228806"/>
            <a:ext cx="137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Nationalism</a:t>
            </a:r>
          </a:p>
        </p:txBody>
      </p:sp>
    </p:spTree>
    <p:extLst>
      <p:ext uri="{BB962C8B-B14F-4D97-AF65-F5344CB8AC3E}">
        <p14:creationId xmlns:p14="http://schemas.microsoft.com/office/powerpoint/2010/main" val="24078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23" grpId="0" animBg="1"/>
      <p:bldP spid="25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1C00-0B84-16F3-1B22-C919994C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variation?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4C7B-49BE-412A-67DE-519C8CC8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Accurately reflect reality</a:t>
            </a:r>
          </a:p>
          <a:p>
            <a:r>
              <a:rPr lang="en-US" dirty="0"/>
              <a:t>Improve hypothesis testing</a:t>
            </a:r>
            <a:br>
              <a:rPr lang="en-US" dirty="0"/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(Bakker and Lelkes 2018)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1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D132-5D49-64B4-274D-D10A2BB3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response reprise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3842-754A-5593-43C5-931AF089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reasons for and against propositions</a:t>
            </a:r>
          </a:p>
          <a:p>
            <a:r>
              <a:rPr lang="en-US" dirty="0"/>
              <a:t>People average across considerations salient at time of question, with salience defined by accessibility (chronic or temporary)</a:t>
            </a:r>
          </a:p>
          <a:p>
            <a:r>
              <a:rPr lang="en-US" dirty="0"/>
              <a:t>People then map this constructed judgment onto available response options</a:t>
            </a:r>
          </a:p>
          <a:p>
            <a:endParaRPr lang="en-US" dirty="0"/>
          </a:p>
          <a:p>
            <a:r>
              <a:rPr lang="en-US" dirty="0"/>
              <a:t>Explains: response instability, response effects</a:t>
            </a:r>
          </a:p>
          <a:p>
            <a:r>
              <a:rPr lang="en-US" dirty="0"/>
              <a:t>Challenges: reported attitude depends on accessible considerations and response recording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CB894-5188-DE17-08DF-04BE6B02049E}"/>
              </a:ext>
            </a:extLst>
          </p:cNvPr>
          <p:cNvSpPr txBox="1"/>
          <p:nvPr/>
        </p:nvSpPr>
        <p:spPr>
          <a:xfrm>
            <a:off x="5586153" y="6459573"/>
            <a:ext cx="67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Zaller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Feldman 1992; Tourangeau, Rips,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Ransinski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2000)</a:t>
            </a:r>
          </a:p>
        </p:txBody>
      </p:sp>
    </p:spTree>
    <p:extLst>
      <p:ext uri="{BB962C8B-B14F-4D97-AF65-F5344CB8AC3E}">
        <p14:creationId xmlns:p14="http://schemas.microsoft.com/office/powerpoint/2010/main" val="21055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Second: 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world would be a better place if people from other countries were more like Americans.”</a:t>
            </a:r>
          </a:p>
          <a:p>
            <a:r>
              <a:rPr lang="en-US" dirty="0"/>
              <a:t>“Generally, the more influence America has on other nations, the better off they are.” </a:t>
            </a:r>
          </a:p>
          <a:p>
            <a:r>
              <a:rPr lang="en-US" dirty="0"/>
              <a:t>“Generally speaking, America is no better than most countries.” </a:t>
            </a:r>
            <a:r>
              <a:rPr lang="en-US" b="1" dirty="0"/>
              <a:t>(reverse-scored)</a:t>
            </a:r>
          </a:p>
          <a:p>
            <a:pPr marL="987552" lvl="2" indent="0">
              <a:buNone/>
            </a:pPr>
            <a:r>
              <a:rPr lang="en-US" dirty="0"/>
              <a:t>1.  Strongly disagree  2.  Disagree  3.  Agree  4.  Strongly agree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4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FC65-132C-8C70-7580-07D79482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 II: Creating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8126-7DFB-1EC7-5FB4-08EB29F9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together responses of relevant items</a:t>
            </a:r>
          </a:p>
          <a:p>
            <a:r>
              <a:rPr lang="en-US" dirty="0"/>
              <a:t>But what if dissimilar response scales?</a:t>
            </a:r>
          </a:p>
          <a:p>
            <a:pPr lvl="1"/>
            <a:r>
              <a:rPr lang="en-US" dirty="0"/>
              <a:t>Rescale to min-max (0-1) and sum</a:t>
            </a:r>
          </a:p>
          <a:p>
            <a:pPr lvl="1"/>
            <a:r>
              <a:rPr lang="en-US" dirty="0"/>
              <a:t>Z-score and sum</a:t>
            </a:r>
          </a:p>
          <a:p>
            <a:pPr lvl="2"/>
            <a:r>
              <a:rPr lang="en-US" dirty="0"/>
              <a:t>Z-score: subtract item average and divide by item standard deviation for each respondent</a:t>
            </a:r>
          </a:p>
          <a:p>
            <a:r>
              <a:rPr lang="en-US" dirty="0"/>
              <a:t>But what if we want to assign weights to different items?</a:t>
            </a:r>
          </a:p>
          <a:p>
            <a:pPr lvl="1"/>
            <a:r>
              <a:rPr lang="en-US" dirty="0"/>
              <a:t>Multiply by weight before summing (researcher-defined weights)</a:t>
            </a:r>
          </a:p>
          <a:p>
            <a:pPr lvl="1"/>
            <a:r>
              <a:rPr lang="en-US" dirty="0"/>
              <a:t>Factor analysis (model-defined weights)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0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39A3-F8EF-7452-F7FB-734063BB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Plato: Early Survey Methodologist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105-32F6-2DF8-94D2-8E64892C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277" y="2171700"/>
            <a:ext cx="3399692" cy="3581400"/>
          </a:xfrm>
        </p:spPr>
        <p:txBody>
          <a:bodyPr/>
          <a:lstStyle/>
          <a:p>
            <a:r>
              <a:rPr lang="en-US" dirty="0"/>
              <a:t>Data = Model + error</a:t>
            </a:r>
          </a:p>
          <a:p>
            <a:pPr lvl="1"/>
            <a:r>
              <a:rPr lang="en-US" dirty="0"/>
              <a:t>Slippage between concept and operationalization</a:t>
            </a:r>
          </a:p>
          <a:p>
            <a:r>
              <a:rPr lang="en-US" dirty="0"/>
              <a:t>Use scales and indexes to try and minimize error, but can never eliminate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7844-0052-244F-C6B5-05D7D5A2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73823"/>
            <a:ext cx="6897566" cy="4598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095403-6EFB-B741-3850-366612592216}"/>
              </a:ext>
            </a:extLst>
          </p:cNvPr>
          <p:cNvSpPr txBox="1"/>
          <p:nvPr/>
        </p:nvSpPr>
        <p:spPr>
          <a:xfrm>
            <a:off x="3390169" y="6172200"/>
            <a:ext cx="28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Allegory of the Cave</a:t>
            </a:r>
          </a:p>
        </p:txBody>
      </p:sp>
    </p:spTree>
    <p:extLst>
      <p:ext uri="{BB962C8B-B14F-4D97-AF65-F5344CB8AC3E}">
        <p14:creationId xmlns:p14="http://schemas.microsoft.com/office/powerpoint/2010/main" val="22774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85C-31D0-5611-2ACD-DBD3F458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10F0-2AD5-5CAB-65FF-9CDF692B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Error </a:t>
            </a:r>
          </a:p>
          <a:p>
            <a:r>
              <a:rPr lang="en-US" dirty="0"/>
              <a:t>Systematic Error </a:t>
            </a:r>
          </a:p>
        </p:txBody>
      </p:sp>
    </p:spTree>
    <p:extLst>
      <p:ext uri="{BB962C8B-B14F-4D97-AF65-F5344CB8AC3E}">
        <p14:creationId xmlns:p14="http://schemas.microsoft.com/office/powerpoint/2010/main" val="188751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8DDF-BACF-70C6-524A-96F42082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B762-FF35-2946-56DE-E2E3CDE0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 fluctuations which affect the measurement of some phenomenon</a:t>
            </a:r>
            <a:br>
              <a:rPr lang="en-US" dirty="0"/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(Carmines and Zeller 1980, 13)</a:t>
            </a:r>
          </a:p>
          <a:p>
            <a:r>
              <a:rPr lang="en-US" dirty="0"/>
              <a:t>Can come from:</a:t>
            </a:r>
          </a:p>
          <a:p>
            <a:pPr lvl="1"/>
            <a:r>
              <a:rPr lang="en-US" dirty="0"/>
              <a:t>Ambiguous instructions, enumerator response coding, question delivery, enumerator fatigue, survey context distractions</a:t>
            </a:r>
          </a:p>
          <a:p>
            <a:r>
              <a:rPr lang="en-US" dirty="0"/>
              <a:t>Consequences: adds noise to recorded information</a:t>
            </a:r>
          </a:p>
          <a:p>
            <a:pPr lvl="1"/>
            <a:r>
              <a:rPr lang="en-US" dirty="0"/>
              <a:t>Attenuates observed relationships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62C3C-25C1-FB33-23AF-10AD08292599}"/>
              </a:ext>
            </a:extLst>
          </p:cNvPr>
          <p:cNvSpPr txBox="1"/>
          <p:nvPr/>
        </p:nvSpPr>
        <p:spPr>
          <a:xfrm>
            <a:off x="3757246" y="5335369"/>
            <a:ext cx="4829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Observed = True + error</a:t>
            </a:r>
          </a:p>
        </p:txBody>
      </p:sp>
    </p:spTree>
    <p:extLst>
      <p:ext uri="{BB962C8B-B14F-4D97-AF65-F5344CB8AC3E}">
        <p14:creationId xmlns:p14="http://schemas.microsoft.com/office/powerpoint/2010/main" val="17098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D59-1ED0-C5CF-B70C-8A551A35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BFA8-6F7F-9547-8934-69D9C149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Patterned (nonrandom) influences from third factor(s) affecting the measurement of some phenomenon  </a:t>
            </a:r>
          </a:p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Response sets (e.g., acquiescence)</a:t>
            </a:r>
          </a:p>
          <a:p>
            <a:pPr lvl="1"/>
            <a:r>
              <a:rPr lang="en-US" dirty="0"/>
              <a:t>Interpersonal incomparability (e.g., feeling thermometer problem)</a:t>
            </a:r>
          </a:p>
          <a:p>
            <a:pPr lvl="1"/>
            <a:r>
              <a:rPr lang="en-US" dirty="0"/>
              <a:t>Social desirability</a:t>
            </a:r>
          </a:p>
          <a:p>
            <a:r>
              <a:rPr lang="en-US" dirty="0"/>
              <a:t>Consequences: over-/under-estimates of construct of interest or relationships between constructs if share error</a:t>
            </a:r>
          </a:p>
          <a:p>
            <a:pPr lvl="1"/>
            <a:r>
              <a:rPr lang="en-US" dirty="0"/>
              <a:t>Biases observed relationships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00BDF-2528-9C82-0A61-E2AB30322CA9}"/>
              </a:ext>
            </a:extLst>
          </p:cNvPr>
          <p:cNvSpPr txBox="1"/>
          <p:nvPr/>
        </p:nvSpPr>
        <p:spPr>
          <a:xfrm>
            <a:off x="3056792" y="5846544"/>
            <a:ext cx="6078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Observed = True + bias + error</a:t>
            </a:r>
          </a:p>
        </p:txBody>
      </p:sp>
    </p:spTree>
    <p:extLst>
      <p:ext uri="{BB962C8B-B14F-4D97-AF65-F5344CB8AC3E}">
        <p14:creationId xmlns:p14="http://schemas.microsoft.com/office/powerpoint/2010/main" val="16828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7F7F-838F-0C26-1AAA-E6F5C826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and Acquiescence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CBA-27BC-4F3F-3168-BE8EB51E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Respondent “agrees” to a survey question. Why?</a:t>
            </a:r>
          </a:p>
          <a:p>
            <a:pPr lvl="1"/>
            <a:r>
              <a:rPr lang="en-US" dirty="0"/>
              <a:t>Also challenge for scales (unbalanced scales)</a:t>
            </a:r>
          </a:p>
          <a:p>
            <a:r>
              <a:rPr lang="en-US" dirty="0"/>
              <a:t>Balanced scales</a:t>
            </a:r>
          </a:p>
          <a:p>
            <a:pPr lvl="1"/>
            <a:r>
              <a:rPr lang="en-US" dirty="0"/>
              <a:t>Include equal shares of positively worded (PW) &amp; negatively worded (NW) items</a:t>
            </a:r>
          </a:p>
          <a:p>
            <a:pPr lvl="2"/>
            <a:r>
              <a:rPr lang="en-US" dirty="0"/>
              <a:t>NW alternatively termed “reverse coded”</a:t>
            </a:r>
          </a:p>
          <a:p>
            <a:pPr lvl="1"/>
            <a:r>
              <a:rPr lang="en-US" dirty="0"/>
              <a:t>“Average” out ARS, but requires PW and NW items equally capture concept and acquiescence response style (ARS)</a:t>
            </a:r>
          </a:p>
          <a:p>
            <a:r>
              <a:rPr lang="en-US" dirty="0"/>
              <a:t>Item-specific</a:t>
            </a:r>
          </a:p>
          <a:p>
            <a:pPr lvl="1"/>
            <a:r>
              <a:rPr lang="en-US" dirty="0"/>
              <a:t>Ex. “How important is it that…” vs. “Do you agree or disagree that…”</a:t>
            </a:r>
          </a:p>
        </p:txBody>
      </p:sp>
    </p:spTree>
    <p:extLst>
      <p:ext uri="{BB962C8B-B14F-4D97-AF65-F5344CB8AC3E}">
        <p14:creationId xmlns:p14="http://schemas.microsoft.com/office/powerpoint/2010/main" val="2809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FE-302D-8B31-A6BE-8DA6958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13A4-4666-CA4C-51B8-3CFBE86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scaling? </a:t>
            </a:r>
          </a:p>
          <a:p>
            <a:pPr lvl="1"/>
            <a:r>
              <a:rPr lang="en-US" dirty="0"/>
              <a:t>Process of Measurement</a:t>
            </a:r>
          </a:p>
          <a:p>
            <a:pPr lvl="1"/>
            <a:r>
              <a:rPr lang="en-US" dirty="0"/>
              <a:t>Measurement Error</a:t>
            </a:r>
          </a:p>
          <a:p>
            <a:r>
              <a:rPr lang="en-US" dirty="0"/>
              <a:t>Validating Scales</a:t>
            </a:r>
          </a:p>
          <a:p>
            <a:pPr lvl="1"/>
            <a:r>
              <a:rPr lang="en-US" dirty="0"/>
              <a:t>Confirmatory factor analysis</a:t>
            </a:r>
          </a:p>
          <a:p>
            <a:r>
              <a:rPr lang="en-US" dirty="0"/>
              <a:t>This afternoon: Factor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81422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FE-302D-8B31-A6BE-8DA6958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13A4-4666-CA4C-51B8-3CFBE86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 scaling?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Process of Measurement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Measurement Error</a:t>
            </a:r>
          </a:p>
          <a:p>
            <a:r>
              <a:rPr lang="en-US" b="1" dirty="0"/>
              <a:t>Validating Scales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Confirmatory factor analysis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 afternoon: Factor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0716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98BA-BCEC-B398-F3E6-4ECC4E05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9D4A-ABA8-2AA5-BA46-98D94677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reliability</a:t>
            </a:r>
          </a:p>
          <a:p>
            <a:r>
              <a:rPr lang="en-US" dirty="0"/>
              <a:t>Measurement validity</a:t>
            </a:r>
          </a:p>
        </p:txBody>
      </p:sp>
    </p:spTree>
    <p:extLst>
      <p:ext uri="{BB962C8B-B14F-4D97-AF65-F5344CB8AC3E}">
        <p14:creationId xmlns:p14="http://schemas.microsoft.com/office/powerpoint/2010/main" val="160945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5E76-08AA-D5D4-2567-B7972BA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C33C-7D69-62F1-C816-00223722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 to which scores measured at one time and place with one instrument predict scores at another time and/or place and perhaps measured with a different instrument</a:t>
            </a:r>
            <a:br>
              <a:rPr lang="en-US" dirty="0"/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(Revell and Condon 2019, 1396)</a:t>
            </a:r>
          </a:p>
          <a:p>
            <a:r>
              <a:rPr lang="en-US" dirty="0"/>
              <a:t>But also: consistency of measurement across items</a:t>
            </a:r>
          </a:p>
          <a:p>
            <a:pPr lvl="1"/>
            <a:r>
              <a:rPr lang="en-US" dirty="0"/>
              <a:t>Are items capturing a homogenous construct?</a:t>
            </a:r>
          </a:p>
          <a:p>
            <a:r>
              <a:rPr lang="en-US" dirty="0"/>
              <a:t>What’s the signal-to-noise ratio of our scale?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01754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A287-92A4-7DEB-3073-9044D298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Measurement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51D2-0A04-EF19-E6B4-859DA374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measurement error</a:t>
            </a:r>
          </a:p>
          <a:p>
            <a:r>
              <a:rPr lang="en-US" dirty="0"/>
              <a:t>Scale length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EB8D-DE41-EC40-EB41-2F70A35F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Measurement Reliability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E51D5-24CC-020D-1BCE-A3CC31736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Average/median inter-item correlation; item-total correlations</a:t>
                </a:r>
              </a:p>
              <a:p>
                <a:r>
                  <a:rPr lang="en-US" dirty="0"/>
                  <a:t>Split-half correlations: explore distribution of all possible divisions of items</a:t>
                </a:r>
              </a:p>
              <a:p>
                <a:r>
                  <a:rPr lang="en-US" dirty="0"/>
                  <a:t>Cronbach’s ⍺: proportion of variance in a scale attributable to a common source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scale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−∑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item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variance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scale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variance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Most common, but has issues given strong assumptions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(see: </a:t>
                </a:r>
                <a:r>
                  <a:rPr lang="en-US" dirty="0" err="1">
                    <a:solidFill>
                      <a:schemeClr val="tx2">
                        <a:lumMod val="75000"/>
                      </a:schemeClr>
                    </a:solidFill>
                  </a:rPr>
                  <a:t>McNeish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2018)</a:t>
                </a:r>
              </a:p>
              <a:p>
                <a:r>
                  <a:rPr lang="en-US" dirty="0"/>
                  <a:t>McDonald’s ⍵: proportion common variance like ⍺, but with relaxed assumptions</a:t>
                </a:r>
              </a:p>
              <a:p>
                <a:pPr lvl="1"/>
                <a:r>
                  <a:rPr lang="en-US" dirty="0"/>
                  <a:t>Model-based estimate rather than algebraic calculation</a:t>
                </a:r>
                <a:endParaRPr lang="en-US" i="0" dirty="0"/>
              </a:p>
              <a:p>
                <a:r>
                  <a:rPr lang="en-US" dirty="0"/>
                  <a:t>Note: most estimates of reliability like ⍺ and ⍵ trend toward 1 as the number of items increases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E51D5-24CC-020D-1BCE-A3CC31736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9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0411-3CBD-A70B-00FF-EFAF87E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EC3C-49A3-C641-71BD-420A10F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variable measure what it is supposed to measure. Observed scores on an item interpreted as capturing intended (latent) concept.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Bollen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1989, 184)</a:t>
            </a:r>
          </a:p>
          <a:p>
            <a:r>
              <a:rPr lang="en-US" dirty="0"/>
              <a:t>Types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(Adcock and Collier 2001)</a:t>
            </a:r>
          </a:p>
          <a:p>
            <a:pPr lvl="1"/>
            <a:r>
              <a:rPr lang="en-US" dirty="0"/>
              <a:t>Content: degree to which indicator fully represents concept of interest</a:t>
            </a:r>
          </a:p>
          <a:p>
            <a:pPr lvl="2"/>
            <a:r>
              <a:rPr lang="en-US" dirty="0"/>
              <a:t>Does our scale have items covering its full definition?</a:t>
            </a:r>
          </a:p>
          <a:p>
            <a:pPr lvl="1"/>
            <a:r>
              <a:rPr lang="en-US" dirty="0"/>
              <a:t>Discriminant: degree to which alternative indicators of same concept correlate</a:t>
            </a:r>
          </a:p>
          <a:p>
            <a:pPr lvl="2"/>
            <a:r>
              <a:rPr lang="en-US" dirty="0"/>
              <a:t>Does our scale relate to other established measures of the same concept?</a:t>
            </a:r>
          </a:p>
          <a:p>
            <a:pPr lvl="1"/>
            <a:r>
              <a:rPr lang="en-US" dirty="0"/>
              <a:t>Nomological/construct: degree to which established causal hypotheses again find support when using new measure</a:t>
            </a:r>
          </a:p>
          <a:p>
            <a:pPr lvl="2"/>
            <a:r>
              <a:rPr lang="en-US" dirty="0"/>
              <a:t>Does our scale replicate existing findings?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0411-3CBD-A70B-00FF-EFAF87E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Measurement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EC3C-49A3-C641-71BD-420A10F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measurement error</a:t>
            </a:r>
          </a:p>
          <a:p>
            <a:r>
              <a:rPr lang="en-US" dirty="0"/>
              <a:t>Question wording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CE54-2DD6-3155-5C7C-2E0D9B92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Measurement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865C-E94A-CD54-B609-32E1D4B4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correlations</a:t>
            </a:r>
          </a:p>
          <a:p>
            <a:pPr lvl="1"/>
            <a:r>
              <a:rPr lang="en-US" dirty="0"/>
              <a:t>Discriminant: compare summed scale with other measures of same concept </a:t>
            </a:r>
          </a:p>
          <a:p>
            <a:pPr lvl="1"/>
            <a:r>
              <a:rPr lang="en-US" dirty="0"/>
              <a:t>Nomological: compare summed scale to other theoretically relevant measures</a:t>
            </a:r>
          </a:p>
          <a:p>
            <a:r>
              <a:rPr lang="en-US" dirty="0"/>
              <a:t>Via Confirmatory Factor Analysis</a:t>
            </a:r>
          </a:p>
          <a:p>
            <a:pPr lvl="1"/>
            <a:r>
              <a:rPr lang="en-US" dirty="0"/>
              <a:t>Test hypothesis about model-data fit given relationships among scale items and between (un)related constructs</a:t>
            </a:r>
          </a:p>
        </p:txBody>
      </p:sp>
    </p:spTree>
    <p:extLst>
      <p:ext uri="{BB962C8B-B14F-4D97-AF65-F5344CB8AC3E}">
        <p14:creationId xmlns:p14="http://schemas.microsoft.com/office/powerpoint/2010/main" val="18509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FE-302D-8B31-A6BE-8DA6958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13A4-4666-CA4C-51B8-3CFBE86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 scaling?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Process of Measurement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Measurement Error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Validating Scales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Confirmatory factor analysis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 afternoon: Factor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3910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0EC8-CC41-EC9E-C9E1-032AC429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49C2-271D-153E-E68A-A21844A2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model relating observed items to unobserved factors</a:t>
            </a:r>
          </a:p>
          <a:p>
            <a:r>
              <a:rPr lang="en-US" dirty="0"/>
              <a:t>Hypothesis: some latent construct exists which </a:t>
            </a:r>
            <a:r>
              <a:rPr lang="en-US" i="1" u="sng" dirty="0"/>
              <a:t>causes</a:t>
            </a:r>
            <a:r>
              <a:rPr lang="en-US" dirty="0"/>
              <a:t> the correlations we observe between items</a:t>
            </a:r>
          </a:p>
          <a:p>
            <a:pPr lvl="1"/>
            <a:r>
              <a:rPr lang="en-US" dirty="0"/>
              <a:t>Recall: nationalism</a:t>
            </a:r>
          </a:p>
          <a:p>
            <a:r>
              <a:rPr lang="en-US" dirty="0"/>
              <a:t>CFA lets us test this hypothesis. Does the model we propose (e.g., a 3-item set captures a single concept) fit the data?</a:t>
            </a:r>
          </a:p>
        </p:txBody>
      </p:sp>
    </p:spTree>
    <p:extLst>
      <p:ext uri="{BB962C8B-B14F-4D97-AF65-F5344CB8AC3E}">
        <p14:creationId xmlns:p14="http://schemas.microsoft.com/office/powerpoint/2010/main" val="359689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AA6F-7878-188B-277F-81D2B8C2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00BC-CB16-C3D3-9075-F4691E4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What you do</a:t>
            </a:r>
          </a:p>
          <a:p>
            <a:r>
              <a:rPr lang="en-US" dirty="0"/>
              <a:t>Motivation for attending the survey methods workshop</a:t>
            </a:r>
          </a:p>
        </p:txBody>
      </p:sp>
    </p:spTree>
    <p:extLst>
      <p:ext uri="{BB962C8B-B14F-4D97-AF65-F5344CB8AC3E}">
        <p14:creationId xmlns:p14="http://schemas.microsoft.com/office/powerpoint/2010/main" val="365798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5416061" y="1254369"/>
            <a:ext cx="1400907" cy="139504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3141785" y="3748454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4982307" y="3725008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6816968" y="3748454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4079631" y="2532185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5388218" y="2649415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6540011" y="2649415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5416061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3540369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7250722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3317631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5165480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7025784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8164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5416061" y="1254369"/>
            <a:ext cx="1400907" cy="139504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3141785" y="3748454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4982307" y="3725008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6816968" y="3748454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8651629" y="3748454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4079631" y="2532185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6767144" y="2532185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5388218" y="2649415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6540011" y="2649415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5416061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3540369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7250722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9108827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3317631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8886089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5165480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7025784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FC561-CEEB-25DC-1B88-80E18E2ECE84}"/>
              </a:ext>
            </a:extLst>
          </p:cNvPr>
          <p:cNvSpPr txBox="1"/>
          <p:nvPr/>
        </p:nvSpPr>
        <p:spPr>
          <a:xfrm>
            <a:off x="7546731" y="2649415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228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2579076" y="1184031"/>
            <a:ext cx="1400907" cy="139504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808892" y="3654669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2145322" y="3654670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3979983" y="3678116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5421919" y="3678116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1242646" y="2461847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3930159" y="2461847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2551233" y="2579077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3703026" y="2579077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2579076" y="460130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1242646" y="4601307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4413737" y="4651130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5855673" y="463647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1019908" y="5357445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5650524" y="5410201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2328495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4188799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221F07-5985-68AE-8CFD-68C4C9A834D5}"/>
              </a:ext>
            </a:extLst>
          </p:cNvPr>
          <p:cNvSpPr/>
          <p:nvPr/>
        </p:nvSpPr>
        <p:spPr>
          <a:xfrm>
            <a:off x="8351965" y="1184031"/>
            <a:ext cx="1400907" cy="139504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79F669-6B81-0501-6E04-7CD7EAD7CD83}"/>
              </a:ext>
            </a:extLst>
          </p:cNvPr>
          <p:cNvSpPr/>
          <p:nvPr/>
        </p:nvSpPr>
        <p:spPr>
          <a:xfrm>
            <a:off x="6581781" y="3654669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C01DF2-41E6-051F-8343-B152B660865C}"/>
              </a:ext>
            </a:extLst>
          </p:cNvPr>
          <p:cNvSpPr/>
          <p:nvPr/>
        </p:nvSpPr>
        <p:spPr>
          <a:xfrm>
            <a:off x="7918211" y="3654670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71D171-7682-95AC-EBDF-95F269102CB6}"/>
              </a:ext>
            </a:extLst>
          </p:cNvPr>
          <p:cNvSpPr/>
          <p:nvPr/>
        </p:nvSpPr>
        <p:spPr>
          <a:xfrm>
            <a:off x="9752872" y="3678116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3C94C4-AC3A-6353-CD4C-A9031AB60C86}"/>
              </a:ext>
            </a:extLst>
          </p:cNvPr>
          <p:cNvSpPr/>
          <p:nvPr/>
        </p:nvSpPr>
        <p:spPr>
          <a:xfrm>
            <a:off x="11194808" y="3678116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BEDBE7-B002-70F2-84DC-362A7526BD87}"/>
              </a:ext>
            </a:extLst>
          </p:cNvPr>
          <p:cNvCxnSpPr/>
          <p:nvPr/>
        </p:nvCxnSpPr>
        <p:spPr>
          <a:xfrm flipH="1">
            <a:off x="7015535" y="2461847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477937-0BE5-AA22-0A49-A04ECC479C23}"/>
              </a:ext>
            </a:extLst>
          </p:cNvPr>
          <p:cNvCxnSpPr>
            <a:cxnSpLocks/>
          </p:cNvCxnSpPr>
          <p:nvPr/>
        </p:nvCxnSpPr>
        <p:spPr>
          <a:xfrm>
            <a:off x="9703048" y="2461847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FCBBDE-50A6-5C08-8E5F-BD25BC327DE8}"/>
              </a:ext>
            </a:extLst>
          </p:cNvPr>
          <p:cNvCxnSpPr>
            <a:cxnSpLocks/>
          </p:cNvCxnSpPr>
          <p:nvPr/>
        </p:nvCxnSpPr>
        <p:spPr>
          <a:xfrm flipH="1">
            <a:off x="8324122" y="2579077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F92FA1-8BE8-DB72-FCED-83A0918895F9}"/>
              </a:ext>
            </a:extLst>
          </p:cNvPr>
          <p:cNvCxnSpPr>
            <a:cxnSpLocks/>
          </p:cNvCxnSpPr>
          <p:nvPr/>
        </p:nvCxnSpPr>
        <p:spPr>
          <a:xfrm>
            <a:off x="9475915" y="2579077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C2DDCB-0288-C2E1-9AA3-594A9CFA40D2}"/>
              </a:ext>
            </a:extLst>
          </p:cNvPr>
          <p:cNvCxnSpPr>
            <a:cxnSpLocks/>
          </p:cNvCxnSpPr>
          <p:nvPr/>
        </p:nvCxnSpPr>
        <p:spPr>
          <a:xfrm flipV="1">
            <a:off x="8351965" y="460130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3078F-1732-3106-0B2F-AB6589F0CEDA}"/>
              </a:ext>
            </a:extLst>
          </p:cNvPr>
          <p:cNvCxnSpPr>
            <a:cxnSpLocks/>
          </p:cNvCxnSpPr>
          <p:nvPr/>
        </p:nvCxnSpPr>
        <p:spPr>
          <a:xfrm flipV="1">
            <a:off x="7015535" y="4601307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6431B5-A484-C85A-4CE0-D886AAFFA4D6}"/>
              </a:ext>
            </a:extLst>
          </p:cNvPr>
          <p:cNvCxnSpPr>
            <a:cxnSpLocks/>
          </p:cNvCxnSpPr>
          <p:nvPr/>
        </p:nvCxnSpPr>
        <p:spPr>
          <a:xfrm flipV="1">
            <a:off x="10186626" y="4651130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2BBC0B-9561-4A7E-ECD4-DAFC7B6CA6A5}"/>
              </a:ext>
            </a:extLst>
          </p:cNvPr>
          <p:cNvCxnSpPr>
            <a:cxnSpLocks/>
          </p:cNvCxnSpPr>
          <p:nvPr/>
        </p:nvCxnSpPr>
        <p:spPr>
          <a:xfrm flipV="1">
            <a:off x="11628562" y="463647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22D4B3-FA1D-810E-928A-7829BC19F7B6}"/>
              </a:ext>
            </a:extLst>
          </p:cNvPr>
          <p:cNvSpPr txBox="1"/>
          <p:nvPr/>
        </p:nvSpPr>
        <p:spPr>
          <a:xfrm>
            <a:off x="6792797" y="5357445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50CA68-6C09-4677-12D5-45789A630695}"/>
              </a:ext>
            </a:extLst>
          </p:cNvPr>
          <p:cNvSpPr txBox="1"/>
          <p:nvPr/>
        </p:nvSpPr>
        <p:spPr>
          <a:xfrm>
            <a:off x="11423413" y="5410201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9FC00E-D8BE-C0CF-14EB-276350AFF308}"/>
              </a:ext>
            </a:extLst>
          </p:cNvPr>
          <p:cNvSpPr txBox="1"/>
          <p:nvPr/>
        </p:nvSpPr>
        <p:spPr>
          <a:xfrm>
            <a:off x="8101384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58A792-5FD9-9598-956D-C7905DC89BB0}"/>
              </a:ext>
            </a:extLst>
          </p:cNvPr>
          <p:cNvSpPr txBox="1"/>
          <p:nvPr/>
        </p:nvSpPr>
        <p:spPr>
          <a:xfrm>
            <a:off x="9961688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7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D3EAE9D-5988-591D-30B1-4B7D6193691B}"/>
              </a:ext>
            </a:extLst>
          </p:cNvPr>
          <p:cNvSpPr/>
          <p:nvPr/>
        </p:nvSpPr>
        <p:spPr>
          <a:xfrm>
            <a:off x="3191436" y="539952"/>
            <a:ext cx="5809128" cy="1090246"/>
          </a:xfrm>
          <a:prstGeom prst="arc">
            <a:avLst>
              <a:gd name="adj1" fmla="val 10814689"/>
              <a:gd name="adj2" fmla="val 0"/>
            </a:avLst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D301-6B64-9718-971A-7C66100586B6}"/>
              </a:ext>
            </a:extLst>
          </p:cNvPr>
          <p:cNvSpPr txBox="1"/>
          <p:nvPr/>
        </p:nvSpPr>
        <p:spPr>
          <a:xfrm>
            <a:off x="5650524" y="0"/>
            <a:ext cx="93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5416061" y="1254369"/>
            <a:ext cx="1400907" cy="139504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η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3141785" y="3748454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4982307" y="3725008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6816968" y="3748454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8651629" y="3748454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4079631" y="2532185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6767144" y="2532185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5388218" y="2649415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6540011" y="2649415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5416061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3540369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7250722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9108827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3317631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8886089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5165480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7025784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13F07-250C-FEA5-4ADD-C7FBD05ABA72}"/>
                  </a:ext>
                </a:extLst>
              </p:cNvPr>
              <p:cNvSpPr txBox="1"/>
              <p:nvPr/>
            </p:nvSpPr>
            <p:spPr>
              <a:xfrm>
                <a:off x="7471260" y="2869223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13F07-250C-FEA5-4ADD-C7FBD05AB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260" y="2869223"/>
                <a:ext cx="9810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634F93-F2BE-0248-E9CA-F51F705F9C54}"/>
                  </a:ext>
                </a:extLst>
              </p:cNvPr>
              <p:cNvSpPr txBox="1"/>
              <p:nvPr/>
            </p:nvSpPr>
            <p:spPr>
              <a:xfrm>
                <a:off x="6267445" y="2951312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634F93-F2BE-0248-E9CA-F51F705F9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45" y="2951312"/>
                <a:ext cx="9810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7D14E1-38CD-8441-86D0-C2526463BEC8}"/>
                  </a:ext>
                </a:extLst>
              </p:cNvPr>
              <p:cNvSpPr txBox="1"/>
              <p:nvPr/>
            </p:nvSpPr>
            <p:spPr>
              <a:xfrm>
                <a:off x="5336196" y="2942464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7D14E1-38CD-8441-86D0-C2526463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96" y="2942464"/>
                <a:ext cx="9810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8574F-C3B5-4D99-077A-A257CB3EC6E4}"/>
                  </a:ext>
                </a:extLst>
              </p:cNvPr>
              <p:cNvSpPr txBox="1"/>
              <p:nvPr/>
            </p:nvSpPr>
            <p:spPr>
              <a:xfrm>
                <a:off x="4200520" y="2757798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8574F-C3B5-4D99-077A-A257CB3E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520" y="2757798"/>
                <a:ext cx="9810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2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00F2-D1FD-E427-2D8A-3ABD5D2E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Foundation: Common Factor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22A2-760A-0303-5410-DA3083BD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Observed (measured) items are a linear function of one or more common factors and a unique factor</a:t>
            </a:r>
          </a:p>
          <a:p>
            <a:pPr lvl="1"/>
            <a:r>
              <a:rPr lang="en-US" dirty="0"/>
              <a:t>Items have shared (common) variance &amp; unique variance which FA separates</a:t>
            </a:r>
          </a:p>
          <a:p>
            <a:r>
              <a:rPr lang="en-US" dirty="0"/>
              <a:t>Common variance: seen in correlations among items</a:t>
            </a:r>
          </a:p>
          <a:p>
            <a:r>
              <a:rPr lang="en-US" dirty="0"/>
              <a:t>Unique variance: reliable, indicator-specific variance and measurement error</a:t>
            </a:r>
          </a:p>
        </p:txBody>
      </p:sp>
    </p:spTree>
    <p:extLst>
      <p:ext uri="{BB962C8B-B14F-4D97-AF65-F5344CB8AC3E}">
        <p14:creationId xmlns:p14="http://schemas.microsoft.com/office/powerpoint/2010/main" val="25929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E93-3A85-A41F-9C08-03A3E288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as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2D7B7-2DCB-6DB0-5E8F-4F32775034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Concepts </a:t>
                </a:r>
                <a:r>
                  <a:rPr lang="en-US" u="sng" dirty="0"/>
                  <a:t>cause</a:t>
                </a:r>
                <a:r>
                  <a:rPr lang="en-US" dirty="0"/>
                  <a:t> item responses, and we can parameterize these relationships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observed response to item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individual score on factor 1</a:t>
                </a:r>
              </a:p>
              <a:p>
                <a:pPr lvl="2"/>
                <a:r>
                  <a:rPr lang="en-US" dirty="0"/>
                  <a:t>Common 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factor loading (e.g., regression slope)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unique variance</a:t>
                </a:r>
              </a:p>
              <a:p>
                <a:r>
                  <a:rPr lang="en-US" dirty="0"/>
                  <a:t>Hypothesis testing about parameters proceeds as typical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2D7B7-2DCB-6DB0-5E8F-4F3277503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9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E93-3A85-A41F-9C08-03A3E288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as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2D7B7-2DCB-6DB0-5E8F-4F32775034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Observed items need not be related to only one construct</a:t>
                </a:r>
              </a:p>
              <a:p>
                <a:pPr lvl="1"/>
                <a:r>
                  <a:rPr lang="en-US" dirty="0"/>
                  <a:t>Multiple sources of common variation for an item</a:t>
                </a:r>
              </a:p>
              <a:p>
                <a:pPr lvl="1"/>
                <a:r>
                  <a:rPr lang="en-US" dirty="0"/>
                  <a:t>Akin to multiple regression </a:t>
                </a:r>
              </a:p>
              <a:p>
                <a:r>
                  <a:rPr lang="en-US" dirty="0"/>
                  <a:t>One dimensional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m-dimensional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2D7B7-2DCB-6DB0-5E8F-4F3277503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02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2579076" y="1184031"/>
            <a:ext cx="1400907" cy="139504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808892" y="3654669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2145322" y="3654670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3979983" y="3678116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5421919" y="3678116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1242646" y="2461847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3930159" y="2461847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2551233" y="2579077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3703026" y="2579077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2579076" y="460130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1242646" y="4601307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4413737" y="4651130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5855673" y="463647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1019908" y="5357445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5650524" y="5410201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2328495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4188799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221F07-5985-68AE-8CFD-68C4C9A834D5}"/>
              </a:ext>
            </a:extLst>
          </p:cNvPr>
          <p:cNvSpPr/>
          <p:nvPr/>
        </p:nvSpPr>
        <p:spPr>
          <a:xfrm>
            <a:off x="8351965" y="1184031"/>
            <a:ext cx="1400907" cy="139504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79F669-6B81-0501-6E04-7CD7EAD7CD83}"/>
              </a:ext>
            </a:extLst>
          </p:cNvPr>
          <p:cNvSpPr/>
          <p:nvPr/>
        </p:nvSpPr>
        <p:spPr>
          <a:xfrm>
            <a:off x="6581781" y="3654669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C01DF2-41E6-051F-8343-B152B660865C}"/>
              </a:ext>
            </a:extLst>
          </p:cNvPr>
          <p:cNvSpPr/>
          <p:nvPr/>
        </p:nvSpPr>
        <p:spPr>
          <a:xfrm>
            <a:off x="7918211" y="3654670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71D171-7682-95AC-EBDF-95F269102CB6}"/>
              </a:ext>
            </a:extLst>
          </p:cNvPr>
          <p:cNvSpPr/>
          <p:nvPr/>
        </p:nvSpPr>
        <p:spPr>
          <a:xfrm>
            <a:off x="9752872" y="3678116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3C94C4-AC3A-6353-CD4C-A9031AB60C86}"/>
              </a:ext>
            </a:extLst>
          </p:cNvPr>
          <p:cNvSpPr/>
          <p:nvPr/>
        </p:nvSpPr>
        <p:spPr>
          <a:xfrm>
            <a:off x="11194808" y="3678116"/>
            <a:ext cx="867508" cy="844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BEDBE7-B002-70F2-84DC-362A7526BD87}"/>
              </a:ext>
            </a:extLst>
          </p:cNvPr>
          <p:cNvCxnSpPr/>
          <p:nvPr/>
        </p:nvCxnSpPr>
        <p:spPr>
          <a:xfrm flipH="1">
            <a:off x="7015535" y="2461847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477937-0BE5-AA22-0A49-A04ECC479C23}"/>
              </a:ext>
            </a:extLst>
          </p:cNvPr>
          <p:cNvCxnSpPr>
            <a:cxnSpLocks/>
          </p:cNvCxnSpPr>
          <p:nvPr/>
        </p:nvCxnSpPr>
        <p:spPr>
          <a:xfrm>
            <a:off x="9703048" y="2461847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FCBBDE-50A6-5C08-8E5F-BD25BC327DE8}"/>
              </a:ext>
            </a:extLst>
          </p:cNvPr>
          <p:cNvCxnSpPr>
            <a:cxnSpLocks/>
          </p:cNvCxnSpPr>
          <p:nvPr/>
        </p:nvCxnSpPr>
        <p:spPr>
          <a:xfrm flipH="1">
            <a:off x="8324122" y="2579077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F92FA1-8BE8-DB72-FCED-83A0918895F9}"/>
              </a:ext>
            </a:extLst>
          </p:cNvPr>
          <p:cNvCxnSpPr>
            <a:cxnSpLocks/>
          </p:cNvCxnSpPr>
          <p:nvPr/>
        </p:nvCxnSpPr>
        <p:spPr>
          <a:xfrm>
            <a:off x="9475915" y="2579077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C2DDCB-0288-C2E1-9AA3-594A9CFA40D2}"/>
              </a:ext>
            </a:extLst>
          </p:cNvPr>
          <p:cNvCxnSpPr>
            <a:cxnSpLocks/>
          </p:cNvCxnSpPr>
          <p:nvPr/>
        </p:nvCxnSpPr>
        <p:spPr>
          <a:xfrm flipV="1">
            <a:off x="8351965" y="460130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3078F-1732-3106-0B2F-AB6589F0CEDA}"/>
              </a:ext>
            </a:extLst>
          </p:cNvPr>
          <p:cNvCxnSpPr>
            <a:cxnSpLocks/>
          </p:cNvCxnSpPr>
          <p:nvPr/>
        </p:nvCxnSpPr>
        <p:spPr>
          <a:xfrm flipV="1">
            <a:off x="7015535" y="4601307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6431B5-A484-C85A-4CE0-D886AAFFA4D6}"/>
              </a:ext>
            </a:extLst>
          </p:cNvPr>
          <p:cNvCxnSpPr>
            <a:cxnSpLocks/>
          </p:cNvCxnSpPr>
          <p:nvPr/>
        </p:nvCxnSpPr>
        <p:spPr>
          <a:xfrm flipV="1">
            <a:off x="10186626" y="4651130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2BBC0B-9561-4A7E-ECD4-DAFC7B6CA6A5}"/>
              </a:ext>
            </a:extLst>
          </p:cNvPr>
          <p:cNvCxnSpPr>
            <a:cxnSpLocks/>
          </p:cNvCxnSpPr>
          <p:nvPr/>
        </p:nvCxnSpPr>
        <p:spPr>
          <a:xfrm flipV="1">
            <a:off x="11628562" y="463647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22D4B3-FA1D-810E-928A-7829BC19F7B6}"/>
              </a:ext>
            </a:extLst>
          </p:cNvPr>
          <p:cNvSpPr txBox="1"/>
          <p:nvPr/>
        </p:nvSpPr>
        <p:spPr>
          <a:xfrm>
            <a:off x="6792797" y="5357445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50CA68-6C09-4677-12D5-45789A630695}"/>
              </a:ext>
            </a:extLst>
          </p:cNvPr>
          <p:cNvSpPr txBox="1"/>
          <p:nvPr/>
        </p:nvSpPr>
        <p:spPr>
          <a:xfrm>
            <a:off x="11423413" y="5410201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9FC00E-D8BE-C0CF-14EB-276350AFF308}"/>
              </a:ext>
            </a:extLst>
          </p:cNvPr>
          <p:cNvSpPr txBox="1"/>
          <p:nvPr/>
        </p:nvSpPr>
        <p:spPr>
          <a:xfrm>
            <a:off x="8101384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58A792-5FD9-9598-956D-C7905DC89BB0}"/>
              </a:ext>
            </a:extLst>
          </p:cNvPr>
          <p:cNvSpPr txBox="1"/>
          <p:nvPr/>
        </p:nvSpPr>
        <p:spPr>
          <a:xfrm>
            <a:off x="9961688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F41923-9604-3564-3054-E82AC61A0327}"/>
              </a:ext>
            </a:extLst>
          </p:cNvPr>
          <p:cNvCxnSpPr>
            <a:cxnSpLocks/>
          </p:cNvCxnSpPr>
          <p:nvPr/>
        </p:nvCxnSpPr>
        <p:spPr>
          <a:xfrm>
            <a:off x="4085123" y="2011972"/>
            <a:ext cx="2823437" cy="15694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A7DEBA-865F-887E-2C9D-9C14ED5C27FB}"/>
              </a:ext>
            </a:extLst>
          </p:cNvPr>
          <p:cNvCxnSpPr>
            <a:cxnSpLocks/>
          </p:cNvCxnSpPr>
          <p:nvPr/>
        </p:nvCxnSpPr>
        <p:spPr>
          <a:xfrm flipH="1">
            <a:off x="5871797" y="1916724"/>
            <a:ext cx="2434743" cy="16353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37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2EB9-4FD6-C669-C293-D29A6FE7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E15C-45EC-AA34-8800-1CEA9797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CFA has many freely estimated parameters, requiring a model identification strategy</a:t>
            </a:r>
          </a:p>
          <a:p>
            <a:r>
              <a:rPr lang="en-US" dirty="0"/>
              <a:t>Need:</a:t>
            </a:r>
          </a:p>
          <a:p>
            <a:pPr lvl="1"/>
            <a:r>
              <a:rPr lang="en-US" dirty="0"/>
              <a:t>Scale for the latent variable</a:t>
            </a:r>
          </a:p>
          <a:p>
            <a:pPr lvl="1"/>
            <a:r>
              <a:rPr lang="en-US" dirty="0"/>
              <a:t>Sufficient information for statistical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312281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2EB9-4FD6-C669-C293-D29A6FE7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E15C-45EC-AA34-8800-1CEA9797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the latent variable (what are its units?)</a:t>
            </a:r>
          </a:p>
          <a:p>
            <a:r>
              <a:rPr lang="en-US" dirty="0"/>
              <a:t>Option 1: fix the latent variable’s metric to that of one of its indicators</a:t>
            </a:r>
          </a:p>
          <a:p>
            <a:pPr lvl="1"/>
            <a:r>
              <a:rPr lang="en-US" dirty="0"/>
              <a:t>Factor loadings sized relative to this marker indicator</a:t>
            </a:r>
          </a:p>
          <a:p>
            <a:pPr lvl="1"/>
            <a:r>
              <a:rPr lang="en-US" dirty="0"/>
              <a:t>One-unit change in LV defined by this item’s units</a:t>
            </a:r>
          </a:p>
          <a:p>
            <a:r>
              <a:rPr lang="en-US" dirty="0"/>
              <a:t>Option 2: fix the latent variable’s variance</a:t>
            </a:r>
          </a:p>
          <a:p>
            <a:pPr lvl="1"/>
            <a:r>
              <a:rPr lang="en-US" dirty="0"/>
              <a:t>Usually 1 for standardization</a:t>
            </a:r>
          </a:p>
          <a:p>
            <a:pPr lvl="1"/>
            <a:r>
              <a:rPr lang="en-US" dirty="0"/>
              <a:t>Factor loadings now in standard deviation units</a:t>
            </a:r>
          </a:p>
        </p:txBody>
      </p:sp>
    </p:spTree>
    <p:extLst>
      <p:ext uri="{BB962C8B-B14F-4D97-AF65-F5344CB8AC3E}">
        <p14:creationId xmlns:p14="http://schemas.microsoft.com/office/powerpoint/2010/main" val="145908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FE-302D-8B31-A6BE-8DA6958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13A4-4666-CA4C-51B8-3CFBE86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scaling? </a:t>
            </a:r>
          </a:p>
          <a:p>
            <a:pPr lvl="1"/>
            <a:r>
              <a:rPr lang="en-US" b="1" dirty="0"/>
              <a:t>Process of Measurement</a:t>
            </a:r>
          </a:p>
          <a:p>
            <a:pPr lvl="1"/>
            <a:r>
              <a:rPr lang="en-US" b="1" dirty="0"/>
              <a:t>Measurement Error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Validating Scales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Confirmatory factor analysis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 afternoon: Factor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57777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914-209C-911E-7F32-C64D1E3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F394-8CC5-C080-7ED9-215E6C41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identification depends on freely estimated parameters and knowns</a:t>
            </a:r>
          </a:p>
          <a:p>
            <a:r>
              <a:rPr lang="en-US" dirty="0"/>
              <a:t>Knowns: item information (usually item variances and covariances)</a:t>
            </a:r>
          </a:p>
          <a:p>
            <a:r>
              <a:rPr lang="en-US" dirty="0"/>
              <a:t>Unknowns: factor loadings, error (co)variances</a:t>
            </a:r>
          </a:p>
        </p:txBody>
      </p:sp>
    </p:spTree>
    <p:extLst>
      <p:ext uri="{BB962C8B-B14F-4D97-AF65-F5344CB8AC3E}">
        <p14:creationId xmlns:p14="http://schemas.microsoft.com/office/powerpoint/2010/main" val="1818740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914-209C-911E-7F32-C64D1E3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F394-8CC5-C080-7ED9-215E6C41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CFAs typically estimated via Maximum Likelihood</a:t>
            </a:r>
          </a:p>
          <a:p>
            <a:r>
              <a:rPr lang="en-US" dirty="0"/>
              <a:t>Find combination of parameters which make observed data most likely</a:t>
            </a:r>
          </a:p>
        </p:txBody>
      </p:sp>
    </p:spTree>
    <p:extLst>
      <p:ext uri="{BB962C8B-B14F-4D97-AF65-F5344CB8AC3E}">
        <p14:creationId xmlns:p14="http://schemas.microsoft.com/office/powerpoint/2010/main" val="1484139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2A18-BE27-ECF4-30A2-CE1D34FA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9C83-70A3-880C-76C9-565B9646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well does the model-predicted variance-covariance matrix reflect the sample variance-covariance matrix?</a:t>
            </a:r>
          </a:p>
          <a:p>
            <a:r>
              <a:rPr lang="en-US" dirty="0"/>
              <a:t>Perfect fit: 𝛘</a:t>
            </a:r>
            <a:r>
              <a:rPr lang="en-US" baseline="30000" dirty="0"/>
              <a:t>2</a:t>
            </a:r>
            <a:r>
              <a:rPr lang="en-US" dirty="0"/>
              <a:t>(classic, but used less in applied settings)</a:t>
            </a:r>
          </a:p>
          <a:p>
            <a:pPr lvl="1"/>
            <a:r>
              <a:rPr lang="en-US" dirty="0"/>
              <a:t>Does the predicted VCOV perfectly captured the sample VCOV? </a:t>
            </a:r>
          </a:p>
          <a:p>
            <a:r>
              <a:rPr lang="en-US" dirty="0"/>
              <a:t>Absolute fit: Standardized root mean square residual (SRMR)</a:t>
            </a:r>
          </a:p>
          <a:p>
            <a:pPr lvl="1"/>
            <a:r>
              <a:rPr lang="en-US" dirty="0"/>
              <a:t>Average difference between observed and predicted correlations among variables</a:t>
            </a:r>
          </a:p>
          <a:p>
            <a:r>
              <a:rPr lang="en-US" dirty="0"/>
              <a:t>Parsimony correction: Root mean square error of approximation (RMSEA)</a:t>
            </a:r>
          </a:p>
          <a:p>
            <a:pPr lvl="1"/>
            <a:r>
              <a:rPr lang="en-US" dirty="0"/>
              <a:t>Given </a:t>
            </a:r>
            <a:r>
              <a:rPr lang="en-US" i="0" dirty="0"/>
              <a:t>𝛘</a:t>
            </a:r>
            <a:r>
              <a:rPr lang="en-US" i="0" baseline="30000" dirty="0"/>
              <a:t>2</a:t>
            </a:r>
            <a:r>
              <a:rPr lang="en-US" dirty="0"/>
              <a:t> and degrees of freedom (DF), does model fit reasonably well in population?</a:t>
            </a:r>
            <a:endParaRPr lang="en-US" baseline="30000" dirty="0"/>
          </a:p>
          <a:p>
            <a:r>
              <a:rPr lang="en-US" dirty="0"/>
              <a:t>Comparative fit: comparative fit index (CFI)</a:t>
            </a:r>
          </a:p>
          <a:p>
            <a:pPr lvl="1"/>
            <a:r>
              <a:rPr lang="en-US" dirty="0"/>
              <a:t>How well does the model fit relative to null model where all item correlations are 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E23D-9B42-DFAC-5228-0563EE50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Interpretation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9DE9-5A56-1983-55D4-327F8933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227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Consider information from multiple fit indices</a:t>
            </a:r>
          </a:p>
          <a:p>
            <a:r>
              <a:rPr lang="en-US" dirty="0"/>
              <a:t>𝛘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i="1" dirty="0"/>
              <a:t>p</a:t>
            </a:r>
            <a:r>
              <a:rPr lang="en-US" dirty="0"/>
              <a:t> &gt; 0.05, cannot reject null that model fits data perfectly</a:t>
            </a:r>
          </a:p>
          <a:p>
            <a:r>
              <a:rPr lang="en-US" dirty="0"/>
              <a:t>SRMR: 0-1, values nearer 0 indicate small residuals</a:t>
            </a:r>
          </a:p>
          <a:p>
            <a:pPr lvl="1"/>
            <a:r>
              <a:rPr lang="en-US" dirty="0"/>
              <a:t>Values &lt; .08 typically seen as good</a:t>
            </a:r>
          </a:p>
          <a:p>
            <a:r>
              <a:rPr lang="en-US" dirty="0"/>
              <a:t>RMSEA: 0-1; typically reported with 90% confidence intervals</a:t>
            </a:r>
          </a:p>
          <a:p>
            <a:pPr lvl="1"/>
            <a:r>
              <a:rPr lang="en-US" dirty="0"/>
              <a:t>Values &lt; .06 good; &gt;.08 and &lt; .10 mediocre;  &gt;.10 bad</a:t>
            </a:r>
          </a:p>
          <a:p>
            <a:pPr lvl="1"/>
            <a:r>
              <a:rPr lang="en-US" dirty="0"/>
              <a:t>Use confidence interval and estimate to think about range of possible model quality</a:t>
            </a:r>
          </a:p>
          <a:p>
            <a:r>
              <a:rPr lang="en-US" dirty="0"/>
              <a:t>CFI: 0-1; higher values denote closer correspondence between model and data</a:t>
            </a:r>
          </a:p>
          <a:p>
            <a:pPr lvl="1"/>
            <a:r>
              <a:rPr lang="en-US" dirty="0"/>
              <a:t>Values &gt; .90 seen as acceptable, &gt;.95 good </a:t>
            </a:r>
          </a:p>
          <a:p>
            <a:r>
              <a:rPr lang="en-US" dirty="0"/>
              <a:t>Note: thresholds for SRMR, RMSEA, and CFI based on simulation studies and are guidelines only. Ongoing debate about what exactly indicates “good fit” among methodologists</a:t>
            </a:r>
          </a:p>
        </p:txBody>
      </p:sp>
    </p:spTree>
    <p:extLst>
      <p:ext uri="{BB962C8B-B14F-4D97-AF65-F5344CB8AC3E}">
        <p14:creationId xmlns:p14="http://schemas.microsoft.com/office/powerpoint/2010/main" val="124436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D682-BC55-253E-5482-83E2E577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model 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2433-7892-C2C6-7523-F2331FF6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establishes global hypothesis about relationships among items. We want to make sure data support this hypothesis.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Is my proposed scale valid (e.g., unidimensional)?</a:t>
            </a:r>
          </a:p>
          <a:p>
            <a:pPr lvl="1"/>
            <a:r>
              <a:rPr lang="en-US" dirty="0"/>
              <a:t>Are the relationships between items consistent with one hypothetical reason and inconsistent with another?</a:t>
            </a:r>
          </a:p>
          <a:p>
            <a:pPr lvl="2"/>
            <a:r>
              <a:rPr lang="en-US" dirty="0"/>
              <a:t>Consider: </a:t>
            </a:r>
            <a:r>
              <a:rPr lang="el-GR" dirty="0"/>
              <a:t>Δ </a:t>
            </a:r>
            <a:r>
              <a:rPr lang="en-US" dirty="0"/>
              <a:t>𝛘</a:t>
            </a:r>
            <a:r>
              <a:rPr lang="en-US" baseline="30000" dirty="0"/>
              <a:t>2 </a:t>
            </a:r>
            <a:r>
              <a:rPr lang="en-US" dirty="0"/>
              <a:t>significant? Do SRMR, RMSEA, and CFI indicate good or poor fit?</a:t>
            </a:r>
          </a:p>
          <a:p>
            <a:r>
              <a:rPr lang="en-US" dirty="0"/>
              <a:t>Challenge: notions of “good fit” or ”meaningful change” in fit are subjective</a:t>
            </a:r>
          </a:p>
        </p:txBody>
      </p:sp>
    </p:spTree>
    <p:extLst>
      <p:ext uri="{BB962C8B-B14F-4D97-AF65-F5344CB8AC3E}">
        <p14:creationId xmlns:p14="http://schemas.microsoft.com/office/powerpoint/2010/main" val="22588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888A-B4B0-F1B3-AEC7-2062AFB6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CFA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D906-F3DA-F893-EE59-C63DC3C5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attention to factor loadings: larger are better</a:t>
            </a:r>
          </a:p>
          <a:p>
            <a:r>
              <a:rPr lang="en-US" dirty="0"/>
              <a:t>Pay attention to model fit: does hypothesized model fit the data well</a:t>
            </a:r>
          </a:p>
        </p:txBody>
      </p:sp>
    </p:spTree>
    <p:extLst>
      <p:ext uri="{BB962C8B-B14F-4D97-AF65-F5344CB8AC3E}">
        <p14:creationId xmlns:p14="http://schemas.microsoft.com/office/powerpoint/2010/main" val="3737300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31A-842F-163C-3B82-CEE3C0B3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Application: Feldman and Huddy (2010)</a:t>
            </a:r>
            <a:br>
              <a:rPr lang="en-US" dirty="0"/>
            </a:br>
            <a:r>
              <a:rPr lang="en-US" dirty="0"/>
              <a:t>“The Structure of White Racial Attitudes”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13E2-837F-EF84-B6D0-1D65DF19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Investigations of White racial prejudice (specifically anti-Black racism) are fractured, using myriad measures. Are attitudes as varied as these measures or are there common features?</a:t>
            </a:r>
          </a:p>
          <a:p>
            <a:r>
              <a:rPr lang="en-US" dirty="0"/>
              <a:t>Example measures: stereotypes, explanations for inequality, racial resentment, feeling thermometers</a:t>
            </a:r>
          </a:p>
          <a:p>
            <a:r>
              <a:rPr lang="en-US" dirty="0"/>
              <a:t>Propose tripartite structure</a:t>
            </a:r>
          </a:p>
          <a:p>
            <a:pPr lvl="1"/>
            <a:r>
              <a:rPr lang="en-US" dirty="0"/>
              <a:t>Overt racism (innate differences)</a:t>
            </a:r>
          </a:p>
          <a:p>
            <a:pPr lvl="1"/>
            <a:r>
              <a:rPr lang="en-US" dirty="0"/>
              <a:t>Denial of discrimination</a:t>
            </a:r>
          </a:p>
          <a:p>
            <a:pPr lvl="1"/>
            <a:r>
              <a:rPr lang="en-US" dirty="0"/>
              <a:t>Motivation and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ECE5-8583-57D5-41AE-DD5C73FF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3AB67-85F5-6D11-8788-F0E05B55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108" y="12251"/>
            <a:ext cx="5376826" cy="68334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20C7D-03F8-2AC9-9E0C-1C8850C8DD10}"/>
              </a:ext>
            </a:extLst>
          </p:cNvPr>
          <p:cNvSpPr txBox="1"/>
          <p:nvPr/>
        </p:nvSpPr>
        <p:spPr>
          <a:xfrm>
            <a:off x="9321210" y="6387659"/>
            <a:ext cx="28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(Feldman and Huddy 2010)</a:t>
            </a:r>
          </a:p>
        </p:txBody>
      </p:sp>
    </p:spTree>
    <p:extLst>
      <p:ext uri="{BB962C8B-B14F-4D97-AF65-F5344CB8AC3E}">
        <p14:creationId xmlns:p14="http://schemas.microsoft.com/office/powerpoint/2010/main" val="33561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6132B-ACFB-D895-A160-5058C3574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035" y="0"/>
            <a:ext cx="5411930" cy="68661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71C2C-AD56-7AAB-DBAE-E54E576350BA}"/>
              </a:ext>
            </a:extLst>
          </p:cNvPr>
          <p:cNvSpPr txBox="1"/>
          <p:nvPr/>
        </p:nvSpPr>
        <p:spPr>
          <a:xfrm>
            <a:off x="9321210" y="6387659"/>
            <a:ext cx="28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(Feldman and Huddy 2010)</a:t>
            </a:r>
          </a:p>
        </p:txBody>
      </p:sp>
    </p:spTree>
    <p:extLst>
      <p:ext uri="{BB962C8B-B14F-4D97-AF65-F5344CB8AC3E}">
        <p14:creationId xmlns:p14="http://schemas.microsoft.com/office/powerpoint/2010/main" val="2849867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9D69-8EED-5EE4-36AC-AF4865B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CB17F-B131-83B3-AF7A-94B42182D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765" y="10853"/>
            <a:ext cx="6058469" cy="68471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A8279-45D4-FA2C-E53A-87E9809E789A}"/>
              </a:ext>
            </a:extLst>
          </p:cNvPr>
          <p:cNvSpPr txBox="1"/>
          <p:nvPr/>
        </p:nvSpPr>
        <p:spPr>
          <a:xfrm>
            <a:off x="9321210" y="6387659"/>
            <a:ext cx="28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(Feldman and Huddy 2010)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74AA-9C0B-17A0-181E-BE8D915D5318}"/>
              </a:ext>
            </a:extLst>
          </p:cNvPr>
          <p:cNvSpPr txBox="1"/>
          <p:nvPr/>
        </p:nvSpPr>
        <p:spPr>
          <a:xfrm>
            <a:off x="9321210" y="971371"/>
            <a:ext cx="2870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Communality: share of variance in an item attributable to common factors</a:t>
            </a:r>
          </a:p>
          <a:p>
            <a:endParaRPr lang="en-US" dirty="0"/>
          </a:p>
          <a:p>
            <a:r>
              <a:rPr lang="en-US" dirty="0"/>
              <a:t>.19 = 19% of the variance in hardworking/lazy stereotyping comes from the 3 factors here.</a:t>
            </a:r>
          </a:p>
        </p:txBody>
      </p:sp>
    </p:spTree>
    <p:extLst>
      <p:ext uri="{BB962C8B-B14F-4D97-AF65-F5344CB8AC3E}">
        <p14:creationId xmlns:p14="http://schemas.microsoft.com/office/powerpoint/2010/main" val="8913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B656-5132-C8E4-F332-F5A80EF4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B404-92BD-17D9-1C61-07016767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Conceptualization: define concept</a:t>
            </a:r>
          </a:p>
          <a:p>
            <a:r>
              <a:rPr lang="en-US" dirty="0"/>
              <a:t>Operationalization: identify appropriate measure</a:t>
            </a:r>
          </a:p>
          <a:p>
            <a:r>
              <a:rPr lang="en-US" dirty="0"/>
              <a:t>Validation: assess fit between measure and concept</a:t>
            </a:r>
          </a:p>
        </p:txBody>
      </p:sp>
    </p:spTree>
    <p:extLst>
      <p:ext uri="{BB962C8B-B14F-4D97-AF65-F5344CB8AC3E}">
        <p14:creationId xmlns:p14="http://schemas.microsoft.com/office/powerpoint/2010/main" val="922908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521C-7374-D897-17C5-86D6F61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and Error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3627-89CB-411D-E84A-B06DDD5F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correlated because of common variance which defines our factor</a:t>
            </a:r>
          </a:p>
          <a:p>
            <a:pPr lvl="1"/>
            <a:r>
              <a:rPr lang="en-US" dirty="0"/>
              <a:t>Common variance: substantive, but also method</a:t>
            </a:r>
          </a:p>
          <a:p>
            <a:r>
              <a:rPr lang="en-US" dirty="0"/>
              <a:t>But we want only substantive in our scale, so what can we do? Model these errors!</a:t>
            </a:r>
          </a:p>
          <a:p>
            <a:pPr lvl="1"/>
            <a:r>
              <a:rPr lang="en-US" dirty="0"/>
              <a:t>Goal: focus attention to substantive variance by specifying a model more accurately characterizing the world</a:t>
            </a:r>
          </a:p>
          <a:p>
            <a:r>
              <a:rPr lang="en-US" dirty="0"/>
              <a:t>Specify a correlation between errors: items covary for reasons unrelated to shared influence of the common factor</a:t>
            </a:r>
          </a:p>
        </p:txBody>
      </p:sp>
    </p:spTree>
    <p:extLst>
      <p:ext uri="{BB962C8B-B14F-4D97-AF65-F5344CB8AC3E}">
        <p14:creationId xmlns:p14="http://schemas.microsoft.com/office/powerpoint/2010/main" val="21703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5506-05BB-5E16-8447-198C4D6C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Racial resentment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5CB0-0FE1-7783-9EDD-4F627A91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“Generations of slavery and discrimination have created conditions that make it difficult for Blacks to work their way out of the lower class.”</a:t>
            </a:r>
          </a:p>
          <a:p>
            <a:pPr marL="0" indent="0">
              <a:buNone/>
            </a:pPr>
            <a:r>
              <a:rPr lang="en-US" dirty="0"/>
              <a:t>“Over the past few years, Blacks have gotten less than they deserve.”</a:t>
            </a:r>
          </a:p>
          <a:p>
            <a:pPr marL="0" indent="0">
              <a:buNone/>
            </a:pPr>
            <a:r>
              <a:rPr lang="en-US" dirty="0"/>
              <a:t>“It’s really a matter of some people not trying hard enough; if Blacks would only try harder they could be just as well off as whites.” </a:t>
            </a:r>
          </a:p>
          <a:p>
            <a:pPr marL="0" indent="0">
              <a:buNone/>
            </a:pPr>
            <a:r>
              <a:rPr lang="en-US" dirty="0"/>
              <a:t>“Irish, Italians, Jewish and many other minorities overcame prejudice and worked their way up. Blacks should do the same without any special favors.”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Responses: Strongly agree, agree, neither agree nor disagree, disagree, strongly disagree</a:t>
            </a:r>
          </a:p>
        </p:txBody>
      </p:sp>
    </p:spTree>
    <p:extLst>
      <p:ext uri="{BB962C8B-B14F-4D97-AF65-F5344CB8AC3E}">
        <p14:creationId xmlns:p14="http://schemas.microsoft.com/office/powerpoint/2010/main" val="3752735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5027001" y="426510"/>
            <a:ext cx="1998783" cy="196361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Racial Resentment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η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2674328" y="3522786"/>
            <a:ext cx="1421422" cy="116351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4691428" y="3508131"/>
            <a:ext cx="1406768" cy="11635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Deserve Less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6416735" y="3508130"/>
            <a:ext cx="1404572" cy="116351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harder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8351361" y="3505173"/>
            <a:ext cx="1419503" cy="11635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Irish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3841873" y="2239190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6769337" y="2245053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5284722" y="2436948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6307838" y="2455956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5416061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3385039" y="4671645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7250722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9108827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3162301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8886089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5165480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7025784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13F07-250C-FEA5-4ADD-C7FBD05ABA72}"/>
                  </a:ext>
                </a:extLst>
              </p:cNvPr>
              <p:cNvSpPr txBox="1"/>
              <p:nvPr/>
            </p:nvSpPr>
            <p:spPr>
              <a:xfrm>
                <a:off x="7515591" y="2524899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13F07-250C-FEA5-4ADD-C7FBD05AB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591" y="2524899"/>
                <a:ext cx="9810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634F93-F2BE-0248-E9CA-F51F705F9C54}"/>
                  </a:ext>
                </a:extLst>
              </p:cNvPr>
              <p:cNvSpPr txBox="1"/>
              <p:nvPr/>
            </p:nvSpPr>
            <p:spPr>
              <a:xfrm>
                <a:off x="5987835" y="2951257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634F93-F2BE-0248-E9CA-F51F705F9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35" y="2951257"/>
                <a:ext cx="9810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7D14E1-38CD-8441-86D0-C2526463BEC8}"/>
                  </a:ext>
                </a:extLst>
              </p:cNvPr>
              <p:cNvSpPr txBox="1"/>
              <p:nvPr/>
            </p:nvSpPr>
            <p:spPr>
              <a:xfrm>
                <a:off x="5336196" y="2942464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7D14E1-38CD-8441-86D0-C2526463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96" y="2942464"/>
                <a:ext cx="9810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8574F-C3B5-4D99-077A-A257CB3EC6E4}"/>
                  </a:ext>
                </a:extLst>
              </p:cNvPr>
              <p:cNvSpPr txBox="1"/>
              <p:nvPr/>
            </p:nvSpPr>
            <p:spPr>
              <a:xfrm>
                <a:off x="3972752" y="2379756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8574F-C3B5-4D99-077A-A257CB3E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52" y="2379756"/>
                <a:ext cx="9810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6C1024A-7D16-CD43-9432-03849C5895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72325" y="5065657"/>
            <a:ext cx="12700" cy="1860305"/>
          </a:xfrm>
          <a:prstGeom prst="curvedConnector3">
            <a:avLst>
              <a:gd name="adj1" fmla="val 4114299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83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9336-86A5-A18C-119D-D35B1943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Evidence in CFA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4550-4DAF-8767-6BA7-00412048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factor loadings indicate items are valid indicators of concept</a:t>
            </a:r>
          </a:p>
          <a:p>
            <a:r>
              <a:rPr lang="en-US" dirty="0"/>
              <a:t>Indicators for one construct do not load together with indicators from another construct</a:t>
            </a:r>
          </a:p>
          <a:p>
            <a:r>
              <a:rPr lang="en-US" dirty="0"/>
              <a:t>Correlations between factors theoretically sensible</a:t>
            </a:r>
          </a:p>
        </p:txBody>
      </p:sp>
    </p:spTree>
    <p:extLst>
      <p:ext uri="{BB962C8B-B14F-4D97-AF65-F5344CB8AC3E}">
        <p14:creationId xmlns:p14="http://schemas.microsoft.com/office/powerpoint/2010/main" val="947559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1A0-709D-69F8-2BA1-BB2417E6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Applications via CFA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4E94-BD42-D64A-CDE7-23213823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wording differences</a:t>
            </a:r>
          </a:p>
          <a:p>
            <a:pPr lvl="1"/>
            <a:r>
              <a:rPr lang="en-US" dirty="0"/>
              <a:t>Do different phrasings see (dis)similar factor loadings?</a:t>
            </a:r>
          </a:p>
          <a:p>
            <a:r>
              <a:rPr lang="en-US" dirty="0"/>
              <a:t>Measurement equivalence/invariance (cross-cultural or temporal comparisons)</a:t>
            </a:r>
          </a:p>
          <a:p>
            <a:pPr lvl="1"/>
            <a:r>
              <a:rPr lang="en-US" dirty="0"/>
              <a:t>Multi-group CFA</a:t>
            </a:r>
          </a:p>
          <a:p>
            <a:pPr lvl="1"/>
            <a:r>
              <a:rPr lang="en-US" dirty="0"/>
              <a:t>Multiple Indicators, Multiple Causes (MIMIC) models (“CFA with covariates”)</a:t>
            </a:r>
          </a:p>
          <a:p>
            <a:r>
              <a:rPr lang="en-US" dirty="0" err="1"/>
              <a:t>Multitrait</a:t>
            </a:r>
            <a:r>
              <a:rPr lang="en-US" dirty="0"/>
              <a:t>-multimethod (MTMM)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7C8D-1E1A-52E2-0B9F-FC780053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CFA: 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5D25-3C28-8C2B-7E07-2EDE8885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Testable model</a:t>
            </a:r>
          </a:p>
          <a:p>
            <a:pPr lvl="1"/>
            <a:r>
              <a:rPr lang="en-US" dirty="0"/>
              <a:t>Purges random measurement error</a:t>
            </a:r>
          </a:p>
          <a:p>
            <a:pPr lvl="1"/>
            <a:r>
              <a:rPr lang="en-US" dirty="0"/>
              <a:t>Can include hypotheses about error structures </a:t>
            </a:r>
            <a:br>
              <a:rPr lang="en-US" dirty="0"/>
            </a:br>
            <a:r>
              <a:rPr lang="en-US" dirty="0"/>
              <a:t>(e.g., estimate method effects like acquiescence bias)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Specification searches</a:t>
            </a:r>
          </a:p>
          <a:p>
            <a:pPr lvl="1"/>
            <a:r>
              <a:rPr lang="en-US" dirty="0"/>
              <a:t>Data normality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9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BE97-BDDD-F4A1-59AB-99FFB906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vs. Exploratory 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7150-0AFD-BCC0-1F70-E5E79AF8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CFA focuses on researcher-defined factors (how many, which items define them)</a:t>
            </a:r>
          </a:p>
          <a:p>
            <a:r>
              <a:rPr lang="en-US" dirty="0"/>
              <a:t>Want data-driven? EFA</a:t>
            </a:r>
          </a:p>
          <a:p>
            <a:pPr lvl="1"/>
            <a:r>
              <a:rPr lang="en-US" dirty="0"/>
              <a:t>We hypothesize a number of factors and items then load on all to different degrees</a:t>
            </a:r>
          </a:p>
          <a:p>
            <a:r>
              <a:rPr lang="en-US" dirty="0"/>
              <a:t>Helps us:</a:t>
            </a:r>
          </a:p>
          <a:p>
            <a:pPr lvl="1"/>
            <a:r>
              <a:rPr lang="en-US" dirty="0"/>
              <a:t>Determine number of factors from a pool of items</a:t>
            </a:r>
          </a:p>
          <a:p>
            <a:pPr lvl="1"/>
            <a:r>
              <a:rPr lang="en-US" dirty="0"/>
              <a:t>Assign indicators to appropriate factors</a:t>
            </a:r>
          </a:p>
          <a:p>
            <a:r>
              <a:rPr lang="en-US" dirty="0"/>
              <a:t>EFA typically used earlier in scale development. CFA for validation of scale in later collections.</a:t>
            </a:r>
          </a:p>
        </p:txBody>
      </p:sp>
    </p:spTree>
    <p:extLst>
      <p:ext uri="{BB962C8B-B14F-4D97-AF65-F5344CB8AC3E}">
        <p14:creationId xmlns:p14="http://schemas.microsoft.com/office/powerpoint/2010/main" val="23607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6A42-7EF7-9249-81C2-1A563986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 vs. Principal Components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FE4B-38BC-510A-9A65-A8A39B116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Both construct dimensions from observed variables but…</a:t>
                </a:r>
              </a:p>
              <a:p>
                <a:r>
                  <a:rPr lang="en-US" dirty="0"/>
                  <a:t>PCA focuses on finding components maximizing </a:t>
                </a:r>
                <a:r>
                  <a:rPr lang="en-US" u="sng" dirty="0"/>
                  <a:t>any variance</a:t>
                </a:r>
                <a:r>
                  <a:rPr lang="en-US" dirty="0"/>
                  <a:t> across items</a:t>
                </a:r>
              </a:p>
              <a:p>
                <a:pPr lvl="1"/>
                <a:r>
                  <a:rPr lang="en-US" dirty="0"/>
                  <a:t>Components are weighted sum of items</a:t>
                </a:r>
              </a:p>
              <a:p>
                <a:pPr lvl="1"/>
                <a:r>
                  <a:rPr lang="en-US" dirty="0"/>
                  <a:t>Relationships among observed variables </a:t>
                </a:r>
                <a:r>
                  <a:rPr lang="en-US" u="sng" dirty="0"/>
                  <a:t>cause</a:t>
                </a:r>
                <a:r>
                  <a:rPr lang="en-US" dirty="0"/>
                  <a:t> the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EFA finds factors based on </a:t>
                </a:r>
                <a:r>
                  <a:rPr lang="en-US" u="sng" dirty="0"/>
                  <a:t>common variance</a:t>
                </a:r>
                <a:r>
                  <a:rPr lang="en-US" dirty="0"/>
                  <a:t> across items</a:t>
                </a:r>
              </a:p>
              <a:p>
                <a:pPr lvl="1"/>
                <a:r>
                  <a:rPr lang="en-US" dirty="0"/>
                  <a:t>Observed variables are weighted sums of unobserved factors and unique variance</a:t>
                </a:r>
              </a:p>
              <a:p>
                <a:pPr lvl="1"/>
                <a:r>
                  <a:rPr lang="en-US" dirty="0"/>
                  <a:t>Relationships among observed variables </a:t>
                </a:r>
                <a:r>
                  <a:rPr lang="en-US" u="sng" dirty="0"/>
                  <a:t>caused by</a:t>
                </a:r>
                <a:r>
                  <a:rPr lang="en-US" dirty="0"/>
                  <a:t> unobserved factors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FE4B-38BC-510A-9A65-A8A39B116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0829-2CDE-206F-9295-06C7F068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but not addressed:</a:t>
            </a:r>
            <a:br>
              <a:rPr lang="en-US" dirty="0"/>
            </a:br>
            <a:r>
              <a:rPr lang="en-US" dirty="0"/>
              <a:t>Item Response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A8D1-3006-8607-FAEB-658C5B3F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persons and items simultaneously</a:t>
            </a:r>
          </a:p>
          <a:p>
            <a:pPr lvl="1"/>
            <a:r>
              <a:rPr lang="en-US" dirty="0"/>
              <a:t>Items have different parameters, typically discrimination and difficulty</a:t>
            </a:r>
          </a:p>
          <a:p>
            <a:pPr lvl="1"/>
            <a:r>
              <a:rPr lang="en-US" dirty="0"/>
              <a:t>People scored on a latent continuum which items also fall on (difficulty)</a:t>
            </a:r>
          </a:p>
          <a:p>
            <a:pPr lvl="2"/>
            <a:r>
              <a:rPr lang="en-US" dirty="0"/>
              <a:t>What’s the probability we observe some response given a person’s score on this unobserved construct?</a:t>
            </a:r>
          </a:p>
          <a:p>
            <a:r>
              <a:rPr lang="en-US" dirty="0"/>
              <a:t>Helpful for</a:t>
            </a:r>
          </a:p>
          <a:p>
            <a:pPr lvl="1"/>
            <a:r>
              <a:rPr lang="en-US" dirty="0"/>
              <a:t>Item retention/inclusion in scale development (incl. item banks)</a:t>
            </a:r>
          </a:p>
          <a:p>
            <a:pPr lvl="1"/>
            <a:r>
              <a:rPr lang="en-US" dirty="0"/>
              <a:t>Computerized Adaptive Testing</a:t>
            </a:r>
          </a:p>
          <a:p>
            <a:r>
              <a:rPr lang="en-US" dirty="0"/>
              <a:t>Educational testing is a major use case (e.g., GRE)</a:t>
            </a:r>
          </a:p>
        </p:txBody>
      </p:sp>
    </p:spTree>
    <p:extLst>
      <p:ext uri="{BB962C8B-B14F-4D97-AF65-F5344CB8AC3E}">
        <p14:creationId xmlns:p14="http://schemas.microsoft.com/office/powerpoint/2010/main" val="340868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3358-4A31-AABA-AB07-194F9A967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4D5D-CB03-2BD7-2AB7-D6CA9DE3F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1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Measuring Nationalism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motivation:</a:t>
            </a:r>
          </a:p>
          <a:p>
            <a:pPr lvl="1"/>
            <a:r>
              <a:rPr lang="en-US" dirty="0"/>
              <a:t>Greater levels of nationalism arguably underlie the founding of many nations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(Anderson 1983) </a:t>
            </a:r>
          </a:p>
          <a:p>
            <a:r>
              <a:rPr lang="en-US" dirty="0"/>
              <a:t>Ask what we should observe:</a:t>
            </a:r>
          </a:p>
          <a:p>
            <a:pPr lvl="1"/>
            <a:r>
              <a:rPr lang="en-US" dirty="0"/>
              <a:t>Greater nationalism makes one pro- their nation and anti-other nations</a:t>
            </a:r>
          </a:p>
        </p:txBody>
      </p:sp>
    </p:spTree>
    <p:extLst>
      <p:ext uri="{BB962C8B-B14F-4D97-AF65-F5344CB8AC3E}">
        <p14:creationId xmlns:p14="http://schemas.microsoft.com/office/powerpoint/2010/main" val="30710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C874-DC94-3306-CFD7-3FDFCED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Articles: Technical and Theoretical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A439-EF63-8A6C-EC9A-1A4E7709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Andrews, Frank M. 1984. “Construct Validity and Error Components of Survey Measures: A Structural Modeling Approach.” Public Opinion Quarterly 48(2): 409–42.</a:t>
            </a:r>
          </a:p>
          <a:p>
            <a:r>
              <a:rPr lang="en-US" dirty="0"/>
              <a:t>Bakker, Bert N, and Yphtach Lelkes. 2018. “Selling Ourselves Short? How Abbreviated Measures of Personality Change the Way We Think about Personality and Politics.” The Journal of Politics 80(4): 1311–25.</a:t>
            </a:r>
          </a:p>
          <a:p>
            <a:r>
              <a:rPr lang="en-US" dirty="0" err="1"/>
              <a:t>Bollen</a:t>
            </a:r>
            <a:r>
              <a:rPr lang="en-US" dirty="0"/>
              <a:t>, Kenneth A. 2002. “Latent Variables in Psychology and the Social Sciences.” Annual review of psychology 53(1): 605–34.</a:t>
            </a:r>
          </a:p>
          <a:p>
            <a:r>
              <a:rPr lang="en-US" dirty="0" err="1"/>
              <a:t>Borsboom</a:t>
            </a:r>
            <a:r>
              <a:rPr lang="en-US" dirty="0"/>
              <a:t>, Denny. 2006. “The Attack of the Psychometricians.” Psychometrika 71(3): 425–40.</a:t>
            </a:r>
          </a:p>
          <a:p>
            <a:r>
              <a:rPr lang="en-US" dirty="0" err="1"/>
              <a:t>Fabrigar</a:t>
            </a:r>
            <a:r>
              <a:rPr lang="en-US" dirty="0"/>
              <a:t>, </a:t>
            </a:r>
            <a:r>
              <a:rPr lang="en-US" dirty="0" err="1"/>
              <a:t>Leandre</a:t>
            </a:r>
            <a:r>
              <a:rPr lang="en-US" dirty="0"/>
              <a:t> R, Duane T Wegener, Robert C MacCallum, and Erin J Strahan. 1999. “Evaluating the Use of Exploratory Factor Analysis in Psychological Research.” Psychological Science 4(3): 272–99.</a:t>
            </a:r>
          </a:p>
          <a:p>
            <a:r>
              <a:rPr lang="en-US" dirty="0" err="1"/>
              <a:t>McNeish</a:t>
            </a:r>
            <a:r>
              <a:rPr lang="en-US" dirty="0"/>
              <a:t>, Daniel. 2018. “Thanks Coefficient Alpha, We’ll Take It from Here.” Psychological Methods 23(3): 412–33.</a:t>
            </a:r>
          </a:p>
          <a:p>
            <a:r>
              <a:rPr lang="en-US" dirty="0" err="1"/>
              <a:t>Revelle</a:t>
            </a:r>
            <a:r>
              <a:rPr lang="en-US" dirty="0"/>
              <a:t>, William, and David M. Condon. 2019. “Reliability from </a:t>
            </a:r>
            <a:r>
              <a:rPr lang="el-GR" dirty="0"/>
              <a:t>α </a:t>
            </a:r>
            <a:r>
              <a:rPr lang="en-US" dirty="0"/>
              <a:t>to </a:t>
            </a:r>
            <a:r>
              <a:rPr lang="el-GR" dirty="0"/>
              <a:t>ω: </a:t>
            </a:r>
            <a:r>
              <a:rPr lang="en-US" dirty="0"/>
              <a:t>A Tutorial.” Psychological Assessment 31(12): 1395–1411.</a:t>
            </a:r>
          </a:p>
          <a:p>
            <a:r>
              <a:rPr lang="en-US" dirty="0" err="1"/>
              <a:t>Rhemtulla</a:t>
            </a:r>
            <a:r>
              <a:rPr lang="en-US" dirty="0"/>
              <a:t>, </a:t>
            </a:r>
            <a:r>
              <a:rPr lang="en-US" dirty="0" err="1"/>
              <a:t>Mijke</a:t>
            </a:r>
            <a:r>
              <a:rPr lang="en-US" dirty="0"/>
              <a:t>, Riet van Bork, and Denny </a:t>
            </a:r>
            <a:r>
              <a:rPr lang="en-US" dirty="0" err="1"/>
              <a:t>Borsboom</a:t>
            </a:r>
            <a:r>
              <a:rPr lang="en-US" dirty="0"/>
              <a:t>. 2020. “Worse than Measurement Error: Consequences of Inappropriate Latent Variable Measurement Models.” Psychological Methods 25(1): 30–45.</a:t>
            </a:r>
          </a:p>
          <a:p>
            <a:r>
              <a:rPr lang="en-US" dirty="0"/>
              <a:t>Saris, Willem E, Albert </a:t>
            </a:r>
            <a:r>
              <a:rPr lang="en-US" dirty="0" err="1"/>
              <a:t>Satorra</a:t>
            </a:r>
            <a:r>
              <a:rPr lang="en-US" dirty="0"/>
              <a:t>, and William M van der Veld. 2009. “Testing Structural Equation Models or Detection of Misspecifications?” Structural Equation Modeling: A Multidisciplinary Journal 16(4): 561–82.</a:t>
            </a:r>
          </a:p>
          <a:p>
            <a:r>
              <a:rPr lang="en-US" dirty="0"/>
              <a:t>van Der Veld, William, and Willem E Saris. 2004. “Separation of Error, Method Effects, Instability, and Attitude Strength.” In Studies in Public Opinion Attitudes, </a:t>
            </a:r>
            <a:r>
              <a:rPr lang="en-US" dirty="0" err="1"/>
              <a:t>Nonattitudes</a:t>
            </a:r>
            <a:r>
              <a:rPr lang="en-US" dirty="0"/>
              <a:t>, Measurement Error and Change, eds. Willem E Saris and Paul M Sniderman. Princeton: Princeton University Press, 37–59. </a:t>
            </a:r>
          </a:p>
          <a:p>
            <a:r>
              <a:rPr lang="en-US" dirty="0" err="1">
                <a:effectLst/>
              </a:rPr>
              <a:t>Wijsen</a:t>
            </a:r>
            <a:r>
              <a:rPr lang="en-US" dirty="0">
                <a:effectLst/>
              </a:rPr>
              <a:t>, Lisa D., Denny </a:t>
            </a:r>
            <a:r>
              <a:rPr lang="en-US" dirty="0" err="1">
                <a:effectLst/>
              </a:rPr>
              <a:t>Borsboom</a:t>
            </a:r>
            <a:r>
              <a:rPr lang="en-US" dirty="0">
                <a:effectLst/>
              </a:rPr>
              <a:t>, and Anna </a:t>
            </a:r>
            <a:r>
              <a:rPr lang="en-US" dirty="0" err="1">
                <a:effectLst/>
              </a:rPr>
              <a:t>Alexandrova</a:t>
            </a:r>
            <a:r>
              <a:rPr lang="en-US" dirty="0">
                <a:effectLst/>
              </a:rPr>
              <a:t>. 2022. “Values in Psychometrics.” </a:t>
            </a:r>
            <a:r>
              <a:rPr lang="en-US" i="1" dirty="0">
                <a:effectLst/>
              </a:rPr>
              <a:t>Perspectives on Psychological Science</a:t>
            </a:r>
            <a:r>
              <a:rPr lang="en-US" dirty="0">
                <a:effectLst/>
              </a:rPr>
              <a:t> 17(3): 788–804.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7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DDAA-109C-7FD3-FA77-279D1106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69F9-2D07-8123-8A10-F24879FA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Brown, Robert A, and Todd C Shaw. 2002. “Separate Nations: Two Attitudinal Dimensions of Black Nationalism.” The Journal of Politics 64(1): 22–44.</a:t>
            </a:r>
          </a:p>
          <a:p>
            <a:r>
              <a:rPr lang="en-US" dirty="0"/>
              <a:t>Davidov, Eldad. 2009. “Measurement Equivalence of Nationalism and Constructive Patriotism in the ISSP: 34 Countries in a Comparative Perspective.” Political Analysis 17(1): 64–82.</a:t>
            </a:r>
          </a:p>
          <a:p>
            <a:r>
              <a:rPr lang="en-US" dirty="0"/>
              <a:t>Pérez, Efrén O. 2011. “The Origins and Implications of Language Effects in Multilingual Surveys: A MIMIC Approach with Application to Latino Political Attitudes.” Political Analysis 19(4): 434–54.</a:t>
            </a:r>
          </a:p>
          <a:p>
            <a:r>
              <a:rPr lang="en-US" dirty="0"/>
              <a:t>Lupton, Robert N, William M Myers, and Judd R Thornton. 2015. “Political Sophistication and the Dimensionality of Elite and Mass Attitudes, 1980−2004.” The Journal of Politics 77(2): 368–80.</a:t>
            </a:r>
          </a:p>
          <a:p>
            <a:r>
              <a:rPr lang="en-US" dirty="0" err="1"/>
              <a:t>Roos</a:t>
            </a:r>
            <a:r>
              <a:rPr lang="en-US" dirty="0"/>
              <a:t>, J Micah, Michael Hughes, and Ashley V </a:t>
            </a:r>
            <a:r>
              <a:rPr lang="en-US" dirty="0" err="1"/>
              <a:t>Reichelmann</a:t>
            </a:r>
            <a:r>
              <a:rPr lang="en-US" dirty="0"/>
              <a:t>. 2019. “A Puzzle of Racial Attitudes: A Measurement Analysis of Racial Attitudes and Policy Indicators.” Socius: Sociological Research for a Dynamic World 5(2): 237802311984273–14.</a:t>
            </a:r>
          </a:p>
          <a:p>
            <a:r>
              <a:rPr lang="en-US" dirty="0"/>
              <a:t>Saavedra Cisneros, Angel, Tony E. Carey, Darrin L. Rogers, and Joshua M. Johnson. 2022. “One Size Does Not Fit All: Core Political Values and Principles across Race, Ethnicity, and Gender.” Politics, Groups, and Identities.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51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06D5-BCFB-F9C1-7A03-61018EF0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8876-9787-EAE0-25A9-DC1FA912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Bollen</a:t>
            </a:r>
            <a:r>
              <a:rPr lang="en-US" dirty="0"/>
              <a:t>, Kenneth A. 1989. </a:t>
            </a:r>
            <a:r>
              <a:rPr lang="en-US" i="1" dirty="0"/>
              <a:t>Structural Equations with Latent Variables</a:t>
            </a:r>
            <a:r>
              <a:rPr lang="en-US" dirty="0"/>
              <a:t>. New York: John Wiley &amp; Sons. </a:t>
            </a:r>
          </a:p>
          <a:p>
            <a:r>
              <a:rPr lang="en-US" dirty="0"/>
              <a:t>Brown, Timothy A. 2015. </a:t>
            </a:r>
            <a:r>
              <a:rPr lang="en-US" i="1" dirty="0"/>
              <a:t>Confirmatory Factor Analysis for Applied Research</a:t>
            </a:r>
            <a:r>
              <a:rPr lang="en-US" dirty="0"/>
              <a:t>. New York: Guilford Press.</a:t>
            </a:r>
          </a:p>
          <a:p>
            <a:r>
              <a:rPr lang="en-US" dirty="0" err="1">
                <a:effectLst/>
              </a:rPr>
              <a:t>Fabrigar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Leandre</a:t>
            </a:r>
            <a:r>
              <a:rPr lang="en-US" dirty="0">
                <a:effectLst/>
              </a:rPr>
              <a:t> R, and Duane T Wegener. 2012. </a:t>
            </a:r>
            <a:r>
              <a:rPr lang="en-US" i="1" dirty="0">
                <a:effectLst/>
              </a:rPr>
              <a:t>Exploratory Factor Analysis</a:t>
            </a:r>
            <a:r>
              <a:rPr lang="en-US" dirty="0">
                <a:effectLst/>
              </a:rPr>
              <a:t>. New York: Oxford University Press.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11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2D64-67A0-74FF-1F5C-09138E29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A5D8-3C99-2A12-5E02-5BE7FDDF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http://personality-project.org/readings-measurement.html#psycho</a:t>
            </a:r>
            <a:endParaRPr lang="en-US" dirty="0"/>
          </a:p>
          <a:p>
            <a:r>
              <a:rPr lang="en-US" dirty="0">
                <a:hlinkClick r:id="rId3"/>
              </a:rPr>
              <a:t>https://lavaan.ugent.be/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9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conceptualization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Nationalism: commitment to the denigration of alternatives to a nation’s principles and institutions, which is reciprocally tied to chauvinism toward outsiders </a:t>
            </a:r>
            <a:br>
              <a:rPr lang="en-US" dirty="0"/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deFiguieredo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and Elkins 2003; Conover and Feldman 1987)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If individuals vary, we want to make sure we capture these differences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D00D8-4890-9998-F8B3-DD3090612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132" y="650421"/>
            <a:ext cx="8335736" cy="5557157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6493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Second: 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world would be a better place if people from other countries were more like Americans.”</a:t>
            </a:r>
          </a:p>
          <a:p>
            <a:pPr marL="987552" lvl="2" indent="0">
              <a:buNone/>
            </a:pPr>
            <a:r>
              <a:rPr lang="en-US" dirty="0"/>
              <a:t>1.  Strongly disagree  2.  Disagree  3.  Agree  4.  Strongly agree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18793</TotalTime>
  <Words>3325</Words>
  <Application>Microsoft Macintosh PowerPoint</Application>
  <PresentationFormat>Widescreen</PresentationFormat>
  <Paragraphs>417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Office Theme</vt:lpstr>
      <vt:lpstr>Scaling and Indexes</vt:lpstr>
      <vt:lpstr>Topics</vt:lpstr>
      <vt:lpstr>First: Introductions</vt:lpstr>
      <vt:lpstr>Topics</vt:lpstr>
      <vt:lpstr>Process of measurement</vt:lpstr>
      <vt:lpstr>Example: Measuring Nationalism</vt:lpstr>
      <vt:lpstr>First: conceptualization</vt:lpstr>
      <vt:lpstr>PowerPoint Presentation</vt:lpstr>
      <vt:lpstr>Second: operationalization</vt:lpstr>
      <vt:lpstr>PowerPoint Presentation</vt:lpstr>
      <vt:lpstr>Why care about variation?</vt:lpstr>
      <vt:lpstr>Survey response reprise</vt:lpstr>
      <vt:lpstr>Second: operationalization</vt:lpstr>
      <vt:lpstr>Operationalization II: Creating Scales</vt:lpstr>
      <vt:lpstr>Plato: Early Survey Methodologist</vt:lpstr>
      <vt:lpstr>Measurement Error</vt:lpstr>
      <vt:lpstr>Random Error</vt:lpstr>
      <vt:lpstr>Systematic Error</vt:lpstr>
      <vt:lpstr>Scales and Acquiescence Bias</vt:lpstr>
      <vt:lpstr>Topics</vt:lpstr>
      <vt:lpstr>Validating Scales</vt:lpstr>
      <vt:lpstr>Measurement Reliability</vt:lpstr>
      <vt:lpstr>Factors Affecting Measurement Reliability</vt:lpstr>
      <vt:lpstr>Evaluating Measurement Reliability</vt:lpstr>
      <vt:lpstr>Measurement Validity</vt:lpstr>
      <vt:lpstr>Factors Affecting Measurement Validity</vt:lpstr>
      <vt:lpstr>Evaluating Measurement Validity</vt:lpstr>
      <vt:lpstr>Topics</vt:lpstr>
      <vt:lpstr>Confirmatory Factor Analysis (CFA)</vt:lpstr>
      <vt:lpstr>PowerPoint Presentation</vt:lpstr>
      <vt:lpstr>PowerPoint Presentation</vt:lpstr>
      <vt:lpstr>PowerPoint Presentation</vt:lpstr>
      <vt:lpstr>PowerPoint Presentation</vt:lpstr>
      <vt:lpstr>CFA Foundation: Common Factor Model</vt:lpstr>
      <vt:lpstr>CFA as linear regression</vt:lpstr>
      <vt:lpstr>CFA as linear regression</vt:lpstr>
      <vt:lpstr>PowerPoint Presentation</vt:lpstr>
      <vt:lpstr>Identification and Estimation</vt:lpstr>
      <vt:lpstr>Identification and Estimation</vt:lpstr>
      <vt:lpstr>Identification and Estimation</vt:lpstr>
      <vt:lpstr>Identification and Estimation</vt:lpstr>
      <vt:lpstr>Model Fit</vt:lpstr>
      <vt:lpstr>Model Fit Interpretation Guidelines</vt:lpstr>
      <vt:lpstr>Why care about model fit?</vt:lpstr>
      <vt:lpstr>Interpreting CFA Models </vt:lpstr>
      <vt:lpstr>Application: Feldman and Huddy (2010) “The Structure of White Racial Attitudes”</vt:lpstr>
      <vt:lpstr>PowerPoint Presentation</vt:lpstr>
      <vt:lpstr>PowerPoint Presentation</vt:lpstr>
      <vt:lpstr>PowerPoint Presentation</vt:lpstr>
      <vt:lpstr>CFA and Error Structures</vt:lpstr>
      <vt:lpstr>Example: Racial resentment</vt:lpstr>
      <vt:lpstr>PowerPoint Presentation</vt:lpstr>
      <vt:lpstr>Validity Evidence in CFA</vt:lpstr>
      <vt:lpstr>Validation Applications via CFA</vt:lpstr>
      <vt:lpstr>CFA: Strengths and Weaknesses</vt:lpstr>
      <vt:lpstr>CFA vs. Exploratory Factor Analysis</vt:lpstr>
      <vt:lpstr>EFA vs. Principal Components Analysis</vt:lpstr>
      <vt:lpstr>Useful but not addressed: Item Response Theory</vt:lpstr>
      <vt:lpstr>Additional Resources</vt:lpstr>
      <vt:lpstr>Articles: Technical and Theoretical</vt:lpstr>
      <vt:lpstr>Articles: Applications</vt:lpstr>
      <vt:lpstr>Books</vt:lpstr>
      <vt:lpstr>Web and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Political Science</dc:title>
  <dc:creator>Drew Engelhardt</dc:creator>
  <cp:lastModifiedBy>Drew Engelhardt</cp:lastModifiedBy>
  <cp:revision>1024</cp:revision>
  <dcterms:created xsi:type="dcterms:W3CDTF">2020-07-07T00:52:28Z</dcterms:created>
  <dcterms:modified xsi:type="dcterms:W3CDTF">2024-06-19T15:03:53Z</dcterms:modified>
</cp:coreProperties>
</file>