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65" r:id="rId4"/>
    <p:sldId id="258" r:id="rId5"/>
    <p:sldId id="259" r:id="rId6"/>
    <p:sldId id="266" r:id="rId7"/>
    <p:sldId id="260" r:id="rId8"/>
    <p:sldId id="268" r:id="rId9"/>
    <p:sldId id="271" r:id="rId10"/>
    <p:sldId id="274"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Inter" panose="020B0604020202020204" charset="0"/>
      <p:regular r:id="rId17"/>
    </p:embeddedFont>
    <p:embeddedFont>
      <p:font typeface="Inter Bold" panose="020B0604020202020204" charset="0"/>
      <p:regular r:id="rId18"/>
    </p:embeddedFont>
    <p:embeddedFont>
      <p:font typeface="Segoe UI" panose="020B0502040204020203" pitchFamily="34" charset="0"/>
      <p:regular r:id="rId19"/>
      <p:bold r:id="rId20"/>
      <p:italic r:id="rId21"/>
      <p:boldItalic r:id="rId22"/>
    </p:embeddedFont>
    <p:embeddedFont>
      <p:font typeface="Ubuntu Mono" panose="020B0509030602030204" pitchFamily="49"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3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31F3-9D3D-4951-94E9-051655947BAE}" type="datetimeFigureOut">
              <a:rPr lang="en-US" smtClean="0"/>
              <a:t>5/30/2023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A672E-AEAF-4DB5-BBBA-4EC1303769E3}" type="slidenum">
              <a:rPr lang="en-US" smtClean="0"/>
              <a:t>‹N°›</a:t>
            </a:fld>
            <a:endParaRPr lang="en-US"/>
          </a:p>
        </p:txBody>
      </p:sp>
    </p:spTree>
    <p:extLst>
      <p:ext uri="{BB962C8B-B14F-4D97-AF65-F5344CB8AC3E}">
        <p14:creationId xmlns:p14="http://schemas.microsoft.com/office/powerpoint/2010/main" val="251348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64A672E-AEAF-4DB5-BBBA-4EC1303769E3}" type="slidenum">
              <a:rPr lang="en-US" smtClean="0"/>
              <a:t>1</a:t>
            </a:fld>
            <a:endParaRPr lang="en-US"/>
          </a:p>
        </p:txBody>
      </p:sp>
    </p:spTree>
    <p:extLst>
      <p:ext uri="{BB962C8B-B14F-4D97-AF65-F5344CB8AC3E}">
        <p14:creationId xmlns:p14="http://schemas.microsoft.com/office/powerpoint/2010/main" val="226394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64A672E-AEAF-4DB5-BBBA-4EC1303769E3}" type="slidenum">
              <a:rPr lang="en-US" smtClean="0"/>
              <a:t>7</a:t>
            </a:fld>
            <a:endParaRPr lang="en-US"/>
          </a:p>
        </p:txBody>
      </p:sp>
    </p:spTree>
    <p:extLst>
      <p:ext uri="{BB962C8B-B14F-4D97-AF65-F5344CB8AC3E}">
        <p14:creationId xmlns:p14="http://schemas.microsoft.com/office/powerpoint/2010/main" val="27173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nvd.nist.gov/vuln/search/results?form_type=Basic&amp;results_type=overview&amp;quer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0356863" y="2990689"/>
            <a:ext cx="6902437" cy="5225876"/>
          </a:xfrm>
          <a:prstGeom prst="rect">
            <a:avLst/>
          </a:prstGeom>
        </p:spPr>
      </p:pic>
      <p:grpSp>
        <p:nvGrpSpPr>
          <p:cNvPr id="3" name="Group 3"/>
          <p:cNvGrpSpPr/>
          <p:nvPr/>
        </p:nvGrpSpPr>
        <p:grpSpPr>
          <a:xfrm>
            <a:off x="-990600" y="3406755"/>
            <a:ext cx="11774060" cy="3110805"/>
            <a:chOff x="-2081253" y="-47625"/>
            <a:chExt cx="15698747" cy="4147740"/>
          </a:xfrm>
        </p:grpSpPr>
        <p:sp>
          <p:nvSpPr>
            <p:cNvPr id="4" name="TextBox 4"/>
            <p:cNvSpPr txBox="1"/>
            <p:nvPr/>
          </p:nvSpPr>
          <p:spPr>
            <a:xfrm>
              <a:off x="2185947" y="1315260"/>
              <a:ext cx="11431547" cy="1673225"/>
            </a:xfrm>
            <a:prstGeom prst="rect">
              <a:avLst/>
            </a:prstGeom>
          </p:spPr>
          <p:txBody>
            <a:bodyPr lIns="0" tIns="0" rIns="0" bIns="0" rtlCol="0" anchor="t">
              <a:spAutoFit/>
            </a:bodyPr>
            <a:lstStyle/>
            <a:p>
              <a:pPr>
                <a:lnSpc>
                  <a:spcPts val="9839"/>
                </a:lnSpc>
              </a:pPr>
              <a:r>
                <a:rPr lang="en-US" sz="8199" dirty="0" err="1">
                  <a:solidFill>
                    <a:srgbClr val="00B0F0"/>
                  </a:solidFill>
                  <a:latin typeface="Inter Bold" panose="020B0604020202020204" charset="0"/>
                  <a:ea typeface="Inter Bold" panose="020B0604020202020204" charset="0"/>
                </a:rPr>
                <a:t>Vscraper</a:t>
              </a:r>
              <a:endParaRPr lang="en-US" sz="8199" dirty="0">
                <a:solidFill>
                  <a:srgbClr val="00B0F0"/>
                </a:solidFill>
                <a:latin typeface="Inter Bold" panose="020B0604020202020204" charset="0"/>
                <a:ea typeface="Inter Bold" panose="020B0604020202020204" charset="0"/>
              </a:endParaRPr>
            </a:p>
          </p:txBody>
        </p:sp>
        <p:sp>
          <p:nvSpPr>
            <p:cNvPr id="5" name="TextBox 5"/>
            <p:cNvSpPr txBox="1"/>
            <p:nvPr/>
          </p:nvSpPr>
          <p:spPr>
            <a:xfrm>
              <a:off x="0" y="-47625"/>
              <a:ext cx="11431547" cy="525145"/>
            </a:xfrm>
            <a:prstGeom prst="rect">
              <a:avLst/>
            </a:prstGeom>
          </p:spPr>
          <p:txBody>
            <a:bodyPr lIns="0" tIns="0" rIns="0" bIns="0" rtlCol="0" anchor="t">
              <a:spAutoFit/>
            </a:bodyPr>
            <a:lstStyle/>
            <a:p>
              <a:pPr>
                <a:lnSpc>
                  <a:spcPts val="3359"/>
                </a:lnSpc>
              </a:pPr>
              <a:endParaRPr/>
            </a:p>
          </p:txBody>
        </p:sp>
        <p:sp>
          <p:nvSpPr>
            <p:cNvPr id="6" name="TextBox 6"/>
            <p:cNvSpPr txBox="1"/>
            <p:nvPr/>
          </p:nvSpPr>
          <p:spPr>
            <a:xfrm>
              <a:off x="-2081253" y="3542372"/>
              <a:ext cx="11431547" cy="557743"/>
            </a:xfrm>
            <a:prstGeom prst="rect">
              <a:avLst/>
            </a:prstGeom>
          </p:spPr>
          <p:txBody>
            <a:bodyPr lIns="0" tIns="0" rIns="0" bIns="0" rtlCol="0" anchor="t">
              <a:spAutoFit/>
            </a:bodyPr>
            <a:lstStyle/>
            <a:p>
              <a:pPr>
                <a:lnSpc>
                  <a:spcPts val="3456"/>
                </a:lnSpc>
              </a:pPr>
              <a:r>
                <a:rPr lang="en-US" sz="2468" dirty="0">
                  <a:solidFill>
                    <a:srgbClr val="000000"/>
                  </a:solidFill>
                  <a:latin typeface="Inter"/>
                </a:rPr>
                <a:t>                                                          Ameni Hsini BA/IT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 presetClass="entr" presetSubtype="0" fill="hold" nodeType="afterEffect">
                                  <p:stCondLst>
                                    <p:cond delay="0"/>
                                  </p:stCondLst>
                                  <p:childTnLst>
                                    <p:set>
                                      <p:cBhvr>
                                        <p:cTn id="12" dur="1" fill="hold">
                                          <p:stCondLst>
                                            <p:cond delay="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6061" y="1043223"/>
            <a:ext cx="9230748" cy="791772"/>
            <a:chOff x="0" y="0"/>
            <a:chExt cx="7699164" cy="660400"/>
          </a:xfrm>
        </p:grpSpPr>
        <p:sp>
          <p:nvSpPr>
            <p:cNvPr id="3" name="Freeform 3"/>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chemeClr val="bg1">
                <a:lumMod val="85000"/>
                <a:alpha val="63922"/>
              </a:schemeClr>
            </a:solidFill>
          </p:spPr>
          <p:txBody>
            <a:bodyPr/>
            <a:lstStyle/>
            <a:p>
              <a:endParaRPr lang="en-US" dirty="0"/>
            </a:p>
          </p:txBody>
        </p:sp>
      </p:grpSp>
      <p:sp>
        <p:nvSpPr>
          <p:cNvPr id="4" name="TextBox 4"/>
          <p:cNvSpPr txBox="1"/>
          <p:nvPr/>
        </p:nvSpPr>
        <p:spPr>
          <a:xfrm>
            <a:off x="1272107" y="1227971"/>
            <a:ext cx="8570314" cy="411972"/>
          </a:xfrm>
          <a:prstGeom prst="rect">
            <a:avLst/>
          </a:prstGeom>
        </p:spPr>
        <p:txBody>
          <a:bodyPr lIns="0" tIns="0" rIns="0" bIns="0" rtlCol="0" anchor="t">
            <a:spAutoFit/>
          </a:bodyPr>
          <a:lstStyle/>
          <a:p>
            <a:pPr marL="269875" lvl="1">
              <a:lnSpc>
                <a:spcPts val="3499"/>
              </a:lnSpc>
            </a:pPr>
            <a:r>
              <a:rPr lang="en-US" sz="2499" dirty="0">
                <a:solidFill>
                  <a:srgbClr val="000000"/>
                </a:solidFill>
                <a:latin typeface="Inter Bold"/>
              </a:rPr>
              <a:t>4. User interface design</a:t>
            </a:r>
          </a:p>
        </p:txBody>
      </p:sp>
      <p:sp>
        <p:nvSpPr>
          <p:cNvPr id="5" name="TextBox 5"/>
          <p:cNvSpPr txBox="1"/>
          <p:nvPr/>
        </p:nvSpPr>
        <p:spPr>
          <a:xfrm>
            <a:off x="1272107" y="2247900"/>
            <a:ext cx="16891157" cy="3693319"/>
          </a:xfrm>
          <a:prstGeom prst="rect">
            <a:avLst/>
          </a:prstGeom>
        </p:spPr>
        <p:txBody>
          <a:bodyPr lIns="0" tIns="0" rIns="0" bIns="0" rtlCol="0" anchor="t">
            <a:spAutoFit/>
          </a:bodyPr>
          <a:lstStyle/>
          <a:p>
            <a:r>
              <a:rPr lang="en-US" sz="3000" dirty="0">
                <a:latin typeface="Inter" panose="020B0604020202020204" charset="0"/>
                <a:ea typeface="Inter" panose="020B0604020202020204" charset="0"/>
              </a:rPr>
              <a:t>In this phase, we created the user interface for the scanner. The user interface included a form for the user to input the website URL, a button to initiate the scan, and a results page that displayed the identified vulnerabilities.</a:t>
            </a:r>
          </a:p>
          <a:p>
            <a:endParaRPr lang="en-US" sz="3000" dirty="0">
              <a:latin typeface="Inter" panose="020B0604020202020204" charset="0"/>
              <a:ea typeface="Inter" panose="020B0604020202020204" charset="0"/>
            </a:endParaRPr>
          </a:p>
          <a:p>
            <a:pPr marL="457200" indent="-457200">
              <a:buFont typeface="Wingdings" panose="05000000000000000000" pitchFamily="2" charset="2"/>
              <a:buChar char="Ø"/>
            </a:pPr>
            <a:r>
              <a:rPr lang="en-US" sz="3000" dirty="0">
                <a:latin typeface="Inter Bold" panose="020B0604020202020204" charset="0"/>
                <a:ea typeface="Inter Bold" panose="020B0604020202020204" charset="0"/>
              </a:rPr>
              <a:t>Tools used:</a:t>
            </a:r>
          </a:p>
          <a:p>
            <a:pPr marL="914400" lvl="1" indent="-457200">
              <a:buFont typeface="Wingdings" panose="05000000000000000000" pitchFamily="2" charset="2"/>
              <a:buChar char="§"/>
            </a:pPr>
            <a:r>
              <a:rPr lang="en-US" sz="3000" dirty="0">
                <a:latin typeface="Inter" panose="020B0604020202020204" charset="0"/>
                <a:ea typeface="Inter" panose="020B0604020202020204" charset="0"/>
              </a:rPr>
              <a:t>Flask: Flask is a lightweight web application framework that was used to develop the user interface for the scanner.</a:t>
            </a:r>
          </a:p>
          <a:p>
            <a:pPr marL="742950" lvl="1" indent="-285750">
              <a:buFont typeface="Arial" panose="020B0604020202020204" pitchFamily="34" charset="0"/>
              <a:buChar char="•"/>
            </a:pPr>
            <a:r>
              <a:rPr lang="en-US" sz="3000" dirty="0">
                <a:latin typeface="Inter" panose="020B0604020202020204" charset="0"/>
                <a:ea typeface="Inter" panose="020B0604020202020204" charset="0"/>
              </a:rPr>
              <a:t>HTML/CSS for web interface design</a:t>
            </a:r>
          </a:p>
        </p:txBody>
      </p:sp>
      <p:grpSp>
        <p:nvGrpSpPr>
          <p:cNvPr id="6" name="Group 2">
            <a:extLst>
              <a:ext uri="{FF2B5EF4-FFF2-40B4-BE49-F238E27FC236}">
                <a16:creationId xmlns:a16="http://schemas.microsoft.com/office/drawing/2014/main" id="{383F792A-6974-8A51-8512-72D28DFE69F5}"/>
              </a:ext>
            </a:extLst>
          </p:cNvPr>
          <p:cNvGrpSpPr/>
          <p:nvPr/>
        </p:nvGrpSpPr>
        <p:grpSpPr>
          <a:xfrm>
            <a:off x="1376061" y="6201049"/>
            <a:ext cx="9230748" cy="791772"/>
            <a:chOff x="0" y="0"/>
            <a:chExt cx="7699164" cy="660400"/>
          </a:xfrm>
        </p:grpSpPr>
        <p:sp>
          <p:nvSpPr>
            <p:cNvPr id="7" name="Freeform 3">
              <a:extLst>
                <a:ext uri="{FF2B5EF4-FFF2-40B4-BE49-F238E27FC236}">
                  <a16:creationId xmlns:a16="http://schemas.microsoft.com/office/drawing/2014/main" id="{CC5AA8A9-03B0-ABF2-E445-141DD81B64A4}"/>
                </a:ext>
              </a:extLst>
            </p:cNvPr>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chemeClr val="bg1">
                <a:lumMod val="85000"/>
                <a:alpha val="63922"/>
              </a:schemeClr>
            </a:solidFill>
          </p:spPr>
          <p:txBody>
            <a:bodyPr/>
            <a:lstStyle/>
            <a:p>
              <a:endParaRPr lang="en-US" dirty="0"/>
            </a:p>
          </p:txBody>
        </p:sp>
      </p:grpSp>
      <p:sp>
        <p:nvSpPr>
          <p:cNvPr id="8" name="TextBox 4">
            <a:extLst>
              <a:ext uri="{FF2B5EF4-FFF2-40B4-BE49-F238E27FC236}">
                <a16:creationId xmlns:a16="http://schemas.microsoft.com/office/drawing/2014/main" id="{9456EEEC-74B2-BABB-0F5C-136996503D93}"/>
              </a:ext>
            </a:extLst>
          </p:cNvPr>
          <p:cNvSpPr txBox="1"/>
          <p:nvPr/>
        </p:nvSpPr>
        <p:spPr>
          <a:xfrm>
            <a:off x="1376061" y="6306672"/>
            <a:ext cx="8570314" cy="411972"/>
          </a:xfrm>
          <a:prstGeom prst="rect">
            <a:avLst/>
          </a:prstGeom>
        </p:spPr>
        <p:txBody>
          <a:bodyPr lIns="0" tIns="0" rIns="0" bIns="0" rtlCol="0" anchor="t">
            <a:spAutoFit/>
          </a:bodyPr>
          <a:lstStyle/>
          <a:p>
            <a:pPr marL="269875" lvl="1">
              <a:lnSpc>
                <a:spcPts val="3499"/>
              </a:lnSpc>
            </a:pPr>
            <a:r>
              <a:rPr lang="en-US" sz="2499" dirty="0">
                <a:solidFill>
                  <a:srgbClr val="000000"/>
                </a:solidFill>
                <a:latin typeface="Inter Bold"/>
              </a:rPr>
              <a:t>5. Testing</a:t>
            </a:r>
          </a:p>
        </p:txBody>
      </p:sp>
      <p:sp>
        <p:nvSpPr>
          <p:cNvPr id="10" name="TextBox 5">
            <a:extLst>
              <a:ext uri="{FF2B5EF4-FFF2-40B4-BE49-F238E27FC236}">
                <a16:creationId xmlns:a16="http://schemas.microsoft.com/office/drawing/2014/main" id="{C8439591-D693-2D90-1617-282C9DC26F1D}"/>
              </a:ext>
            </a:extLst>
          </p:cNvPr>
          <p:cNvSpPr txBox="1"/>
          <p:nvPr/>
        </p:nvSpPr>
        <p:spPr>
          <a:xfrm>
            <a:off x="1272107" y="7429500"/>
            <a:ext cx="16891157" cy="2308324"/>
          </a:xfrm>
          <a:prstGeom prst="rect">
            <a:avLst/>
          </a:prstGeom>
        </p:spPr>
        <p:txBody>
          <a:bodyPr lIns="0" tIns="0" rIns="0" bIns="0" rtlCol="0" anchor="t">
            <a:spAutoFit/>
          </a:bodyPr>
          <a:lstStyle/>
          <a:p>
            <a:r>
              <a:rPr lang="en-US" sz="3000" dirty="0">
                <a:latin typeface="Inter" panose="020B0604020202020204" charset="0"/>
                <a:ea typeface="Inter" panose="020B0604020202020204" charset="0"/>
              </a:rPr>
              <a:t>In this phase, the scanner was tested  to ensure that it identified vulnerabilities accurately and reliably.</a:t>
            </a:r>
          </a:p>
          <a:p>
            <a:endParaRPr lang="en-US" sz="3000" dirty="0">
              <a:latin typeface="Inter" panose="020B0604020202020204" charset="0"/>
              <a:ea typeface="Inter" panose="020B0604020202020204" charset="0"/>
            </a:endParaRPr>
          </a:p>
          <a:p>
            <a:pPr marL="457200" indent="-457200">
              <a:buFont typeface="Wingdings" panose="05000000000000000000" pitchFamily="2" charset="2"/>
              <a:buChar char="Ø"/>
            </a:pPr>
            <a:r>
              <a:rPr lang="en-US" sz="3000" dirty="0">
                <a:latin typeface="Inter Bold" panose="020B0604020202020204" charset="0"/>
                <a:ea typeface="Inter Bold" panose="020B0604020202020204" charset="0"/>
              </a:rPr>
              <a:t>Tools used </a:t>
            </a:r>
            <a:r>
              <a:rPr lang="en-US" sz="3000" dirty="0">
                <a:latin typeface="Inter" panose="020B0604020202020204" charset="0"/>
                <a:ea typeface="Inter" panose="020B0604020202020204" charset="0"/>
              </a:rPr>
              <a:t>: web applications containing multiple vulnerabilities  designed as a training tool for web security testing.</a:t>
            </a:r>
          </a:p>
        </p:txBody>
      </p:sp>
    </p:spTree>
    <p:extLst>
      <p:ext uri="{BB962C8B-B14F-4D97-AF65-F5344CB8AC3E}">
        <p14:creationId xmlns:p14="http://schemas.microsoft.com/office/powerpoint/2010/main" val="41350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5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anim calcmode="lin" valueType="num">
                                      <p:cBhvr>
                                        <p:cTn id="17" dur="250" fill="hold"/>
                                        <p:tgtEl>
                                          <p:spTgt spid="8"/>
                                        </p:tgtEl>
                                        <p:attrNameLst>
                                          <p:attrName>ppt_x</p:attrName>
                                        </p:attrNameLst>
                                      </p:cBhvr>
                                      <p:tavLst>
                                        <p:tav tm="0">
                                          <p:val>
                                            <p:strVal val="#ppt_x"/>
                                          </p:val>
                                        </p:tav>
                                        <p:tav tm="100000">
                                          <p:val>
                                            <p:strVal val="#ppt_x"/>
                                          </p:val>
                                        </p:tav>
                                      </p:tavLst>
                                    </p:anim>
                                    <p:anim calcmode="lin" valueType="num">
                                      <p:cBhvr>
                                        <p:cTn id="18" dur="2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271405" y="1060560"/>
            <a:ext cx="13223518" cy="2247900"/>
          </a:xfrm>
          <a:prstGeom prst="rect">
            <a:avLst/>
          </a:prstGeom>
        </p:spPr>
        <p:txBody>
          <a:bodyPr lIns="0" tIns="0" rIns="0" bIns="0" rtlCol="0" anchor="t">
            <a:spAutoFit/>
          </a:bodyPr>
          <a:lstStyle/>
          <a:p>
            <a:pPr>
              <a:lnSpc>
                <a:spcPts val="8887"/>
              </a:lnSpc>
            </a:pPr>
            <a:r>
              <a:rPr lang="en-US" sz="7406" dirty="0">
                <a:solidFill>
                  <a:srgbClr val="00B0F0"/>
                </a:solidFill>
                <a:latin typeface="Inter Bold" panose="020B0604020202020204" charset="0"/>
                <a:ea typeface="Inter Bold" panose="020B0604020202020204" charset="0"/>
              </a:rPr>
              <a:t>Introduction</a:t>
            </a:r>
          </a:p>
          <a:p>
            <a:pPr>
              <a:lnSpc>
                <a:spcPts val="8887"/>
              </a:lnSpc>
            </a:pPr>
            <a:endParaRPr lang="en-US" sz="7406" dirty="0">
              <a:solidFill>
                <a:srgbClr val="000000"/>
              </a:solidFill>
              <a:latin typeface="Inter"/>
            </a:endParaRPr>
          </a:p>
        </p:txBody>
      </p:sp>
      <p:sp>
        <p:nvSpPr>
          <p:cNvPr id="3" name="TextBox 3"/>
          <p:cNvSpPr txBox="1"/>
          <p:nvPr/>
        </p:nvSpPr>
        <p:spPr>
          <a:xfrm>
            <a:off x="1271404" y="2628900"/>
            <a:ext cx="16178396" cy="4803303"/>
          </a:xfrm>
          <a:prstGeom prst="rect">
            <a:avLst/>
          </a:prstGeom>
        </p:spPr>
        <p:txBody>
          <a:bodyPr wrap="square" lIns="0" tIns="0" rIns="0" bIns="0" rtlCol="0" anchor="t">
            <a:spAutoFit/>
          </a:bodyPr>
          <a:lstStyle/>
          <a:p>
            <a:pPr>
              <a:lnSpc>
                <a:spcPts val="4200"/>
              </a:lnSpc>
            </a:pPr>
            <a:r>
              <a:rPr lang="en-US" sz="3000" dirty="0">
                <a:solidFill>
                  <a:srgbClr val="000000"/>
                </a:solidFill>
                <a:latin typeface="Inter" panose="020B0604020202020204" charset="0"/>
                <a:ea typeface="Inter" panose="020B0604020202020204" charset="0"/>
              </a:rPr>
              <a:t>With </a:t>
            </a:r>
            <a:r>
              <a:rPr lang="en-US" sz="3000" dirty="0">
                <a:latin typeface="Inter" panose="020B0604020202020204" charset="0"/>
                <a:ea typeface="Inter" panose="020B0604020202020204" charset="0"/>
              </a:rPr>
              <a:t>the increasing number of cyberattacks and security breaches, ensuring the security of web applications has become a crucial task.</a:t>
            </a:r>
          </a:p>
          <a:p>
            <a:pPr>
              <a:lnSpc>
                <a:spcPts val="4200"/>
              </a:lnSpc>
            </a:pPr>
            <a:r>
              <a:rPr lang="en-US" sz="3000" dirty="0">
                <a:latin typeface="Inter" panose="020B0604020202020204" charset="0"/>
                <a:ea typeface="Inter" panose="020B0604020202020204" charset="0"/>
              </a:rPr>
              <a:t>To address these security concerns, we have developed a web application vulnerability scanner </a:t>
            </a:r>
            <a:r>
              <a:rPr lang="en-US" sz="3000" b="1" dirty="0" err="1">
                <a:solidFill>
                  <a:srgbClr val="00B0F0"/>
                </a:solidFill>
                <a:latin typeface="Inter" panose="020B0604020202020204" charset="0"/>
                <a:ea typeface="Inter" panose="020B0604020202020204" charset="0"/>
              </a:rPr>
              <a:t>Vsraper</a:t>
            </a:r>
            <a:r>
              <a:rPr lang="en-US" sz="3000" dirty="0">
                <a:latin typeface="Inter" panose="020B0604020202020204" charset="0"/>
                <a:ea typeface="Inter" panose="020B0604020202020204" charset="0"/>
              </a:rPr>
              <a:t>. Our scanner is designed to automatically detect security vulnerabilities in web applications and provide detailed reports on the identified issues. </a:t>
            </a:r>
          </a:p>
          <a:p>
            <a:pPr>
              <a:lnSpc>
                <a:spcPts val="4200"/>
              </a:lnSpc>
            </a:pPr>
            <a:endParaRPr lang="en-US" sz="3000" dirty="0">
              <a:solidFill>
                <a:srgbClr val="000000"/>
              </a:solidFill>
              <a:latin typeface="Inter" panose="020B0604020202020204" charset="0"/>
              <a:ea typeface="Inter" panose="020B0604020202020204" charset="0"/>
            </a:endParaRPr>
          </a:p>
          <a:p>
            <a:pPr>
              <a:lnSpc>
                <a:spcPts val="4200"/>
              </a:lnSpc>
            </a:pPr>
            <a:r>
              <a:rPr lang="en-US" sz="3000" dirty="0">
                <a:latin typeface="Inter" panose="020B0604020202020204" charset="0"/>
                <a:ea typeface="Inter" panose="020B0604020202020204" charset="0"/>
              </a:rPr>
              <a:t>In the following sections, we will provide a detailed overview of </a:t>
            </a:r>
            <a:r>
              <a:rPr lang="en-US" sz="3000" b="1" dirty="0" err="1">
                <a:solidFill>
                  <a:srgbClr val="00B0F0"/>
                </a:solidFill>
                <a:latin typeface="Inter" panose="020B0604020202020204" charset="0"/>
                <a:ea typeface="Inter" panose="020B0604020202020204" charset="0"/>
              </a:rPr>
              <a:t>Vscraper</a:t>
            </a:r>
            <a:r>
              <a:rPr lang="en-US" sz="3000" dirty="0">
                <a:latin typeface="Inter" panose="020B0604020202020204" charset="0"/>
                <a:ea typeface="Inter" panose="020B0604020202020204" charset="0"/>
              </a:rPr>
              <a:t>, including its design, components, and functionality.</a:t>
            </a:r>
            <a:endParaRPr lang="en-US" sz="3000" dirty="0">
              <a:solidFill>
                <a:srgbClr val="000000"/>
              </a:solidFill>
              <a:latin typeface="Inter" panose="020B0604020202020204" charset="0"/>
              <a:ea typeface="Inter" panose="020B0604020202020204" charset="0"/>
            </a:endParaRPr>
          </a:p>
          <a:p>
            <a:pPr>
              <a:lnSpc>
                <a:spcPts val="4200"/>
              </a:lnSpc>
            </a:pPr>
            <a:endParaRPr lang="en-US" sz="3000" dirty="0">
              <a:solidFill>
                <a:srgbClr val="000000"/>
              </a:solidFill>
              <a:latin typeface="Inter" panose="020B0604020202020204" charset="0"/>
              <a:ea typeface="Inte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849579" y="2781300"/>
            <a:ext cx="17105912" cy="5565626"/>
          </a:xfrm>
          <a:prstGeom prst="rect">
            <a:avLst/>
          </a:prstGeom>
        </p:spPr>
        <p:txBody>
          <a:bodyPr wrap="square" lIns="0" tIns="0" rIns="0" bIns="0" rtlCol="0" anchor="t">
            <a:spAutoFit/>
          </a:bodyPr>
          <a:lstStyle/>
          <a:p>
            <a:pPr>
              <a:lnSpc>
                <a:spcPts val="3079"/>
              </a:lnSpc>
            </a:pPr>
            <a:r>
              <a:rPr lang="en-US" sz="3000" dirty="0">
                <a:latin typeface="Inter" panose="020B0604020202020204" charset="0"/>
                <a:ea typeface="Inter" panose="020B0604020202020204" charset="0"/>
              </a:rPr>
              <a:t>The purpose of </a:t>
            </a:r>
            <a:r>
              <a:rPr lang="en-US" sz="3000" b="1" dirty="0" err="1">
                <a:solidFill>
                  <a:srgbClr val="00B0F0"/>
                </a:solidFill>
                <a:latin typeface="Inter" panose="020B0604020202020204" charset="0"/>
                <a:ea typeface="Inter" panose="020B0604020202020204" charset="0"/>
              </a:rPr>
              <a:t>Vscraper</a:t>
            </a:r>
            <a:r>
              <a:rPr lang="en-US" sz="3000" dirty="0">
                <a:latin typeface="Inter" panose="020B0604020202020204" charset="0"/>
                <a:ea typeface="Inter" panose="020B0604020202020204" charset="0"/>
              </a:rPr>
              <a:t> is to identify security </a:t>
            </a:r>
            <a:r>
              <a:rPr lang="en-US" sz="3000" b="1" dirty="0">
                <a:solidFill>
                  <a:srgbClr val="00B0F0"/>
                </a:solidFill>
                <a:latin typeface="Inter" panose="020B0604020202020204" charset="0"/>
                <a:ea typeface="Inter" panose="020B0604020202020204" charset="0"/>
              </a:rPr>
              <a:t>vulnerabilities</a:t>
            </a:r>
            <a:r>
              <a:rPr lang="en-US" sz="3000" dirty="0">
                <a:latin typeface="Inter" panose="020B0604020202020204" charset="0"/>
                <a:ea typeface="Inter" panose="020B0604020202020204" charset="0"/>
              </a:rPr>
              <a:t> or weaknesses in a web application. It does so by</a:t>
            </a:r>
            <a:r>
              <a:rPr lang="en-US" sz="3000" b="1" dirty="0">
                <a:solidFill>
                  <a:srgbClr val="00B0F0"/>
                </a:solidFill>
                <a:latin typeface="Inter" panose="020B0604020202020204" charset="0"/>
                <a:ea typeface="Inter" panose="020B0604020202020204" charset="0"/>
              </a:rPr>
              <a:t> scanning </a:t>
            </a:r>
            <a:r>
              <a:rPr lang="en-US" sz="3000" dirty="0">
                <a:latin typeface="Inter" panose="020B0604020202020204" charset="0"/>
                <a:ea typeface="Inter" panose="020B0604020202020204" charset="0"/>
              </a:rPr>
              <a:t>the web application for known vulnerabilities such as SQL injection, cross-site scripting, or insecure server configuration. By identifying these vulnerabilities, the scanner helps website</a:t>
            </a:r>
            <a:r>
              <a:rPr lang="en-US" sz="3000" b="1" dirty="0">
                <a:solidFill>
                  <a:srgbClr val="00B0F0"/>
                </a:solidFill>
                <a:latin typeface="Inter" panose="020B0604020202020204" charset="0"/>
                <a:ea typeface="Inter" panose="020B0604020202020204" charset="0"/>
              </a:rPr>
              <a:t> owners </a:t>
            </a:r>
            <a:r>
              <a:rPr lang="en-US" sz="3000" dirty="0">
                <a:latin typeface="Inter" panose="020B0604020202020204" charset="0"/>
                <a:ea typeface="Inter" panose="020B0604020202020204" charset="0"/>
              </a:rPr>
              <a:t>and administrators to better secure their web applications against potential attacks and data breaches.</a:t>
            </a:r>
          </a:p>
          <a:p>
            <a:pPr>
              <a:lnSpc>
                <a:spcPts val="3079"/>
              </a:lnSpc>
            </a:pPr>
            <a:endParaRPr lang="en-US" sz="3000" dirty="0">
              <a:latin typeface="Inter" panose="020B0604020202020204" charset="0"/>
              <a:ea typeface="Inter" panose="020B0604020202020204" charset="0"/>
            </a:endParaRPr>
          </a:p>
          <a:p>
            <a:pPr>
              <a:lnSpc>
                <a:spcPts val="3079"/>
              </a:lnSpc>
            </a:pPr>
            <a:r>
              <a:rPr lang="en-US" sz="3000" dirty="0">
                <a:latin typeface="Inter" panose="020B0604020202020204" charset="0"/>
                <a:ea typeface="Inter" panose="020B0604020202020204" charset="0"/>
              </a:rPr>
              <a:t>It can also be used by security professionals to evaluate the security of </a:t>
            </a:r>
            <a:r>
              <a:rPr lang="en-US" sz="3000" b="1" dirty="0">
                <a:solidFill>
                  <a:srgbClr val="00B0F0"/>
                </a:solidFill>
                <a:latin typeface="Inter" panose="020B0604020202020204" charset="0"/>
                <a:ea typeface="Inter" panose="020B0604020202020204" charset="0"/>
              </a:rPr>
              <a:t>third-party websites </a:t>
            </a:r>
            <a:r>
              <a:rPr lang="en-US" sz="3000" dirty="0">
                <a:latin typeface="Inter" panose="020B0604020202020204" charset="0"/>
                <a:ea typeface="Inter" panose="020B0604020202020204" charset="0"/>
              </a:rPr>
              <a:t>and applications. This can be particularly useful in cases where companies are considering integrating third-party software or web services into their own systems. By scanning these services, businesses can ensure that they meet the necessary security requirements and do not introduce new vulnerabilities into their own systems.</a:t>
            </a:r>
          </a:p>
          <a:p>
            <a:pPr>
              <a:lnSpc>
                <a:spcPts val="3079"/>
              </a:lnSpc>
            </a:pPr>
            <a:endParaRPr lang="en-US" sz="3000" dirty="0">
              <a:solidFill>
                <a:srgbClr val="000000"/>
              </a:solidFill>
              <a:latin typeface="Inter" panose="020B0604020202020204" charset="0"/>
              <a:ea typeface="Inter" panose="020B0604020202020204" charset="0"/>
            </a:endParaRPr>
          </a:p>
          <a:p>
            <a:pPr>
              <a:lnSpc>
                <a:spcPts val="3079"/>
              </a:lnSpc>
            </a:pPr>
            <a:r>
              <a:rPr lang="en-US" sz="3000" dirty="0">
                <a:latin typeface="Inter" panose="020B0604020202020204" charset="0"/>
                <a:ea typeface="Inter" panose="020B0604020202020204" charset="0"/>
              </a:rPr>
              <a:t>This tool is particularly useful for </a:t>
            </a:r>
            <a:r>
              <a:rPr lang="en-US" sz="3000" b="1" dirty="0">
                <a:solidFill>
                  <a:srgbClr val="00B0F0"/>
                </a:solidFill>
                <a:latin typeface="Inter" panose="020B0604020202020204" charset="0"/>
                <a:ea typeface="Inter" panose="020B0604020202020204" charset="0"/>
              </a:rPr>
              <a:t>web developers</a:t>
            </a:r>
            <a:r>
              <a:rPr lang="en-US" sz="3000" dirty="0">
                <a:latin typeface="Inter" panose="020B0604020202020204" charset="0"/>
                <a:ea typeface="Inter" panose="020B0604020202020204" charset="0"/>
              </a:rPr>
              <a:t>, </a:t>
            </a:r>
            <a:r>
              <a:rPr lang="en-US" sz="3000" b="1" dirty="0">
                <a:solidFill>
                  <a:srgbClr val="00B0F0"/>
                </a:solidFill>
                <a:latin typeface="Inter" panose="020B0604020202020204" charset="0"/>
                <a:ea typeface="Inter" panose="020B0604020202020204" charset="0"/>
              </a:rPr>
              <a:t>security researchers</a:t>
            </a:r>
            <a:r>
              <a:rPr lang="en-US" sz="3000" dirty="0">
                <a:latin typeface="Inter" panose="020B0604020202020204" charset="0"/>
                <a:ea typeface="Inter" panose="020B0604020202020204" charset="0"/>
              </a:rPr>
              <a:t>, and </a:t>
            </a:r>
            <a:r>
              <a:rPr lang="en-US" sz="3000" b="1" dirty="0">
                <a:solidFill>
                  <a:srgbClr val="00B0F0"/>
                </a:solidFill>
                <a:latin typeface="Inter" panose="020B0604020202020204" charset="0"/>
                <a:ea typeface="Inter" panose="020B0604020202020204" charset="0"/>
              </a:rPr>
              <a:t>system administrators</a:t>
            </a:r>
            <a:r>
              <a:rPr lang="en-US" sz="3000" dirty="0">
                <a:latin typeface="Inter" panose="020B0604020202020204" charset="0"/>
                <a:ea typeface="Inter" panose="020B0604020202020204" charset="0"/>
              </a:rPr>
              <a:t> who are responsible for maintaining the security of web applications.</a:t>
            </a:r>
            <a:endParaRPr lang="en-US" sz="3000" dirty="0">
              <a:solidFill>
                <a:srgbClr val="000000"/>
              </a:solidFill>
              <a:latin typeface="Inter" panose="020B0604020202020204" charset="0"/>
              <a:ea typeface="Inter" panose="020B0604020202020204" charset="0"/>
            </a:endParaRPr>
          </a:p>
        </p:txBody>
      </p:sp>
      <p:sp>
        <p:nvSpPr>
          <p:cNvPr id="6" name="TextBox 6"/>
          <p:cNvSpPr txBox="1"/>
          <p:nvPr/>
        </p:nvSpPr>
        <p:spPr>
          <a:xfrm>
            <a:off x="877288" y="1008395"/>
            <a:ext cx="13676912" cy="1006366"/>
          </a:xfrm>
          <a:prstGeom prst="rect">
            <a:avLst/>
          </a:prstGeom>
        </p:spPr>
        <p:txBody>
          <a:bodyPr wrap="square" lIns="0" tIns="0" rIns="0" bIns="0" rtlCol="0" anchor="t">
            <a:spAutoFit/>
          </a:bodyPr>
          <a:lstStyle/>
          <a:p>
            <a:pPr>
              <a:lnSpc>
                <a:spcPts val="8279"/>
              </a:lnSpc>
            </a:pPr>
            <a:r>
              <a:rPr lang="en-US" sz="6899" dirty="0">
                <a:solidFill>
                  <a:srgbClr val="00B0F0"/>
                </a:solidFill>
                <a:latin typeface="Inter Bold"/>
              </a:rPr>
              <a:t>Purpose and intended users</a:t>
            </a:r>
          </a:p>
        </p:txBody>
      </p:sp>
    </p:spTree>
    <p:extLst>
      <p:ext uri="{BB962C8B-B14F-4D97-AF65-F5344CB8AC3E}">
        <p14:creationId xmlns:p14="http://schemas.microsoft.com/office/powerpoint/2010/main" val="170954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24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28552" y="336063"/>
            <a:ext cx="9230748" cy="1788985"/>
            <a:chOff x="0" y="0"/>
            <a:chExt cx="12307664" cy="2385312"/>
          </a:xfrm>
        </p:grpSpPr>
        <p:grpSp>
          <p:nvGrpSpPr>
            <p:cNvPr id="3" name="Group 3"/>
            <p:cNvGrpSpPr/>
            <p:nvPr/>
          </p:nvGrpSpPr>
          <p:grpSpPr>
            <a:xfrm>
              <a:off x="0" y="0"/>
              <a:ext cx="12307664" cy="1055697"/>
              <a:chOff x="0" y="0"/>
              <a:chExt cx="7699164" cy="660400"/>
            </a:xfrm>
          </p:grpSpPr>
          <p:sp>
            <p:nvSpPr>
              <p:cNvPr id="4" name="Freeform 4"/>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sp>
        </p:grpSp>
        <p:sp>
          <p:nvSpPr>
            <p:cNvPr id="5" name="TextBox 5"/>
            <p:cNvSpPr txBox="1"/>
            <p:nvPr/>
          </p:nvSpPr>
          <p:spPr>
            <a:xfrm>
              <a:off x="440289" y="197437"/>
              <a:ext cx="11427085" cy="547159"/>
            </a:xfrm>
            <a:prstGeom prst="rect">
              <a:avLst/>
            </a:prstGeom>
          </p:spPr>
          <p:txBody>
            <a:bodyPr lIns="0" tIns="0" rIns="0" bIns="0" rtlCol="0" anchor="t">
              <a:spAutoFit/>
            </a:bodyPr>
            <a:lstStyle/>
            <a:p>
              <a:pPr>
                <a:lnSpc>
                  <a:spcPts val="3499"/>
                </a:lnSpc>
              </a:pPr>
              <a:r>
                <a:rPr lang="en-US" sz="2499" dirty="0">
                  <a:solidFill>
                    <a:srgbClr val="000000"/>
                  </a:solidFill>
                  <a:latin typeface="Inter Bold"/>
                </a:rPr>
                <a:t>Automated scanning</a:t>
              </a:r>
            </a:p>
          </p:txBody>
        </p:sp>
        <p:sp>
          <p:nvSpPr>
            <p:cNvPr id="6" name="TextBox 6"/>
            <p:cNvSpPr txBox="1"/>
            <p:nvPr/>
          </p:nvSpPr>
          <p:spPr>
            <a:xfrm>
              <a:off x="440289" y="1351952"/>
              <a:ext cx="11427085" cy="1033360"/>
            </a:xfrm>
            <a:prstGeom prst="rect">
              <a:avLst/>
            </a:prstGeom>
          </p:spPr>
          <p:txBody>
            <a:bodyPr lIns="0" tIns="0" rIns="0" bIns="0" rtlCol="0" anchor="t">
              <a:spAutoFit/>
            </a:bodyPr>
            <a:lstStyle/>
            <a:p>
              <a:pPr>
                <a:lnSpc>
                  <a:spcPts val="3079"/>
                </a:lnSpc>
              </a:pPr>
              <a:r>
                <a:rPr lang="en-US" sz="2400" b="0" i="0" dirty="0">
                  <a:solidFill>
                    <a:srgbClr val="374151"/>
                  </a:solidFill>
                  <a:effectLst/>
                  <a:latin typeface="Söhne"/>
                </a:rPr>
                <a:t>The scanner automatically identifies and assesses vulnerabilities within web applications or websites.</a:t>
              </a:r>
              <a:endParaRPr lang="en-US" sz="2200" dirty="0">
                <a:solidFill>
                  <a:srgbClr val="000000"/>
                </a:solidFill>
                <a:latin typeface="Inter"/>
              </a:endParaRPr>
            </a:p>
          </p:txBody>
        </p:sp>
      </p:grpSp>
      <p:grpSp>
        <p:nvGrpSpPr>
          <p:cNvPr id="7" name="Group 7"/>
          <p:cNvGrpSpPr/>
          <p:nvPr/>
        </p:nvGrpSpPr>
        <p:grpSpPr>
          <a:xfrm>
            <a:off x="1021773" y="426381"/>
            <a:ext cx="5887749" cy="3037528"/>
            <a:chOff x="0" y="0"/>
            <a:chExt cx="7850332" cy="4050037"/>
          </a:xfrm>
        </p:grpSpPr>
        <p:sp>
          <p:nvSpPr>
            <p:cNvPr id="8" name="TextBox 8"/>
            <p:cNvSpPr txBox="1"/>
            <p:nvPr/>
          </p:nvSpPr>
          <p:spPr>
            <a:xfrm>
              <a:off x="0" y="0"/>
              <a:ext cx="7850332" cy="1341821"/>
            </a:xfrm>
            <a:prstGeom prst="rect">
              <a:avLst/>
            </a:prstGeom>
          </p:spPr>
          <p:txBody>
            <a:bodyPr lIns="0" tIns="0" rIns="0" bIns="0" rtlCol="0" anchor="t">
              <a:spAutoFit/>
            </a:bodyPr>
            <a:lstStyle/>
            <a:p>
              <a:pPr>
                <a:lnSpc>
                  <a:spcPts val="8279"/>
                </a:lnSpc>
              </a:pPr>
              <a:r>
                <a:rPr lang="en-US" sz="6899" dirty="0">
                  <a:solidFill>
                    <a:srgbClr val="00B0F0"/>
                  </a:solidFill>
                  <a:latin typeface="Inter Bold"/>
                </a:rPr>
                <a:t>Features</a:t>
              </a:r>
            </a:p>
          </p:txBody>
        </p:sp>
        <p:sp>
          <p:nvSpPr>
            <p:cNvPr id="9" name="TextBox 9"/>
            <p:cNvSpPr txBox="1"/>
            <p:nvPr/>
          </p:nvSpPr>
          <p:spPr>
            <a:xfrm>
              <a:off x="0" y="3453137"/>
              <a:ext cx="7850332" cy="596900"/>
            </a:xfrm>
            <a:prstGeom prst="rect">
              <a:avLst/>
            </a:prstGeom>
          </p:spPr>
          <p:txBody>
            <a:bodyPr lIns="0" tIns="0" rIns="0" bIns="0" rtlCol="0" anchor="t">
              <a:spAutoFit/>
            </a:bodyPr>
            <a:lstStyle/>
            <a:p>
              <a:pPr>
                <a:lnSpc>
                  <a:spcPts val="3599"/>
                </a:lnSpc>
              </a:pPr>
              <a:endParaRPr/>
            </a:p>
          </p:txBody>
        </p:sp>
      </p:grpSp>
      <p:grpSp>
        <p:nvGrpSpPr>
          <p:cNvPr id="10" name="Group 10"/>
          <p:cNvGrpSpPr/>
          <p:nvPr/>
        </p:nvGrpSpPr>
        <p:grpSpPr>
          <a:xfrm>
            <a:off x="8028552" y="2476036"/>
            <a:ext cx="9230748" cy="1788985"/>
            <a:chOff x="0" y="0"/>
            <a:chExt cx="12307664" cy="2385312"/>
          </a:xfrm>
        </p:grpSpPr>
        <p:grpSp>
          <p:nvGrpSpPr>
            <p:cNvPr id="11" name="Group 11"/>
            <p:cNvGrpSpPr/>
            <p:nvPr/>
          </p:nvGrpSpPr>
          <p:grpSpPr>
            <a:xfrm>
              <a:off x="0" y="0"/>
              <a:ext cx="12307664" cy="1055697"/>
              <a:chOff x="0" y="0"/>
              <a:chExt cx="7699164" cy="660400"/>
            </a:xfrm>
          </p:grpSpPr>
          <p:sp>
            <p:nvSpPr>
              <p:cNvPr id="12" name="Freeform 12"/>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sp>
        </p:grpSp>
        <p:sp>
          <p:nvSpPr>
            <p:cNvPr id="13" name="TextBox 13"/>
            <p:cNvSpPr txBox="1"/>
            <p:nvPr/>
          </p:nvSpPr>
          <p:spPr>
            <a:xfrm>
              <a:off x="440289" y="197437"/>
              <a:ext cx="11427085" cy="549296"/>
            </a:xfrm>
            <a:prstGeom prst="rect">
              <a:avLst/>
            </a:prstGeom>
          </p:spPr>
          <p:txBody>
            <a:bodyPr lIns="0" tIns="0" rIns="0" bIns="0" rtlCol="0" anchor="t">
              <a:spAutoFit/>
            </a:bodyPr>
            <a:lstStyle/>
            <a:p>
              <a:pPr>
                <a:lnSpc>
                  <a:spcPts val="3499"/>
                </a:lnSpc>
              </a:pPr>
              <a:r>
                <a:rPr lang="en-US" sz="2499" dirty="0">
                  <a:solidFill>
                    <a:srgbClr val="000000"/>
                  </a:solidFill>
                  <a:latin typeface="Inter Bold"/>
                </a:rPr>
                <a:t>Vulnerability reporting </a:t>
              </a:r>
            </a:p>
          </p:txBody>
        </p:sp>
        <p:sp>
          <p:nvSpPr>
            <p:cNvPr id="14" name="TextBox 14"/>
            <p:cNvSpPr txBox="1"/>
            <p:nvPr/>
          </p:nvSpPr>
          <p:spPr>
            <a:xfrm>
              <a:off x="440289" y="1351952"/>
              <a:ext cx="11427085" cy="1033360"/>
            </a:xfrm>
            <a:prstGeom prst="rect">
              <a:avLst/>
            </a:prstGeom>
          </p:spPr>
          <p:txBody>
            <a:bodyPr lIns="0" tIns="0" rIns="0" bIns="0" rtlCol="0" anchor="t">
              <a:spAutoFit/>
            </a:bodyPr>
            <a:lstStyle/>
            <a:p>
              <a:pPr>
                <a:lnSpc>
                  <a:spcPts val="3079"/>
                </a:lnSpc>
              </a:pPr>
              <a:r>
                <a:rPr lang="en-US" sz="2400" b="0" i="0" dirty="0">
                  <a:solidFill>
                    <a:srgbClr val="374151"/>
                  </a:solidFill>
                  <a:effectLst/>
                  <a:latin typeface="Söhne"/>
                </a:rPr>
                <a:t>The scanner generates reports that include detailed information about vulnerabilities</a:t>
              </a:r>
              <a:endParaRPr lang="en-US" sz="2200" dirty="0">
                <a:solidFill>
                  <a:srgbClr val="000000"/>
                </a:solidFill>
                <a:latin typeface="Inter"/>
              </a:endParaRPr>
            </a:p>
          </p:txBody>
        </p:sp>
      </p:grpSp>
      <p:grpSp>
        <p:nvGrpSpPr>
          <p:cNvPr id="15" name="Group 15"/>
          <p:cNvGrpSpPr/>
          <p:nvPr/>
        </p:nvGrpSpPr>
        <p:grpSpPr>
          <a:xfrm>
            <a:off x="8028552" y="4776233"/>
            <a:ext cx="9230748" cy="1788983"/>
            <a:chOff x="0" y="0"/>
            <a:chExt cx="12307664" cy="2385310"/>
          </a:xfrm>
        </p:grpSpPr>
        <p:grpSp>
          <p:nvGrpSpPr>
            <p:cNvPr id="16" name="Group 16"/>
            <p:cNvGrpSpPr/>
            <p:nvPr/>
          </p:nvGrpSpPr>
          <p:grpSpPr>
            <a:xfrm>
              <a:off x="0" y="0"/>
              <a:ext cx="12307664" cy="1055697"/>
              <a:chOff x="0" y="0"/>
              <a:chExt cx="7699164" cy="660400"/>
            </a:xfrm>
          </p:grpSpPr>
          <p:sp>
            <p:nvSpPr>
              <p:cNvPr id="17" name="Freeform 17"/>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sp>
        </p:grpSp>
        <p:sp>
          <p:nvSpPr>
            <p:cNvPr id="18" name="TextBox 18"/>
            <p:cNvSpPr txBox="1"/>
            <p:nvPr/>
          </p:nvSpPr>
          <p:spPr>
            <a:xfrm>
              <a:off x="440289" y="197437"/>
              <a:ext cx="11427085" cy="547159"/>
            </a:xfrm>
            <a:prstGeom prst="rect">
              <a:avLst/>
            </a:prstGeom>
          </p:spPr>
          <p:txBody>
            <a:bodyPr lIns="0" tIns="0" rIns="0" bIns="0" rtlCol="0" anchor="t">
              <a:spAutoFit/>
            </a:bodyPr>
            <a:lstStyle/>
            <a:p>
              <a:pPr>
                <a:lnSpc>
                  <a:spcPts val="3499"/>
                </a:lnSpc>
              </a:pPr>
              <a:r>
                <a:rPr lang="en-US" sz="2499" dirty="0">
                  <a:solidFill>
                    <a:srgbClr val="000000"/>
                  </a:solidFill>
                  <a:latin typeface="Inter Bold"/>
                </a:rPr>
                <a:t>Customizable scan.</a:t>
              </a:r>
            </a:p>
          </p:txBody>
        </p:sp>
        <p:sp>
          <p:nvSpPr>
            <p:cNvPr id="19" name="TextBox 19"/>
            <p:cNvSpPr txBox="1"/>
            <p:nvPr/>
          </p:nvSpPr>
          <p:spPr>
            <a:xfrm>
              <a:off x="440289" y="1351950"/>
              <a:ext cx="11427085" cy="1033360"/>
            </a:xfrm>
            <a:prstGeom prst="rect">
              <a:avLst/>
            </a:prstGeom>
          </p:spPr>
          <p:txBody>
            <a:bodyPr lIns="0" tIns="0" rIns="0" bIns="0" rtlCol="0" anchor="t">
              <a:spAutoFit/>
            </a:bodyPr>
            <a:lstStyle/>
            <a:p>
              <a:pPr>
                <a:lnSpc>
                  <a:spcPts val="3079"/>
                </a:lnSpc>
              </a:pPr>
              <a:r>
                <a:rPr lang="en-US" sz="2400" b="0" i="0" dirty="0">
                  <a:solidFill>
                    <a:srgbClr val="374151"/>
                  </a:solidFill>
                  <a:effectLst/>
                  <a:latin typeface="Söhne"/>
                </a:rPr>
                <a:t>Users can choose which types of vulnerabilities they want the scanner to check for.</a:t>
              </a:r>
              <a:endParaRPr lang="en-US" sz="2200" dirty="0">
                <a:solidFill>
                  <a:srgbClr val="000000"/>
                </a:solidFill>
                <a:latin typeface="Inter"/>
              </a:endParaRPr>
            </a:p>
          </p:txBody>
        </p:sp>
      </p:grpSp>
      <p:grpSp>
        <p:nvGrpSpPr>
          <p:cNvPr id="20" name="Group 20"/>
          <p:cNvGrpSpPr/>
          <p:nvPr/>
        </p:nvGrpSpPr>
        <p:grpSpPr>
          <a:xfrm>
            <a:off x="8035479" y="7076430"/>
            <a:ext cx="9230748" cy="2186530"/>
            <a:chOff x="0" y="0"/>
            <a:chExt cx="12307664" cy="2915372"/>
          </a:xfrm>
        </p:grpSpPr>
        <p:grpSp>
          <p:nvGrpSpPr>
            <p:cNvPr id="21" name="Group 21"/>
            <p:cNvGrpSpPr/>
            <p:nvPr/>
          </p:nvGrpSpPr>
          <p:grpSpPr>
            <a:xfrm>
              <a:off x="0" y="0"/>
              <a:ext cx="12307664" cy="1055697"/>
              <a:chOff x="0" y="0"/>
              <a:chExt cx="7699164" cy="660400"/>
            </a:xfrm>
          </p:grpSpPr>
          <p:sp>
            <p:nvSpPr>
              <p:cNvPr id="22" name="Freeform 22"/>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sp>
        </p:grpSp>
        <p:sp>
          <p:nvSpPr>
            <p:cNvPr id="23" name="TextBox 23"/>
            <p:cNvSpPr txBox="1"/>
            <p:nvPr/>
          </p:nvSpPr>
          <p:spPr>
            <a:xfrm>
              <a:off x="440289" y="197437"/>
              <a:ext cx="11427085" cy="547158"/>
            </a:xfrm>
            <a:prstGeom prst="rect">
              <a:avLst/>
            </a:prstGeom>
          </p:spPr>
          <p:txBody>
            <a:bodyPr lIns="0" tIns="0" rIns="0" bIns="0" rtlCol="0" anchor="t">
              <a:spAutoFit/>
            </a:bodyPr>
            <a:lstStyle/>
            <a:p>
              <a:pPr>
                <a:lnSpc>
                  <a:spcPts val="3499"/>
                </a:lnSpc>
              </a:pPr>
              <a:r>
                <a:rPr lang="en-US" sz="2499" dirty="0">
                  <a:solidFill>
                    <a:srgbClr val="000000"/>
                  </a:solidFill>
                  <a:latin typeface="Inter Bold"/>
                </a:rPr>
                <a:t>Integration with security tools</a:t>
              </a:r>
            </a:p>
          </p:txBody>
        </p:sp>
        <p:sp>
          <p:nvSpPr>
            <p:cNvPr id="24" name="TextBox 24"/>
            <p:cNvSpPr txBox="1"/>
            <p:nvPr/>
          </p:nvSpPr>
          <p:spPr>
            <a:xfrm>
              <a:off x="440288" y="1351953"/>
              <a:ext cx="11867375" cy="1563419"/>
            </a:xfrm>
            <a:prstGeom prst="rect">
              <a:avLst/>
            </a:prstGeom>
          </p:spPr>
          <p:txBody>
            <a:bodyPr wrap="square" lIns="0" tIns="0" rIns="0" bIns="0" rtlCol="0" anchor="t">
              <a:spAutoFit/>
            </a:bodyPr>
            <a:lstStyle/>
            <a:p>
              <a:pPr>
                <a:lnSpc>
                  <a:spcPts val="3079"/>
                </a:lnSpc>
              </a:pPr>
              <a:r>
                <a:rPr lang="en-US" sz="2400" b="0" i="0" dirty="0">
                  <a:solidFill>
                    <a:srgbClr val="374151"/>
                  </a:solidFill>
                  <a:effectLst/>
                  <a:latin typeface="Söhne"/>
                </a:rPr>
                <a:t>The scanner can be integrated with other security tools, such as firewalls and intrusion detection systems, to provide a more comprehensive security solution.</a:t>
              </a:r>
              <a:endParaRPr lang="en-US" sz="2200" dirty="0">
                <a:solidFill>
                  <a:srgbClr val="000000"/>
                </a:solidFill>
                <a:latin typeface="Inte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anim calcmode="lin" valueType="num">
                                      <p:cBhvr>
                                        <p:cTn id="11" dur="250" fill="hold"/>
                                        <p:tgtEl>
                                          <p:spTgt spid="2"/>
                                        </p:tgtEl>
                                        <p:attrNameLst>
                                          <p:attrName>ppt_x</p:attrName>
                                        </p:attrNameLst>
                                      </p:cBhvr>
                                      <p:tavLst>
                                        <p:tav tm="0">
                                          <p:val>
                                            <p:strVal val="#ppt_x"/>
                                          </p:val>
                                        </p:tav>
                                        <p:tav tm="100000">
                                          <p:val>
                                            <p:strVal val="#ppt_x"/>
                                          </p:val>
                                        </p:tav>
                                      </p:tavLst>
                                    </p:anim>
                                    <p:anim calcmode="lin" valueType="num">
                                      <p:cBhvr>
                                        <p:cTn id="12" dur="25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25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50"/>
                                        <p:tgtEl>
                                          <p:spTgt spid="10"/>
                                        </p:tgtEl>
                                      </p:cBhvr>
                                    </p:animEffect>
                                    <p:anim calcmode="lin" valueType="num">
                                      <p:cBhvr>
                                        <p:cTn id="17" dur="250" fill="hold"/>
                                        <p:tgtEl>
                                          <p:spTgt spid="10"/>
                                        </p:tgtEl>
                                        <p:attrNameLst>
                                          <p:attrName>ppt_x</p:attrName>
                                        </p:attrNameLst>
                                      </p:cBhvr>
                                      <p:tavLst>
                                        <p:tav tm="0">
                                          <p:val>
                                            <p:strVal val="#ppt_x"/>
                                          </p:val>
                                        </p:tav>
                                        <p:tav tm="100000">
                                          <p:val>
                                            <p:strVal val="#ppt_x"/>
                                          </p:val>
                                        </p:tav>
                                      </p:tavLst>
                                    </p:anim>
                                    <p:anim calcmode="lin" valueType="num">
                                      <p:cBhvr>
                                        <p:cTn id="18" dur="25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anim calcmode="lin" valueType="num">
                                      <p:cBhvr>
                                        <p:cTn id="23" dur="250" fill="hold"/>
                                        <p:tgtEl>
                                          <p:spTgt spid="15"/>
                                        </p:tgtEl>
                                        <p:attrNameLst>
                                          <p:attrName>ppt_x</p:attrName>
                                        </p:attrNameLst>
                                      </p:cBhvr>
                                      <p:tavLst>
                                        <p:tav tm="0">
                                          <p:val>
                                            <p:strVal val="#ppt_x"/>
                                          </p:val>
                                        </p:tav>
                                        <p:tav tm="100000">
                                          <p:val>
                                            <p:strVal val="#ppt_x"/>
                                          </p:val>
                                        </p:tav>
                                      </p:tavLst>
                                    </p:anim>
                                    <p:anim calcmode="lin" valueType="num">
                                      <p:cBhvr>
                                        <p:cTn id="24" dur="250" fill="hold"/>
                                        <p:tgtEl>
                                          <p:spTgt spid="15"/>
                                        </p:tgtEl>
                                        <p:attrNameLst>
                                          <p:attrName>ppt_y</p:attrName>
                                        </p:attrNameLst>
                                      </p:cBhvr>
                                      <p:tavLst>
                                        <p:tav tm="0">
                                          <p:val>
                                            <p:strVal val="#ppt_y+.1"/>
                                          </p:val>
                                        </p:tav>
                                        <p:tav tm="100000">
                                          <p:val>
                                            <p:strVal val="#ppt_y"/>
                                          </p:val>
                                        </p:tav>
                                      </p:tavLst>
                                    </p:anim>
                                  </p:childTnLst>
                                </p:cTn>
                              </p:par>
                            </p:childTnLst>
                          </p:cTn>
                        </p:par>
                        <p:par>
                          <p:cTn id="25" fill="hold">
                            <p:stCondLst>
                              <p:cond delay="750"/>
                            </p:stCondLst>
                            <p:childTnLst>
                              <p:par>
                                <p:cTn id="26" presetID="42"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anim calcmode="lin" valueType="num">
                                      <p:cBhvr>
                                        <p:cTn id="29" dur="250" fill="hold"/>
                                        <p:tgtEl>
                                          <p:spTgt spid="20"/>
                                        </p:tgtEl>
                                        <p:attrNameLst>
                                          <p:attrName>ppt_x</p:attrName>
                                        </p:attrNameLst>
                                      </p:cBhvr>
                                      <p:tavLst>
                                        <p:tav tm="0">
                                          <p:val>
                                            <p:strVal val="#ppt_x"/>
                                          </p:val>
                                        </p:tav>
                                        <p:tav tm="100000">
                                          <p:val>
                                            <p:strVal val="#ppt_x"/>
                                          </p:val>
                                        </p:tav>
                                      </p:tavLst>
                                    </p:anim>
                                    <p:anim calcmode="lin" valueType="num">
                                      <p:cBhvr>
                                        <p:cTn id="30"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7071" y="2237696"/>
            <a:ext cx="9230748" cy="791772"/>
            <a:chOff x="0" y="0"/>
            <a:chExt cx="7699164" cy="660400"/>
          </a:xfrm>
        </p:grpSpPr>
        <p:sp>
          <p:nvSpPr>
            <p:cNvPr id="3" name="Freeform 3"/>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txBody>
            <a:bodyPr/>
            <a:lstStyle/>
            <a:p>
              <a:endParaRPr lang="en-US" dirty="0"/>
            </a:p>
          </p:txBody>
        </p:sp>
      </p:grpSp>
      <p:sp>
        <p:nvSpPr>
          <p:cNvPr id="4" name="TextBox 4"/>
          <p:cNvSpPr txBox="1"/>
          <p:nvPr/>
        </p:nvSpPr>
        <p:spPr>
          <a:xfrm>
            <a:off x="877289" y="2373867"/>
            <a:ext cx="8570314" cy="422275"/>
          </a:xfrm>
          <a:prstGeom prst="rect">
            <a:avLst/>
          </a:prstGeom>
        </p:spPr>
        <p:txBody>
          <a:bodyPr lIns="0" tIns="0" rIns="0" bIns="0" rtlCol="0" anchor="t">
            <a:spAutoFit/>
          </a:bodyPr>
          <a:lstStyle/>
          <a:p>
            <a:pPr>
              <a:lnSpc>
                <a:spcPts val="3499"/>
              </a:lnSpc>
            </a:pPr>
            <a:r>
              <a:rPr lang="en-US" sz="2500" dirty="0">
                <a:solidFill>
                  <a:srgbClr val="000000"/>
                </a:solidFill>
                <a:latin typeface="Inter Bold" panose="020B0604020202020204" charset="0"/>
                <a:ea typeface="Inter Bold" panose="020B0604020202020204" charset="0"/>
              </a:rPr>
              <a:t>   1. </a:t>
            </a:r>
            <a:r>
              <a:rPr lang="en-US" sz="2500" dirty="0">
                <a:latin typeface="Inter Bold" panose="020B0604020202020204" charset="0"/>
                <a:ea typeface="Inter Bold" panose="020B0604020202020204" charset="0"/>
              </a:rPr>
              <a:t>user inputs the target website URL</a:t>
            </a:r>
            <a:endParaRPr lang="en-US" sz="2500" dirty="0">
              <a:solidFill>
                <a:srgbClr val="000000"/>
              </a:solidFill>
              <a:latin typeface="Inter Bold" panose="020B0604020202020204" charset="0"/>
              <a:ea typeface="Inter Bold" panose="020B0604020202020204" charset="0"/>
            </a:endParaRPr>
          </a:p>
        </p:txBody>
      </p:sp>
      <p:sp>
        <p:nvSpPr>
          <p:cNvPr id="6" name="TextBox 6"/>
          <p:cNvSpPr txBox="1"/>
          <p:nvPr/>
        </p:nvSpPr>
        <p:spPr>
          <a:xfrm>
            <a:off x="877288" y="1008395"/>
            <a:ext cx="11162312" cy="1006366"/>
          </a:xfrm>
          <a:prstGeom prst="rect">
            <a:avLst/>
          </a:prstGeom>
        </p:spPr>
        <p:txBody>
          <a:bodyPr wrap="square" lIns="0" tIns="0" rIns="0" bIns="0" rtlCol="0" anchor="t">
            <a:spAutoFit/>
          </a:bodyPr>
          <a:lstStyle/>
          <a:p>
            <a:pPr>
              <a:lnSpc>
                <a:spcPts val="8279"/>
              </a:lnSpc>
            </a:pPr>
            <a:r>
              <a:rPr lang="en-US" sz="6899" dirty="0">
                <a:solidFill>
                  <a:srgbClr val="00B0F0"/>
                </a:solidFill>
                <a:latin typeface="Inter Bold"/>
              </a:rPr>
              <a:t>Functional flows</a:t>
            </a:r>
          </a:p>
        </p:txBody>
      </p:sp>
      <p:grpSp>
        <p:nvGrpSpPr>
          <p:cNvPr id="20" name="Group 10">
            <a:extLst>
              <a:ext uri="{FF2B5EF4-FFF2-40B4-BE49-F238E27FC236}">
                <a16:creationId xmlns:a16="http://schemas.microsoft.com/office/drawing/2014/main" id="{79D60DC4-EF8A-E2E0-CC13-EC17F257909A}"/>
              </a:ext>
            </a:extLst>
          </p:cNvPr>
          <p:cNvGrpSpPr/>
          <p:nvPr/>
        </p:nvGrpSpPr>
        <p:grpSpPr>
          <a:xfrm>
            <a:off x="547071" y="3518998"/>
            <a:ext cx="14294000" cy="2366451"/>
            <a:chOff x="0" y="0"/>
            <a:chExt cx="12307664" cy="3155265"/>
          </a:xfrm>
        </p:grpSpPr>
        <p:grpSp>
          <p:nvGrpSpPr>
            <p:cNvPr id="21" name="Group 11">
              <a:extLst>
                <a:ext uri="{FF2B5EF4-FFF2-40B4-BE49-F238E27FC236}">
                  <a16:creationId xmlns:a16="http://schemas.microsoft.com/office/drawing/2014/main" id="{3C57BE7A-8417-2D04-F865-49073CCE8A12}"/>
                </a:ext>
              </a:extLst>
            </p:cNvPr>
            <p:cNvGrpSpPr/>
            <p:nvPr/>
          </p:nvGrpSpPr>
          <p:grpSpPr>
            <a:xfrm>
              <a:off x="0" y="0"/>
              <a:ext cx="12307664" cy="1055697"/>
              <a:chOff x="0" y="0"/>
              <a:chExt cx="7699164" cy="660400"/>
            </a:xfrm>
          </p:grpSpPr>
          <p:sp>
            <p:nvSpPr>
              <p:cNvPr id="24" name="Freeform 12">
                <a:extLst>
                  <a:ext uri="{FF2B5EF4-FFF2-40B4-BE49-F238E27FC236}">
                    <a16:creationId xmlns:a16="http://schemas.microsoft.com/office/drawing/2014/main" id="{18978441-5C86-75F2-80E4-0B805AE6CF0E}"/>
                  </a:ext>
                </a:extLst>
              </p:cNvPr>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txBody>
              <a:bodyPr/>
              <a:lstStyle/>
              <a:p>
                <a:endParaRPr lang="en-US" dirty="0"/>
              </a:p>
            </p:txBody>
          </p:sp>
        </p:grpSp>
        <p:sp>
          <p:nvSpPr>
            <p:cNvPr id="22" name="TextBox 13">
              <a:extLst>
                <a:ext uri="{FF2B5EF4-FFF2-40B4-BE49-F238E27FC236}">
                  <a16:creationId xmlns:a16="http://schemas.microsoft.com/office/drawing/2014/main" id="{1EFA0DBC-F594-EA9E-02C9-6BB614D2AC16}"/>
                </a:ext>
              </a:extLst>
            </p:cNvPr>
            <p:cNvSpPr txBox="1"/>
            <p:nvPr/>
          </p:nvSpPr>
          <p:spPr>
            <a:xfrm>
              <a:off x="440289" y="197437"/>
              <a:ext cx="11427085" cy="549296"/>
            </a:xfrm>
            <a:prstGeom prst="rect">
              <a:avLst/>
            </a:prstGeom>
          </p:spPr>
          <p:txBody>
            <a:bodyPr lIns="0" tIns="0" rIns="0" bIns="0" rtlCol="0" anchor="t">
              <a:spAutoFit/>
            </a:bodyPr>
            <a:lstStyle/>
            <a:p>
              <a:pPr>
                <a:lnSpc>
                  <a:spcPts val="3499"/>
                </a:lnSpc>
              </a:pPr>
              <a:r>
                <a:rPr lang="en-US" sz="2499" dirty="0">
                  <a:latin typeface="Inter Bold"/>
                </a:rPr>
                <a:t>2</a:t>
              </a:r>
              <a:r>
                <a:rPr lang="en-US" sz="2500" dirty="0">
                  <a:latin typeface="Inter Bold" panose="020B0604020202020204" charset="0"/>
                  <a:ea typeface="Inter Bold" panose="020B0604020202020204" charset="0"/>
                </a:rPr>
                <a:t>.</a:t>
              </a:r>
              <a:r>
                <a:rPr lang="en-US" sz="2500" b="1" dirty="0">
                  <a:effectLst/>
                  <a:latin typeface="Inter Bold" panose="020B0604020202020204" charset="0"/>
                  <a:ea typeface="Inter Bold" panose="020B0604020202020204" charset="0"/>
                  <a:cs typeface="Courier New" panose="02070309020205020404" pitchFamily="49" charset="0"/>
                </a:rPr>
                <a:t> </a:t>
              </a:r>
              <a:r>
                <a:rPr lang="en-US" sz="2500" b="1" dirty="0" err="1">
                  <a:effectLst/>
                  <a:latin typeface="Inter Bold" panose="020B0604020202020204" charset="0"/>
                  <a:ea typeface="Inter Bold" panose="020B0604020202020204" charset="0"/>
                  <a:cs typeface="Courier New" panose="02070309020205020404" pitchFamily="49" charset="0"/>
                </a:rPr>
                <a:t>get_website_</a:t>
              </a:r>
              <a:r>
                <a:rPr lang="en-US" sz="2500" b="1" dirty="0" err="1">
                  <a:latin typeface="Inter Bold" panose="020B0604020202020204" charset="0"/>
                  <a:ea typeface="Inter Bold" panose="020B0604020202020204" charset="0"/>
                  <a:cs typeface="Courier New" panose="02070309020205020404" pitchFamily="49" charset="0"/>
                </a:rPr>
                <a:t>info</a:t>
              </a:r>
              <a:r>
                <a:rPr lang="en-US" sz="2500" b="1" dirty="0">
                  <a:effectLst/>
                  <a:latin typeface="Inter Bold" panose="020B0604020202020204" charset="0"/>
                  <a:ea typeface="Inter Bold" panose="020B0604020202020204" charset="0"/>
                  <a:cs typeface="Courier New" panose="02070309020205020404" pitchFamily="49" charset="0"/>
                </a:rPr>
                <a:t>(</a:t>
              </a:r>
              <a:r>
                <a:rPr lang="en-US" sz="2500" b="1" dirty="0" err="1">
                  <a:effectLst/>
                  <a:latin typeface="Inter Bold" panose="020B0604020202020204" charset="0"/>
                  <a:ea typeface="Inter Bold" panose="020B0604020202020204" charset="0"/>
                  <a:cs typeface="Courier New" panose="02070309020205020404" pitchFamily="49" charset="0"/>
                </a:rPr>
                <a:t>url</a:t>
              </a:r>
              <a:r>
                <a:rPr lang="en-US" sz="2500" b="1" dirty="0">
                  <a:effectLst/>
                  <a:latin typeface="Inter Bold" panose="020B0604020202020204" charset="0"/>
                  <a:ea typeface="Inter Bold" panose="020B0604020202020204" charset="0"/>
                  <a:cs typeface="Courier New" panose="02070309020205020404" pitchFamily="49" charset="0"/>
                </a:rPr>
                <a:t>)</a:t>
              </a:r>
              <a:r>
                <a:rPr lang="en-US" sz="2500" dirty="0">
                  <a:effectLst/>
                  <a:latin typeface="Inter Bold" panose="020B0604020202020204" charset="0"/>
                  <a:ea typeface="Inter Bold" panose="020B0604020202020204" charset="0"/>
                </a:rPr>
                <a:t>: </a:t>
              </a:r>
              <a:r>
                <a:rPr lang="en-US" sz="2500" dirty="0">
                  <a:latin typeface="Inter Bold" panose="020B0604020202020204" charset="0"/>
                  <a:ea typeface="Inter Bold" panose="020B0604020202020204" charset="0"/>
                </a:rPr>
                <a:t> </a:t>
              </a:r>
            </a:p>
          </p:txBody>
        </p:sp>
        <p:sp>
          <p:nvSpPr>
            <p:cNvPr id="23" name="TextBox 14">
              <a:extLst>
                <a:ext uri="{FF2B5EF4-FFF2-40B4-BE49-F238E27FC236}">
                  <a16:creationId xmlns:a16="http://schemas.microsoft.com/office/drawing/2014/main" id="{10D25B47-A46F-4367-C25C-93B25FBB9B57}"/>
                </a:ext>
              </a:extLst>
            </p:cNvPr>
            <p:cNvSpPr txBox="1"/>
            <p:nvPr/>
          </p:nvSpPr>
          <p:spPr>
            <a:xfrm>
              <a:off x="440289" y="1351952"/>
              <a:ext cx="11427085" cy="1803313"/>
            </a:xfrm>
            <a:prstGeom prst="rect">
              <a:avLst/>
            </a:prstGeom>
          </p:spPr>
          <p:txBody>
            <a:bodyPr lIns="0" tIns="0" rIns="0" bIns="0" rtlCol="0" anchor="t">
              <a:spAutoFit/>
            </a:bodyPr>
            <a:lstStyle/>
            <a:p>
              <a:pPr marR="0" lvl="1">
                <a:lnSpc>
                  <a:spcPct val="107000"/>
                </a:lnSpc>
                <a:spcBef>
                  <a:spcPts val="0"/>
                </a:spcBef>
                <a:spcAft>
                  <a:spcPts val="0"/>
                </a:spcAft>
                <a:buSzPts val="1000"/>
                <a:tabLst>
                  <a:tab pos="914400" algn="l"/>
                </a:tabLst>
              </a:pPr>
              <a:r>
                <a:rPr lang="en-US" sz="3000" dirty="0">
                  <a:effectLst/>
                  <a:latin typeface="Inter" panose="020B0604020202020204" charset="0"/>
                  <a:ea typeface="Inter" panose="020B0604020202020204" charset="0"/>
                  <a:cs typeface="Arial" panose="020B0604020202020204" pitchFamily="34" charset="0"/>
                </a:rPr>
                <a:t>This function sends a GET request to the website and extracts relevant information about the server type</a:t>
              </a:r>
              <a:r>
                <a:rPr lang="en-US" sz="3000" dirty="0">
                  <a:latin typeface="Inter" panose="020B0604020202020204" charset="0"/>
                  <a:ea typeface="Inter" panose="020B0604020202020204" charset="0"/>
                  <a:cs typeface="Arial" panose="020B0604020202020204" pitchFamily="34" charset="0"/>
                </a:rPr>
                <a:t> </a:t>
              </a:r>
              <a:r>
                <a:rPr lang="en-US" sz="3000" dirty="0">
                  <a:effectLst/>
                  <a:latin typeface="Inter" panose="020B0604020202020204" charset="0"/>
                  <a:ea typeface="Inter" panose="020B0604020202020204" charset="0"/>
                  <a:cs typeface="Arial" panose="020B0604020202020204" pitchFamily="34" charset="0"/>
                </a:rPr>
                <a:t>and URLs used</a:t>
              </a:r>
              <a:r>
                <a:rPr lang="en-US" sz="120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a:t>
              </a:r>
              <a:endParaRPr lang="en-US" sz="1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a:lnSpc>
                  <a:spcPts val="3079"/>
                </a:lnSpc>
              </a:pPr>
              <a:endParaRPr lang="en-US" sz="2200" dirty="0">
                <a:solidFill>
                  <a:srgbClr val="000000"/>
                </a:solidFill>
                <a:latin typeface="Inter"/>
              </a:endParaRPr>
            </a:p>
          </p:txBody>
        </p:sp>
      </p:grpSp>
      <p:grpSp>
        <p:nvGrpSpPr>
          <p:cNvPr id="32" name="Group 10">
            <a:extLst>
              <a:ext uri="{FF2B5EF4-FFF2-40B4-BE49-F238E27FC236}">
                <a16:creationId xmlns:a16="http://schemas.microsoft.com/office/drawing/2014/main" id="{6C89FE60-97A4-8668-84DF-A6B00A6AA62D}"/>
              </a:ext>
            </a:extLst>
          </p:cNvPr>
          <p:cNvGrpSpPr/>
          <p:nvPr/>
        </p:nvGrpSpPr>
        <p:grpSpPr>
          <a:xfrm>
            <a:off x="547071" y="6091435"/>
            <a:ext cx="15073930" cy="2868182"/>
            <a:chOff x="0" y="0"/>
            <a:chExt cx="12307664" cy="3824241"/>
          </a:xfrm>
        </p:grpSpPr>
        <p:grpSp>
          <p:nvGrpSpPr>
            <p:cNvPr id="33" name="Group 11">
              <a:extLst>
                <a:ext uri="{FF2B5EF4-FFF2-40B4-BE49-F238E27FC236}">
                  <a16:creationId xmlns:a16="http://schemas.microsoft.com/office/drawing/2014/main" id="{2E92D52C-3D45-15A7-1B15-CC884484296F}"/>
                </a:ext>
              </a:extLst>
            </p:cNvPr>
            <p:cNvGrpSpPr/>
            <p:nvPr/>
          </p:nvGrpSpPr>
          <p:grpSpPr>
            <a:xfrm>
              <a:off x="0" y="0"/>
              <a:ext cx="12307664" cy="1055697"/>
              <a:chOff x="0" y="0"/>
              <a:chExt cx="7699164" cy="660400"/>
            </a:xfrm>
          </p:grpSpPr>
          <p:sp>
            <p:nvSpPr>
              <p:cNvPr id="36" name="Freeform 12">
                <a:extLst>
                  <a:ext uri="{FF2B5EF4-FFF2-40B4-BE49-F238E27FC236}">
                    <a16:creationId xmlns:a16="http://schemas.microsoft.com/office/drawing/2014/main" id="{7DF43D32-D7BD-5A54-6829-B8BCAC6D9C66}"/>
                  </a:ext>
                </a:extLst>
              </p:cNvPr>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txBody>
              <a:bodyPr/>
              <a:lstStyle/>
              <a:p>
                <a:endParaRPr lang="en-US" dirty="0"/>
              </a:p>
            </p:txBody>
          </p:sp>
        </p:grpSp>
        <p:sp>
          <p:nvSpPr>
            <p:cNvPr id="34" name="TextBox 13">
              <a:extLst>
                <a:ext uri="{FF2B5EF4-FFF2-40B4-BE49-F238E27FC236}">
                  <a16:creationId xmlns:a16="http://schemas.microsoft.com/office/drawing/2014/main" id="{CCCCDED1-DEE1-BAF1-6A25-FAB79235F81E}"/>
                </a:ext>
              </a:extLst>
            </p:cNvPr>
            <p:cNvSpPr txBox="1"/>
            <p:nvPr/>
          </p:nvSpPr>
          <p:spPr>
            <a:xfrm>
              <a:off x="440289" y="197437"/>
              <a:ext cx="11427085" cy="549296"/>
            </a:xfrm>
            <a:prstGeom prst="rect">
              <a:avLst/>
            </a:prstGeom>
          </p:spPr>
          <p:txBody>
            <a:bodyPr lIns="0" tIns="0" rIns="0" bIns="0" rtlCol="0" anchor="t">
              <a:spAutoFit/>
            </a:bodyPr>
            <a:lstStyle/>
            <a:p>
              <a:pPr>
                <a:lnSpc>
                  <a:spcPts val="3499"/>
                </a:lnSpc>
              </a:pPr>
              <a:r>
                <a:rPr lang="en-US" sz="2499" dirty="0">
                  <a:solidFill>
                    <a:srgbClr val="000000"/>
                  </a:solidFill>
                  <a:latin typeface="Inter Bold"/>
                </a:rPr>
                <a:t>3</a:t>
              </a:r>
              <a:r>
                <a:rPr lang="en-US" sz="2499" dirty="0">
                  <a:latin typeface="Inter Bold"/>
                </a:rPr>
                <a:t>.</a:t>
              </a:r>
              <a:r>
                <a:rPr lang="en-US" sz="1800" b="1" dirty="0">
                  <a:effectLst/>
                  <a:latin typeface="Ubuntu Mono" panose="020B0509030602030204" pitchFamily="49" charset="0"/>
                  <a:ea typeface="Times New Roman" panose="02020603050405020304" pitchFamily="18" charset="0"/>
                  <a:cs typeface="Courier New" panose="02070309020205020404" pitchFamily="49" charset="0"/>
                </a:rPr>
                <a:t> </a:t>
              </a:r>
              <a:r>
                <a:rPr lang="en-US" sz="2500" b="1" dirty="0" err="1">
                  <a:effectLst/>
                  <a:latin typeface="Inter Bold" panose="020B0604020202020204" charset="0"/>
                  <a:ea typeface="Inter Bold" panose="020B0604020202020204" charset="0"/>
                  <a:cs typeface="Courier New" panose="02070309020205020404" pitchFamily="49" charset="0"/>
                </a:rPr>
                <a:t>search_vulnerabilities</a:t>
              </a:r>
              <a:r>
                <a:rPr lang="en-US" sz="2500" b="1" dirty="0">
                  <a:effectLst/>
                  <a:latin typeface="Inter Bold" panose="020B0604020202020204" charset="0"/>
                  <a:ea typeface="Inter Bold" panose="020B0604020202020204" charset="0"/>
                  <a:cs typeface="Courier New" panose="02070309020205020404" pitchFamily="49" charset="0"/>
                </a:rPr>
                <a:t>(info)</a:t>
              </a:r>
              <a:r>
                <a:rPr lang="en-US" sz="2500" dirty="0">
                  <a:effectLst/>
                  <a:latin typeface="Inter Bold" panose="020B0604020202020204" charset="0"/>
                  <a:ea typeface="Inter Bold" panose="020B0604020202020204" charset="0"/>
                </a:rPr>
                <a:t>: </a:t>
              </a:r>
              <a:r>
                <a:rPr lang="en-US" sz="2500" dirty="0">
                  <a:latin typeface="Inter Bold" panose="020B0604020202020204" charset="0"/>
                  <a:ea typeface="Inter Bold" panose="020B0604020202020204" charset="0"/>
                </a:rPr>
                <a:t> </a:t>
              </a:r>
            </a:p>
          </p:txBody>
        </p:sp>
        <p:sp>
          <p:nvSpPr>
            <p:cNvPr id="35" name="TextBox 14">
              <a:extLst>
                <a:ext uri="{FF2B5EF4-FFF2-40B4-BE49-F238E27FC236}">
                  <a16:creationId xmlns:a16="http://schemas.microsoft.com/office/drawing/2014/main" id="{9F987B34-C5DD-35A8-E58B-19EF29D5BC0F}"/>
                </a:ext>
              </a:extLst>
            </p:cNvPr>
            <p:cNvSpPr txBox="1"/>
            <p:nvPr/>
          </p:nvSpPr>
          <p:spPr>
            <a:xfrm>
              <a:off x="440289" y="746733"/>
              <a:ext cx="11427085" cy="3077508"/>
            </a:xfrm>
            <a:prstGeom prst="rect">
              <a:avLst/>
            </a:prstGeom>
          </p:spPr>
          <p:txBody>
            <a:bodyPr lIns="0" tIns="0" rIns="0" bIns="0" rtlCol="0" anchor="t">
              <a:spAutoFit/>
            </a:bodyPr>
            <a:lstStyle/>
            <a:p>
              <a:pPr marL="685800" marR="0">
                <a:spcBef>
                  <a:spcPts val="0"/>
                </a:spcBef>
                <a:spcAft>
                  <a:spcPts val="0"/>
                </a:spcAft>
              </a:pPr>
              <a:endParaRPr lang="en-US" sz="3000" dirty="0">
                <a:effectLst/>
                <a:latin typeface="Inter" panose="020B0604020202020204" charset="0"/>
                <a:ea typeface="Inter" panose="020B0604020202020204" charset="0"/>
              </a:endParaRPr>
            </a:p>
            <a:p>
              <a:pPr marR="0" lvl="1">
                <a:lnSpc>
                  <a:spcPct val="107000"/>
                </a:lnSpc>
                <a:spcBef>
                  <a:spcPts val="0"/>
                </a:spcBef>
                <a:spcAft>
                  <a:spcPts val="0"/>
                </a:spcAft>
                <a:buSzPts val="1000"/>
                <a:tabLst>
                  <a:tab pos="914400" algn="l"/>
                </a:tabLst>
              </a:pPr>
              <a:r>
                <a:rPr lang="en-US" sz="3000" b="0" i="0" dirty="0">
                  <a:effectLst/>
                  <a:latin typeface="Inter" panose="020B0604020202020204" charset="0"/>
                  <a:ea typeface="Inter" panose="020B0604020202020204" charset="0"/>
                </a:rPr>
                <a:t>This function takes the website information retrieved by </a:t>
              </a:r>
              <a:r>
                <a:rPr lang="en-US" sz="3000" b="1" i="0" dirty="0" err="1">
                  <a:effectLst/>
                  <a:latin typeface="Inter" panose="020B0604020202020204" charset="0"/>
                  <a:ea typeface="Inter" panose="020B0604020202020204" charset="0"/>
                </a:rPr>
                <a:t>get_website_info</a:t>
              </a:r>
              <a:r>
                <a:rPr lang="en-US" sz="3000" b="1" i="0" dirty="0">
                  <a:effectLst/>
                  <a:latin typeface="Inter" panose="020B0604020202020204" charset="0"/>
                  <a:ea typeface="Inter" panose="020B0604020202020204" charset="0"/>
                </a:rPr>
                <a:t> </a:t>
              </a:r>
              <a:r>
                <a:rPr lang="en-US" sz="3000" b="0" i="0" dirty="0">
                  <a:effectLst/>
                  <a:latin typeface="Inter" panose="020B0604020202020204" charset="0"/>
                  <a:ea typeface="Inter" panose="020B0604020202020204" charset="0"/>
                </a:rPr>
                <a:t>as input and searches for vulnerabilities in a vulnerability database, then extracts any identified vulnerabilities.</a:t>
              </a:r>
              <a:endParaRPr lang="en-US" sz="3000" dirty="0">
                <a:effectLst/>
                <a:latin typeface="Inter" panose="020B0604020202020204" charset="0"/>
                <a:ea typeface="Inter" panose="020B0604020202020204" charset="0"/>
                <a:cs typeface="Arial" panose="020B0604020202020204" pitchFamily="34" charset="0"/>
              </a:endParaRPr>
            </a:p>
            <a:p>
              <a:pPr>
                <a:lnSpc>
                  <a:spcPts val="3079"/>
                </a:lnSpc>
              </a:pPr>
              <a:endParaRPr lang="en-US" sz="2200" dirty="0">
                <a:solidFill>
                  <a:srgbClr val="000000"/>
                </a:solidFill>
                <a:latin typeface="Inte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anim calcmode="lin" valueType="num">
                                      <p:cBhvr>
                                        <p:cTn id="11" dur="250" fill="hold"/>
                                        <p:tgtEl>
                                          <p:spTgt spid="4"/>
                                        </p:tgtEl>
                                        <p:attrNameLst>
                                          <p:attrName>ppt_x</p:attrName>
                                        </p:attrNameLst>
                                      </p:cBhvr>
                                      <p:tavLst>
                                        <p:tav tm="0">
                                          <p:val>
                                            <p:strVal val="#ppt_x"/>
                                          </p:val>
                                        </p:tav>
                                        <p:tav tm="100000">
                                          <p:val>
                                            <p:strVal val="#ppt_x"/>
                                          </p:val>
                                        </p:tav>
                                      </p:tavLst>
                                    </p:anim>
                                    <p:anim calcmode="lin" valueType="num">
                                      <p:cBhvr>
                                        <p:cTn id="12" dur="25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250"/>
                            </p:stCondLst>
                            <p:childTnLst>
                              <p:par>
                                <p:cTn id="14" presetID="42"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250"/>
                                        <p:tgtEl>
                                          <p:spTgt spid="20"/>
                                        </p:tgtEl>
                                      </p:cBhvr>
                                    </p:animEffect>
                                    <p:anim calcmode="lin" valueType="num">
                                      <p:cBhvr>
                                        <p:cTn id="17" dur="250" fill="hold"/>
                                        <p:tgtEl>
                                          <p:spTgt spid="20"/>
                                        </p:tgtEl>
                                        <p:attrNameLst>
                                          <p:attrName>ppt_x</p:attrName>
                                        </p:attrNameLst>
                                      </p:cBhvr>
                                      <p:tavLst>
                                        <p:tav tm="0">
                                          <p:val>
                                            <p:strVal val="#ppt_x"/>
                                          </p:val>
                                        </p:tav>
                                        <p:tav tm="100000">
                                          <p:val>
                                            <p:strVal val="#ppt_x"/>
                                          </p:val>
                                        </p:tav>
                                      </p:tavLst>
                                    </p:anim>
                                    <p:anim calcmode="lin" valueType="num">
                                      <p:cBhvr>
                                        <p:cTn id="18" dur="250" fill="hold"/>
                                        <p:tgtEl>
                                          <p:spTgt spid="20"/>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250"/>
                                        <p:tgtEl>
                                          <p:spTgt spid="32"/>
                                        </p:tgtEl>
                                      </p:cBhvr>
                                    </p:animEffect>
                                    <p:anim calcmode="lin" valueType="num">
                                      <p:cBhvr>
                                        <p:cTn id="23" dur="250" fill="hold"/>
                                        <p:tgtEl>
                                          <p:spTgt spid="32"/>
                                        </p:tgtEl>
                                        <p:attrNameLst>
                                          <p:attrName>ppt_x</p:attrName>
                                        </p:attrNameLst>
                                      </p:cBhvr>
                                      <p:tavLst>
                                        <p:tav tm="0">
                                          <p:val>
                                            <p:strVal val="#ppt_x"/>
                                          </p:val>
                                        </p:tav>
                                        <p:tav tm="100000">
                                          <p:val>
                                            <p:strVal val="#ppt_x"/>
                                          </p:val>
                                        </p:tav>
                                      </p:tavLst>
                                    </p:anim>
                                    <p:anim calcmode="lin" valueType="num">
                                      <p:cBhvr>
                                        <p:cTn id="24" dur="2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0">
            <a:extLst>
              <a:ext uri="{FF2B5EF4-FFF2-40B4-BE49-F238E27FC236}">
                <a16:creationId xmlns:a16="http://schemas.microsoft.com/office/drawing/2014/main" id="{79D60DC4-EF8A-E2E0-CC13-EC17F257909A}"/>
              </a:ext>
            </a:extLst>
          </p:cNvPr>
          <p:cNvGrpSpPr/>
          <p:nvPr/>
        </p:nvGrpSpPr>
        <p:grpSpPr>
          <a:xfrm>
            <a:off x="609600" y="1866900"/>
            <a:ext cx="16480222" cy="2860433"/>
            <a:chOff x="0" y="0"/>
            <a:chExt cx="12307664" cy="3813907"/>
          </a:xfrm>
        </p:grpSpPr>
        <p:grpSp>
          <p:nvGrpSpPr>
            <p:cNvPr id="21" name="Group 11">
              <a:extLst>
                <a:ext uri="{FF2B5EF4-FFF2-40B4-BE49-F238E27FC236}">
                  <a16:creationId xmlns:a16="http://schemas.microsoft.com/office/drawing/2014/main" id="{3C57BE7A-8417-2D04-F865-49073CCE8A12}"/>
                </a:ext>
              </a:extLst>
            </p:cNvPr>
            <p:cNvGrpSpPr/>
            <p:nvPr/>
          </p:nvGrpSpPr>
          <p:grpSpPr>
            <a:xfrm>
              <a:off x="0" y="0"/>
              <a:ext cx="12307664" cy="1055697"/>
              <a:chOff x="0" y="0"/>
              <a:chExt cx="7699164" cy="660400"/>
            </a:xfrm>
          </p:grpSpPr>
          <p:sp>
            <p:nvSpPr>
              <p:cNvPr id="24" name="Freeform 12">
                <a:extLst>
                  <a:ext uri="{FF2B5EF4-FFF2-40B4-BE49-F238E27FC236}">
                    <a16:creationId xmlns:a16="http://schemas.microsoft.com/office/drawing/2014/main" id="{18978441-5C86-75F2-80E4-0B805AE6CF0E}"/>
                  </a:ext>
                </a:extLst>
              </p:cNvPr>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txBody>
              <a:bodyPr/>
              <a:lstStyle/>
              <a:p>
                <a:endParaRPr lang="en-US" dirty="0"/>
              </a:p>
            </p:txBody>
          </p:sp>
        </p:grpSp>
        <p:sp>
          <p:nvSpPr>
            <p:cNvPr id="22" name="TextBox 13">
              <a:extLst>
                <a:ext uri="{FF2B5EF4-FFF2-40B4-BE49-F238E27FC236}">
                  <a16:creationId xmlns:a16="http://schemas.microsoft.com/office/drawing/2014/main" id="{1EFA0DBC-F594-EA9E-02C9-6BB614D2AC16}"/>
                </a:ext>
              </a:extLst>
            </p:cNvPr>
            <p:cNvSpPr txBox="1"/>
            <p:nvPr/>
          </p:nvSpPr>
          <p:spPr>
            <a:xfrm>
              <a:off x="440289" y="197437"/>
              <a:ext cx="11427085" cy="549296"/>
            </a:xfrm>
            <a:prstGeom prst="rect">
              <a:avLst/>
            </a:prstGeom>
          </p:spPr>
          <p:txBody>
            <a:bodyPr lIns="0" tIns="0" rIns="0" bIns="0" rtlCol="0" anchor="t">
              <a:spAutoFit/>
            </a:bodyPr>
            <a:lstStyle/>
            <a:p>
              <a:pPr>
                <a:lnSpc>
                  <a:spcPts val="3499"/>
                </a:lnSpc>
              </a:pPr>
              <a:r>
                <a:rPr lang="en-US" sz="2500" dirty="0">
                  <a:solidFill>
                    <a:srgbClr val="000000"/>
                  </a:solidFill>
                  <a:effectLst/>
                  <a:latin typeface="Inter Bold" panose="020B0604020202020204" charset="0"/>
                  <a:ea typeface="Inter Bold" panose="020B0604020202020204" charset="0"/>
                </a:rPr>
                <a:t>3.</a:t>
              </a:r>
              <a:r>
                <a:rPr lang="en-US" sz="2500" b="0" i="0" dirty="0">
                  <a:solidFill>
                    <a:srgbClr val="343541"/>
                  </a:solidFill>
                  <a:effectLst/>
                  <a:latin typeface="Inter Bold" panose="020B0604020202020204" charset="0"/>
                  <a:ea typeface="Inter Bold" panose="020B0604020202020204" charset="0"/>
                </a:rPr>
                <a:t>  </a:t>
              </a:r>
              <a:r>
                <a:rPr lang="en-US" sz="2500" b="0" i="0" dirty="0" err="1">
                  <a:effectLst/>
                  <a:latin typeface="Inter Bold" panose="020B0604020202020204" charset="0"/>
                  <a:ea typeface="Inter Bold" panose="020B0604020202020204" charset="0"/>
                </a:rPr>
                <a:t>report_vulnerabilities</a:t>
              </a:r>
              <a:r>
                <a:rPr lang="en-US" sz="2500" b="0" i="0" dirty="0">
                  <a:effectLst/>
                  <a:latin typeface="Inter Bold" panose="020B0604020202020204" charset="0"/>
                  <a:ea typeface="Inter Bold" panose="020B0604020202020204" charset="0"/>
                </a:rPr>
                <a:t>(</a:t>
              </a:r>
              <a:r>
                <a:rPr lang="en-US" sz="2500" b="0" i="0" dirty="0" err="1">
                  <a:effectLst/>
                  <a:latin typeface="Inter Bold" panose="020B0604020202020204" charset="0"/>
                  <a:ea typeface="Inter Bold" panose="020B0604020202020204" charset="0"/>
                </a:rPr>
                <a:t>url</a:t>
              </a:r>
              <a:r>
                <a:rPr lang="en-US" sz="2500" b="0" i="0" dirty="0">
                  <a:effectLst/>
                  <a:latin typeface="Inter Bold" panose="020B0604020202020204" charset="0"/>
                  <a:ea typeface="Inter Bold" panose="020B0604020202020204" charset="0"/>
                </a:rPr>
                <a:t>, vulnerabilities): </a:t>
              </a:r>
              <a:r>
                <a:rPr lang="en-US" sz="1800" dirty="0">
                  <a:solidFill>
                    <a:srgbClr val="374151"/>
                  </a:solidFill>
                  <a:effectLst/>
                  <a:latin typeface="Segoe UI" panose="020B0502040204020203" pitchFamily="34" charset="0"/>
                  <a:ea typeface="Times New Roman" panose="02020603050405020304" pitchFamily="18" charset="0"/>
                </a:rPr>
                <a:t>:</a:t>
              </a:r>
              <a:r>
                <a:rPr lang="en-US" sz="2499" dirty="0">
                  <a:solidFill>
                    <a:srgbClr val="000000"/>
                  </a:solidFill>
                  <a:latin typeface="Inter Bold"/>
                </a:rPr>
                <a:t> </a:t>
              </a:r>
            </a:p>
          </p:txBody>
        </p:sp>
        <p:sp>
          <p:nvSpPr>
            <p:cNvPr id="23" name="TextBox 14">
              <a:extLst>
                <a:ext uri="{FF2B5EF4-FFF2-40B4-BE49-F238E27FC236}">
                  <a16:creationId xmlns:a16="http://schemas.microsoft.com/office/drawing/2014/main" id="{10D25B47-A46F-4367-C25C-93B25FBB9B57}"/>
                </a:ext>
              </a:extLst>
            </p:cNvPr>
            <p:cNvSpPr txBox="1"/>
            <p:nvPr/>
          </p:nvSpPr>
          <p:spPr>
            <a:xfrm>
              <a:off x="440289" y="1351952"/>
              <a:ext cx="11427085" cy="2461955"/>
            </a:xfrm>
            <a:prstGeom prst="rect">
              <a:avLst/>
            </a:prstGeom>
          </p:spPr>
          <p:txBody>
            <a:bodyPr lIns="0" tIns="0" rIns="0" bIns="0" rtlCol="0" anchor="t">
              <a:spAutoFit/>
            </a:bodyPr>
            <a:lstStyle/>
            <a:p>
              <a:pPr marR="0" lvl="1">
                <a:lnSpc>
                  <a:spcPct val="107000"/>
                </a:lnSpc>
                <a:spcBef>
                  <a:spcPts val="0"/>
                </a:spcBef>
                <a:spcAft>
                  <a:spcPts val="0"/>
                </a:spcAft>
                <a:buSzPts val="1000"/>
                <a:tabLst>
                  <a:tab pos="914400" algn="l"/>
                </a:tabLst>
              </a:pPr>
              <a:r>
                <a:rPr lang="en-US" sz="3000" b="0" i="0" dirty="0">
                  <a:effectLst/>
                  <a:latin typeface="Inter" panose="020B0604020202020204" charset="0"/>
                  <a:ea typeface="Inter" panose="020B0604020202020204" charset="0"/>
                </a:rPr>
                <a:t>This function takes the website URL and identified vulnerabilities as input and reports the vulnerabilities to the user. It does this by printing the list of identified vulnerabilities for the website if found</a:t>
              </a:r>
              <a:r>
                <a:rPr lang="en-US" sz="3000" dirty="0">
                  <a:effectLst/>
                  <a:latin typeface="Inter" panose="020B0604020202020204" charset="0"/>
                  <a:ea typeface="Inter" panose="020B0604020202020204" charset="0"/>
                  <a:cs typeface="Arial" panose="020B0604020202020204" pitchFamily="34" charset="0"/>
                </a:rPr>
                <a:t>.</a:t>
              </a:r>
            </a:p>
            <a:p>
              <a:pPr>
                <a:lnSpc>
                  <a:spcPts val="3079"/>
                </a:lnSpc>
              </a:pPr>
              <a:endParaRPr lang="en-US" sz="2200" dirty="0">
                <a:solidFill>
                  <a:srgbClr val="000000"/>
                </a:solidFill>
                <a:latin typeface="Inter"/>
              </a:endParaRPr>
            </a:p>
          </p:txBody>
        </p:sp>
      </p:grpSp>
      <p:grpSp>
        <p:nvGrpSpPr>
          <p:cNvPr id="32" name="Group 10">
            <a:extLst>
              <a:ext uri="{FF2B5EF4-FFF2-40B4-BE49-F238E27FC236}">
                <a16:creationId xmlns:a16="http://schemas.microsoft.com/office/drawing/2014/main" id="{6C89FE60-97A4-8668-84DF-A6B00A6AA62D}"/>
              </a:ext>
            </a:extLst>
          </p:cNvPr>
          <p:cNvGrpSpPr/>
          <p:nvPr/>
        </p:nvGrpSpPr>
        <p:grpSpPr>
          <a:xfrm>
            <a:off x="914400" y="5210148"/>
            <a:ext cx="17182112" cy="3354414"/>
            <a:chOff x="0" y="0"/>
            <a:chExt cx="12307664" cy="4472548"/>
          </a:xfrm>
        </p:grpSpPr>
        <p:grpSp>
          <p:nvGrpSpPr>
            <p:cNvPr id="33" name="Group 11">
              <a:extLst>
                <a:ext uri="{FF2B5EF4-FFF2-40B4-BE49-F238E27FC236}">
                  <a16:creationId xmlns:a16="http://schemas.microsoft.com/office/drawing/2014/main" id="{2E92D52C-3D45-15A7-1B15-CC884484296F}"/>
                </a:ext>
              </a:extLst>
            </p:cNvPr>
            <p:cNvGrpSpPr/>
            <p:nvPr/>
          </p:nvGrpSpPr>
          <p:grpSpPr>
            <a:xfrm>
              <a:off x="0" y="0"/>
              <a:ext cx="12307664" cy="1055697"/>
              <a:chOff x="0" y="0"/>
              <a:chExt cx="7699164" cy="660400"/>
            </a:xfrm>
          </p:grpSpPr>
          <p:sp>
            <p:nvSpPr>
              <p:cNvPr id="36" name="Freeform 12">
                <a:extLst>
                  <a:ext uri="{FF2B5EF4-FFF2-40B4-BE49-F238E27FC236}">
                    <a16:creationId xmlns:a16="http://schemas.microsoft.com/office/drawing/2014/main" id="{7DF43D32-D7BD-5A54-6829-B8BCAC6D9C66}"/>
                  </a:ext>
                </a:extLst>
              </p:cNvPr>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rgbClr val="F1F1F1">
                  <a:alpha val="63922"/>
                </a:srgbClr>
              </a:solidFill>
            </p:spPr>
            <p:txBody>
              <a:bodyPr/>
              <a:lstStyle/>
              <a:p>
                <a:endParaRPr lang="en-US" dirty="0"/>
              </a:p>
            </p:txBody>
          </p:sp>
        </p:grpSp>
        <p:sp>
          <p:nvSpPr>
            <p:cNvPr id="34" name="TextBox 13">
              <a:extLst>
                <a:ext uri="{FF2B5EF4-FFF2-40B4-BE49-F238E27FC236}">
                  <a16:creationId xmlns:a16="http://schemas.microsoft.com/office/drawing/2014/main" id="{CCCCDED1-DEE1-BAF1-6A25-FAB79235F81E}"/>
                </a:ext>
              </a:extLst>
            </p:cNvPr>
            <p:cNvSpPr txBox="1"/>
            <p:nvPr/>
          </p:nvSpPr>
          <p:spPr>
            <a:xfrm>
              <a:off x="223821" y="198150"/>
              <a:ext cx="11427085" cy="549381"/>
            </a:xfrm>
            <a:prstGeom prst="rect">
              <a:avLst/>
            </a:prstGeom>
          </p:spPr>
          <p:txBody>
            <a:bodyPr lIns="0" tIns="0" rIns="0" bIns="0" rtlCol="0" anchor="t">
              <a:spAutoFit/>
            </a:bodyPr>
            <a:lstStyle/>
            <a:p>
              <a:pPr>
                <a:lnSpc>
                  <a:spcPts val="3499"/>
                </a:lnSpc>
              </a:pPr>
              <a:r>
                <a:rPr lang="en-US" sz="2500" b="0" i="0" dirty="0">
                  <a:effectLst/>
                  <a:latin typeface="Inter Bold" panose="020B0604020202020204" charset="0"/>
                  <a:ea typeface="Inter Bold" panose="020B0604020202020204" charset="0"/>
                </a:rPr>
                <a:t>4.  </a:t>
              </a:r>
              <a:r>
                <a:rPr lang="en-US" sz="2500" b="0" i="0" dirty="0" err="1">
                  <a:effectLst/>
                  <a:latin typeface="Inter Bold" panose="020B0604020202020204" charset="0"/>
                  <a:ea typeface="Inter Bold" panose="020B0604020202020204" charset="0"/>
                </a:rPr>
                <a:t>scan_website</a:t>
              </a:r>
              <a:r>
                <a:rPr lang="en-US" sz="2500" b="0" i="0" dirty="0">
                  <a:effectLst/>
                  <a:latin typeface="Inter Bold" panose="020B0604020202020204" charset="0"/>
                  <a:ea typeface="Inter Bold" panose="020B0604020202020204" charset="0"/>
                </a:rPr>
                <a:t>(</a:t>
              </a:r>
              <a:r>
                <a:rPr lang="en-US" sz="2500" b="0" i="0" dirty="0" err="1">
                  <a:effectLst/>
                  <a:latin typeface="Inter Bold" panose="020B0604020202020204" charset="0"/>
                  <a:ea typeface="Inter Bold" panose="020B0604020202020204" charset="0"/>
                </a:rPr>
                <a:t>url</a:t>
              </a:r>
              <a:r>
                <a:rPr lang="en-US" sz="2500" b="0" i="0" dirty="0">
                  <a:effectLst/>
                  <a:latin typeface="Inter Bold" panose="020B0604020202020204" charset="0"/>
                  <a:ea typeface="Inter Bold" panose="020B0604020202020204" charset="0"/>
                </a:rPr>
                <a:t>): </a:t>
              </a:r>
              <a:endParaRPr lang="en-US" sz="2500" dirty="0">
                <a:latin typeface="Inter Bold" panose="020B0604020202020204" charset="0"/>
                <a:ea typeface="Inter Bold" panose="020B0604020202020204" charset="0"/>
              </a:endParaRPr>
            </a:p>
          </p:txBody>
        </p:sp>
        <p:sp>
          <p:nvSpPr>
            <p:cNvPr id="35" name="TextBox 14">
              <a:extLst>
                <a:ext uri="{FF2B5EF4-FFF2-40B4-BE49-F238E27FC236}">
                  <a16:creationId xmlns:a16="http://schemas.microsoft.com/office/drawing/2014/main" id="{9F987B34-C5DD-35A8-E58B-19EF29D5BC0F}"/>
                </a:ext>
              </a:extLst>
            </p:cNvPr>
            <p:cNvSpPr txBox="1"/>
            <p:nvPr/>
          </p:nvSpPr>
          <p:spPr>
            <a:xfrm>
              <a:off x="440289" y="1351952"/>
              <a:ext cx="11427085" cy="3120596"/>
            </a:xfrm>
            <a:prstGeom prst="rect">
              <a:avLst/>
            </a:prstGeom>
          </p:spPr>
          <p:txBody>
            <a:bodyPr lIns="0" tIns="0" rIns="0" bIns="0" rtlCol="0" anchor="t">
              <a:spAutoFit/>
            </a:bodyPr>
            <a:lstStyle/>
            <a:p>
              <a:pPr marR="0" lvl="1">
                <a:lnSpc>
                  <a:spcPct val="107000"/>
                </a:lnSpc>
                <a:spcBef>
                  <a:spcPts val="0"/>
                </a:spcBef>
                <a:spcAft>
                  <a:spcPts val="0"/>
                </a:spcAft>
                <a:buSzPts val="1000"/>
                <a:tabLst>
                  <a:tab pos="914400" algn="l"/>
                </a:tabLst>
              </a:pPr>
              <a:r>
                <a:rPr lang="en-US" sz="3000" b="0" i="0" dirty="0">
                  <a:effectLst/>
                  <a:latin typeface="Inter" panose="020B0604020202020204" charset="0"/>
                  <a:ea typeface="Inter" panose="020B0604020202020204" charset="0"/>
                </a:rPr>
                <a:t>This function is the main function that ties everything together. It takes a website URL as input and calls </a:t>
              </a:r>
              <a:r>
                <a:rPr lang="en-US" sz="3000" b="1" i="0" dirty="0" err="1">
                  <a:effectLst/>
                  <a:latin typeface="Inter" panose="020B0604020202020204" charset="0"/>
                  <a:ea typeface="Inter" panose="020B0604020202020204" charset="0"/>
                </a:rPr>
                <a:t>get_website_info</a:t>
              </a:r>
              <a:r>
                <a:rPr lang="en-US" sz="3000" b="1" i="0" dirty="0">
                  <a:effectLst/>
                  <a:latin typeface="Inter" panose="020B0604020202020204" charset="0"/>
                  <a:ea typeface="Inter" panose="020B0604020202020204" charset="0"/>
                </a:rPr>
                <a:t> </a:t>
              </a:r>
              <a:r>
                <a:rPr lang="en-US" sz="3000" b="0" i="0" dirty="0">
                  <a:effectLst/>
                  <a:latin typeface="Inter" panose="020B0604020202020204" charset="0"/>
                  <a:ea typeface="Inter" panose="020B0604020202020204" charset="0"/>
                </a:rPr>
                <a:t>to retrieve information about the website. It then calls </a:t>
              </a:r>
              <a:r>
                <a:rPr lang="en-US" sz="3000" b="1" i="0" dirty="0" err="1">
                  <a:effectLst/>
                  <a:latin typeface="Inter" panose="020B0604020202020204" charset="0"/>
                  <a:ea typeface="Inter" panose="020B0604020202020204" charset="0"/>
                </a:rPr>
                <a:t>search_vulnerabilities</a:t>
              </a:r>
              <a:r>
                <a:rPr lang="en-US" sz="3000" b="1" i="0" dirty="0">
                  <a:effectLst/>
                  <a:latin typeface="Inter" panose="020B0604020202020204" charset="0"/>
                  <a:ea typeface="Inter" panose="020B0604020202020204" charset="0"/>
                </a:rPr>
                <a:t> </a:t>
              </a:r>
              <a:r>
                <a:rPr lang="en-US" sz="3000" b="0" i="0" dirty="0">
                  <a:effectLst/>
                  <a:latin typeface="Inter" panose="020B0604020202020204" charset="0"/>
                  <a:ea typeface="Inter" panose="020B0604020202020204" charset="0"/>
                </a:rPr>
                <a:t>to search for vulnerabilities in the retrieved information. Finally, it </a:t>
              </a:r>
              <a:r>
                <a:rPr lang="en-US" sz="3000" i="0" dirty="0">
                  <a:effectLst/>
                  <a:latin typeface="Inter" panose="020B0604020202020204" charset="0"/>
                  <a:ea typeface="Inter" panose="020B0604020202020204" charset="0"/>
                </a:rPr>
                <a:t>calls</a:t>
              </a:r>
              <a:r>
                <a:rPr lang="en-US" sz="3000" b="1" i="0" dirty="0">
                  <a:effectLst/>
                  <a:latin typeface="Inter" panose="020B0604020202020204" charset="0"/>
                  <a:ea typeface="Inter" panose="020B0604020202020204" charset="0"/>
                </a:rPr>
                <a:t> </a:t>
              </a:r>
              <a:r>
                <a:rPr lang="en-US" sz="3000" b="1" i="0" dirty="0" err="1">
                  <a:effectLst/>
                  <a:latin typeface="Inter" panose="020B0604020202020204" charset="0"/>
                  <a:ea typeface="Inter" panose="020B0604020202020204" charset="0"/>
                </a:rPr>
                <a:t>report_vulnerabilities</a:t>
              </a:r>
              <a:r>
                <a:rPr lang="en-US" sz="3000" b="1" i="0" dirty="0">
                  <a:effectLst/>
                  <a:latin typeface="Inter" panose="020B0604020202020204" charset="0"/>
                  <a:ea typeface="Inter" panose="020B0604020202020204" charset="0"/>
                </a:rPr>
                <a:t> </a:t>
              </a:r>
              <a:r>
                <a:rPr lang="en-US" sz="3000" b="0" i="0" dirty="0">
                  <a:effectLst/>
                  <a:latin typeface="Inter" panose="020B0604020202020204" charset="0"/>
                  <a:ea typeface="Inter" panose="020B0604020202020204" charset="0"/>
                </a:rPr>
                <a:t>to report the identified vulnerabilities to the user.</a:t>
              </a:r>
              <a:r>
                <a:rPr lang="en-US" sz="3000" dirty="0">
                  <a:effectLst/>
                  <a:latin typeface="Inter" panose="020B0604020202020204" charset="0"/>
                  <a:ea typeface="Inter" panose="020B0604020202020204" charset="0"/>
                  <a:cs typeface="Arial" panose="020B0604020202020204" pitchFamily="34" charset="0"/>
                </a:rPr>
                <a:t>.</a:t>
              </a:r>
            </a:p>
            <a:p>
              <a:pPr>
                <a:lnSpc>
                  <a:spcPts val="3079"/>
                </a:lnSpc>
              </a:pPr>
              <a:endParaRPr lang="en-US" sz="2200" dirty="0">
                <a:solidFill>
                  <a:srgbClr val="000000"/>
                </a:solidFill>
                <a:latin typeface="Inter"/>
              </a:endParaRPr>
            </a:p>
          </p:txBody>
        </p:sp>
      </p:grpSp>
      <p:sp>
        <p:nvSpPr>
          <p:cNvPr id="9" name="Rectangle 4">
            <a:extLst>
              <a:ext uri="{FF2B5EF4-FFF2-40B4-BE49-F238E27FC236}">
                <a16:creationId xmlns:a16="http://schemas.microsoft.com/office/drawing/2014/main" id="{4D1C7754-F428-5F50-DB2E-6EA6A53E169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39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50"/>
                                        <p:tgtEl>
                                          <p:spTgt spid="32"/>
                                        </p:tgtEl>
                                      </p:cBhvr>
                                    </p:animEffect>
                                    <p:anim calcmode="lin" valueType="num">
                                      <p:cBhvr>
                                        <p:cTn id="14" dur="250" fill="hold"/>
                                        <p:tgtEl>
                                          <p:spTgt spid="32"/>
                                        </p:tgtEl>
                                        <p:attrNameLst>
                                          <p:attrName>ppt_x</p:attrName>
                                        </p:attrNameLst>
                                      </p:cBhvr>
                                      <p:tavLst>
                                        <p:tav tm="0">
                                          <p:val>
                                            <p:strVal val="#ppt_x"/>
                                          </p:val>
                                        </p:tav>
                                        <p:tav tm="100000">
                                          <p:val>
                                            <p:strVal val="#ppt_x"/>
                                          </p:val>
                                        </p:tav>
                                      </p:tavLst>
                                    </p:anim>
                                    <p:anim calcmode="lin" valueType="num">
                                      <p:cBhvr>
                                        <p:cTn id="15" dur="2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511020" y="265311"/>
            <a:ext cx="9731252" cy="1006366"/>
          </a:xfrm>
          <a:prstGeom prst="rect">
            <a:avLst/>
          </a:prstGeom>
        </p:spPr>
        <p:txBody>
          <a:bodyPr wrap="square" lIns="0" tIns="0" rIns="0" bIns="0" rtlCol="0" anchor="t">
            <a:spAutoFit/>
          </a:bodyPr>
          <a:lstStyle/>
          <a:p>
            <a:pPr>
              <a:lnSpc>
                <a:spcPts val="8279"/>
              </a:lnSpc>
            </a:pPr>
            <a:r>
              <a:rPr lang="en-US" sz="6899" dirty="0">
                <a:solidFill>
                  <a:srgbClr val="00B0F0"/>
                </a:solidFill>
                <a:latin typeface="Inter Bold" panose="020B0604020202020204" charset="0"/>
                <a:ea typeface="Inter Bold" panose="020B0604020202020204" charset="0"/>
              </a:rPr>
              <a:t>Class diagram</a:t>
            </a:r>
          </a:p>
        </p:txBody>
      </p:sp>
      <p:sp>
        <p:nvSpPr>
          <p:cNvPr id="20" name="Rectangle 19">
            <a:extLst>
              <a:ext uri="{FF2B5EF4-FFF2-40B4-BE49-F238E27FC236}">
                <a16:creationId xmlns:a16="http://schemas.microsoft.com/office/drawing/2014/main" id="{A5BA0202-7A66-C647-355E-7B6FD2E01F43}"/>
              </a:ext>
            </a:extLst>
          </p:cNvPr>
          <p:cNvSpPr/>
          <p:nvPr/>
        </p:nvSpPr>
        <p:spPr>
          <a:xfrm>
            <a:off x="2250311" y="1551320"/>
            <a:ext cx="3733800" cy="32765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err="1">
                <a:solidFill>
                  <a:schemeClr val="tx1"/>
                </a:solidFill>
                <a:latin typeface="Inter" panose="020B0604020202020204" charset="0"/>
                <a:ea typeface="Inter" panose="020B0604020202020204" charset="0"/>
              </a:rPr>
              <a:t>Website_scanner</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target_url</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scan_settings</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-vulnerabilities</a:t>
            </a:r>
          </a:p>
          <a:p>
            <a:pPr algn="just">
              <a:lnSpc>
                <a:spcPct val="150000"/>
              </a:lnSpc>
            </a:pPr>
            <a:r>
              <a:rPr lang="en-US" sz="2400" dirty="0" err="1">
                <a:solidFill>
                  <a:schemeClr val="tx1"/>
                </a:solidFill>
                <a:latin typeface="Inter" panose="020B0604020202020204" charset="0"/>
                <a:ea typeface="Inter" panose="020B0604020202020204" charset="0"/>
              </a:rPr>
              <a:t>scan_website</a:t>
            </a:r>
            <a:r>
              <a:rPr lang="en-US" sz="2400" dirty="0">
                <a:solidFill>
                  <a:schemeClr val="tx1"/>
                </a:solidFill>
                <a:latin typeface="Inter" panose="020B0604020202020204" charset="0"/>
                <a:ea typeface="Inter" panose="020B0604020202020204" charset="0"/>
              </a:rPr>
              <a:t>()</a:t>
            </a:r>
          </a:p>
          <a:p>
            <a:pPr algn="just">
              <a:lnSpc>
                <a:spcPct val="150000"/>
              </a:lnSpc>
            </a:pPr>
            <a:endParaRPr lang="en-US" sz="3000" dirty="0">
              <a:solidFill>
                <a:schemeClr val="tx1"/>
              </a:solidFill>
              <a:latin typeface="Inter" panose="020B0604020202020204" charset="0"/>
              <a:ea typeface="Inter" panose="020B0604020202020204" charset="0"/>
            </a:endParaRPr>
          </a:p>
        </p:txBody>
      </p:sp>
      <p:cxnSp>
        <p:nvCxnSpPr>
          <p:cNvPr id="22" name="Connecteur droit 21">
            <a:extLst>
              <a:ext uri="{FF2B5EF4-FFF2-40B4-BE49-F238E27FC236}">
                <a16:creationId xmlns:a16="http://schemas.microsoft.com/office/drawing/2014/main" id="{3D3555E4-7667-F9D1-D604-74D8B529FD73}"/>
              </a:ext>
            </a:extLst>
          </p:cNvPr>
          <p:cNvCxnSpPr/>
          <p:nvPr/>
        </p:nvCxnSpPr>
        <p:spPr>
          <a:xfrm>
            <a:off x="2209800" y="2209802"/>
            <a:ext cx="3733800" cy="0"/>
          </a:xfrm>
          <a:prstGeom prst="line">
            <a:avLst/>
          </a:prstGeom>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FC61FCE2-0123-D33A-0807-C66430695850}"/>
              </a:ext>
            </a:extLst>
          </p:cNvPr>
          <p:cNvCxnSpPr/>
          <p:nvPr/>
        </p:nvCxnSpPr>
        <p:spPr>
          <a:xfrm>
            <a:off x="8001000" y="51435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EFCB5A79-D336-D395-EAB8-3C8405196841}"/>
              </a:ext>
            </a:extLst>
          </p:cNvPr>
          <p:cNvCxnSpPr>
            <a:cxnSpLocks/>
          </p:cNvCxnSpPr>
          <p:nvPr/>
        </p:nvCxnSpPr>
        <p:spPr>
          <a:xfrm>
            <a:off x="2270420" y="3695700"/>
            <a:ext cx="37338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7AB055A-22C9-0A74-A40B-5BFBD96743EA}"/>
              </a:ext>
            </a:extLst>
          </p:cNvPr>
          <p:cNvSpPr/>
          <p:nvPr/>
        </p:nvSpPr>
        <p:spPr>
          <a:xfrm>
            <a:off x="260064" y="6781801"/>
            <a:ext cx="3276600" cy="26669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err="1">
                <a:solidFill>
                  <a:schemeClr val="tx1"/>
                </a:solidFill>
                <a:latin typeface="Inter" panose="020B0604020202020204" charset="0"/>
                <a:ea typeface="Inter" panose="020B0604020202020204" charset="0"/>
              </a:rPr>
              <a:t>Website_info</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server_type</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software_info</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urls</a:t>
            </a:r>
            <a:endParaRPr lang="en-US" sz="2400" dirty="0">
              <a:solidFill>
                <a:schemeClr val="tx1"/>
              </a:solidFill>
              <a:latin typeface="Inter" panose="020B0604020202020204" charset="0"/>
              <a:ea typeface="Inter" panose="020B0604020202020204" charset="0"/>
            </a:endParaRPr>
          </a:p>
          <a:p>
            <a:pPr algn="just">
              <a:lnSpc>
                <a:spcPct val="150000"/>
              </a:lnSpc>
            </a:pPr>
            <a:endParaRPr lang="en-US" sz="3000" dirty="0">
              <a:solidFill>
                <a:schemeClr val="tx1"/>
              </a:solidFill>
              <a:latin typeface="Inter" panose="020B0604020202020204" charset="0"/>
              <a:ea typeface="Inter" panose="020B0604020202020204" charset="0"/>
            </a:endParaRPr>
          </a:p>
        </p:txBody>
      </p:sp>
      <p:sp>
        <p:nvSpPr>
          <p:cNvPr id="32" name="Rectangle 31">
            <a:extLst>
              <a:ext uri="{FF2B5EF4-FFF2-40B4-BE49-F238E27FC236}">
                <a16:creationId xmlns:a16="http://schemas.microsoft.com/office/drawing/2014/main" id="{222666DD-65D0-11BD-6546-4819B66F9592}"/>
              </a:ext>
            </a:extLst>
          </p:cNvPr>
          <p:cNvSpPr/>
          <p:nvPr/>
        </p:nvSpPr>
        <p:spPr>
          <a:xfrm>
            <a:off x="5105400" y="6781801"/>
            <a:ext cx="3733800" cy="26669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err="1">
                <a:solidFill>
                  <a:schemeClr val="tx1"/>
                </a:solidFill>
                <a:latin typeface="Inter" panose="020B0604020202020204" charset="0"/>
                <a:ea typeface="Inter" panose="020B0604020202020204" charset="0"/>
              </a:rPr>
              <a:t>Vulnerability_search</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search_query</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-vulnerabilities</a:t>
            </a: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search_vulnerabilities</a:t>
            </a:r>
            <a:r>
              <a:rPr lang="en-US" sz="2400" dirty="0">
                <a:solidFill>
                  <a:schemeClr val="tx1"/>
                </a:solidFill>
                <a:latin typeface="Inter" panose="020B0604020202020204" charset="0"/>
                <a:ea typeface="Inter" panose="020B0604020202020204" charset="0"/>
              </a:rPr>
              <a:t>()</a:t>
            </a:r>
          </a:p>
          <a:p>
            <a:pPr algn="just">
              <a:lnSpc>
                <a:spcPct val="150000"/>
              </a:lnSpc>
            </a:pPr>
            <a:endParaRPr lang="en-US" sz="3000" dirty="0">
              <a:solidFill>
                <a:schemeClr val="tx1"/>
              </a:solidFill>
              <a:latin typeface="Inter" panose="020B0604020202020204" charset="0"/>
              <a:ea typeface="Inter" panose="020B0604020202020204" charset="0"/>
            </a:endParaRPr>
          </a:p>
        </p:txBody>
      </p:sp>
      <p:cxnSp>
        <p:nvCxnSpPr>
          <p:cNvPr id="41" name="Connecteur droit 40">
            <a:extLst>
              <a:ext uri="{FF2B5EF4-FFF2-40B4-BE49-F238E27FC236}">
                <a16:creationId xmlns:a16="http://schemas.microsoft.com/office/drawing/2014/main" id="{A4A9C5B5-31CF-4AC0-E9F1-57F4C42385C2}"/>
              </a:ext>
            </a:extLst>
          </p:cNvPr>
          <p:cNvCxnSpPr>
            <a:cxnSpLocks/>
          </p:cNvCxnSpPr>
          <p:nvPr/>
        </p:nvCxnSpPr>
        <p:spPr>
          <a:xfrm>
            <a:off x="5105400" y="7346370"/>
            <a:ext cx="373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4B0F5CEE-FFC8-3F6A-85AB-1239D82B9412}"/>
              </a:ext>
            </a:extLst>
          </p:cNvPr>
          <p:cNvCxnSpPr>
            <a:cxnSpLocks/>
          </p:cNvCxnSpPr>
          <p:nvPr/>
        </p:nvCxnSpPr>
        <p:spPr>
          <a:xfrm>
            <a:off x="5105400" y="8420100"/>
            <a:ext cx="373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CD46A7E9-67D8-49CD-ACFE-622A4994F290}"/>
              </a:ext>
            </a:extLst>
          </p:cNvPr>
          <p:cNvCxnSpPr>
            <a:cxnSpLocks/>
          </p:cNvCxnSpPr>
          <p:nvPr/>
        </p:nvCxnSpPr>
        <p:spPr>
          <a:xfrm>
            <a:off x="242838" y="7242462"/>
            <a:ext cx="32938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8FD2B93-0613-4639-A297-5E982BD265B2}"/>
              </a:ext>
            </a:extLst>
          </p:cNvPr>
          <p:cNvSpPr/>
          <p:nvPr/>
        </p:nvSpPr>
        <p:spPr>
          <a:xfrm>
            <a:off x="9080963" y="1455777"/>
            <a:ext cx="3733800" cy="32765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err="1">
                <a:solidFill>
                  <a:schemeClr val="tx1"/>
                </a:solidFill>
                <a:latin typeface="Inter" panose="020B0604020202020204" charset="0"/>
                <a:ea typeface="Inter" panose="020B0604020202020204" charset="0"/>
              </a:rPr>
              <a:t>User_interface</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-settings</a:t>
            </a: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target_url</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get_target_url</a:t>
            </a:r>
            <a:r>
              <a:rPr lang="en-US" sz="2400" dirty="0">
                <a:solidFill>
                  <a:schemeClr val="tx1"/>
                </a:solidFill>
                <a:latin typeface="Inter" panose="020B0604020202020204" charset="0"/>
                <a:ea typeface="Inter" panose="020B0604020202020204" charset="0"/>
              </a:rPr>
              <a:t>()</a:t>
            </a:r>
          </a:p>
          <a:p>
            <a:pPr algn="just">
              <a:lnSpc>
                <a:spcPct val="150000"/>
              </a:lnSpc>
            </a:pPr>
            <a:r>
              <a:rPr lang="en-US" sz="2400" dirty="0" err="1">
                <a:solidFill>
                  <a:schemeClr val="tx1"/>
                </a:solidFill>
                <a:latin typeface="Inter" panose="020B0604020202020204" charset="0"/>
                <a:ea typeface="Inter" panose="020B0604020202020204" charset="0"/>
              </a:rPr>
              <a:t>dispalys_vulnerabilities</a:t>
            </a:r>
            <a:r>
              <a:rPr lang="en-US" sz="2400" dirty="0">
                <a:solidFill>
                  <a:schemeClr val="tx1"/>
                </a:solidFill>
                <a:latin typeface="Inter" panose="020B0604020202020204" charset="0"/>
                <a:ea typeface="Inter" panose="020B0604020202020204" charset="0"/>
              </a:rPr>
              <a:t>()</a:t>
            </a:r>
          </a:p>
        </p:txBody>
      </p:sp>
      <p:sp>
        <p:nvSpPr>
          <p:cNvPr id="3" name="Rectangle 2">
            <a:extLst>
              <a:ext uri="{FF2B5EF4-FFF2-40B4-BE49-F238E27FC236}">
                <a16:creationId xmlns:a16="http://schemas.microsoft.com/office/drawing/2014/main" id="{210E1C2D-AF73-FD65-CA49-5380FAC400C0}"/>
              </a:ext>
            </a:extLst>
          </p:cNvPr>
          <p:cNvSpPr/>
          <p:nvPr/>
        </p:nvSpPr>
        <p:spPr>
          <a:xfrm>
            <a:off x="13487400" y="4558124"/>
            <a:ext cx="3733800" cy="20271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a:solidFill>
                  <a:schemeClr val="tx1"/>
                </a:solidFill>
                <a:latin typeface="Inter" panose="020B0604020202020204" charset="0"/>
                <a:ea typeface="Inter" panose="020B0604020202020204" charset="0"/>
              </a:rPr>
              <a:t>Report</a:t>
            </a:r>
          </a:p>
          <a:p>
            <a:pPr algn="just">
              <a:lnSpc>
                <a:spcPct val="150000"/>
              </a:lnSpc>
            </a:pPr>
            <a:r>
              <a:rPr lang="en-US" sz="2400" dirty="0">
                <a:solidFill>
                  <a:schemeClr val="tx1"/>
                </a:solidFill>
                <a:latin typeface="Inter" panose="020B0604020202020204" charset="0"/>
                <a:ea typeface="Inter" panose="020B0604020202020204" charset="0"/>
              </a:rPr>
              <a:t>-vulnerabilities found</a:t>
            </a:r>
          </a:p>
          <a:p>
            <a:pPr algn="just">
              <a:lnSpc>
                <a:spcPct val="150000"/>
              </a:lnSpc>
            </a:pPr>
            <a:r>
              <a:rPr lang="en-US" sz="2400" dirty="0" err="1">
                <a:solidFill>
                  <a:schemeClr val="tx1"/>
                </a:solidFill>
                <a:latin typeface="Inter" panose="020B0604020202020204" charset="0"/>
                <a:ea typeface="Inter" panose="020B0604020202020204" charset="0"/>
              </a:rPr>
              <a:t>Report_vulnerabilities</a:t>
            </a:r>
            <a:endParaRPr lang="en-US" sz="2400" dirty="0">
              <a:solidFill>
                <a:schemeClr val="tx1"/>
              </a:solidFill>
              <a:latin typeface="Inter" panose="020B0604020202020204" charset="0"/>
              <a:ea typeface="Inter" panose="020B0604020202020204" charset="0"/>
            </a:endParaRPr>
          </a:p>
          <a:p>
            <a:pPr algn="just">
              <a:lnSpc>
                <a:spcPct val="150000"/>
              </a:lnSpc>
            </a:pPr>
            <a:endParaRPr lang="en-US" sz="3000" dirty="0">
              <a:solidFill>
                <a:schemeClr val="tx1"/>
              </a:solidFill>
              <a:latin typeface="Inter" panose="020B0604020202020204" charset="0"/>
              <a:ea typeface="Inter" panose="020B0604020202020204" charset="0"/>
            </a:endParaRPr>
          </a:p>
        </p:txBody>
      </p:sp>
      <p:cxnSp>
        <p:nvCxnSpPr>
          <p:cNvPr id="7" name="Connecteur : en angle 6">
            <a:extLst>
              <a:ext uri="{FF2B5EF4-FFF2-40B4-BE49-F238E27FC236}">
                <a16:creationId xmlns:a16="http://schemas.microsoft.com/office/drawing/2014/main" id="{6845D4BE-C37F-9D59-736D-1C2131035A89}"/>
              </a:ext>
            </a:extLst>
          </p:cNvPr>
          <p:cNvCxnSpPr>
            <a:cxnSpLocks/>
          </p:cNvCxnSpPr>
          <p:nvPr/>
        </p:nvCxnSpPr>
        <p:spPr>
          <a:xfrm rot="16200000" flipH="1">
            <a:off x="4902019" y="4171207"/>
            <a:ext cx="3670933" cy="1506749"/>
          </a:xfrm>
          <a:prstGeom prst="bentConnector3">
            <a:avLst>
              <a:gd name="adj1" fmla="val -2083"/>
            </a:avLst>
          </a:prstGeom>
        </p:spPr>
        <p:style>
          <a:lnRef idx="1">
            <a:schemeClr val="accent1"/>
          </a:lnRef>
          <a:fillRef idx="0">
            <a:schemeClr val="accent1"/>
          </a:fillRef>
          <a:effectRef idx="0">
            <a:schemeClr val="accent1"/>
          </a:effectRef>
          <a:fontRef idx="minor">
            <a:schemeClr val="tx1"/>
          </a:fontRef>
        </p:style>
      </p:cxnSp>
      <p:cxnSp>
        <p:nvCxnSpPr>
          <p:cNvPr id="9" name="Connecteur : en angle 8">
            <a:extLst>
              <a:ext uri="{FF2B5EF4-FFF2-40B4-BE49-F238E27FC236}">
                <a16:creationId xmlns:a16="http://schemas.microsoft.com/office/drawing/2014/main" id="{C5E509A3-E0F7-33DB-3F4D-A74D8F3DD9B0}"/>
              </a:ext>
            </a:extLst>
          </p:cNvPr>
          <p:cNvCxnSpPr>
            <a:cxnSpLocks/>
          </p:cNvCxnSpPr>
          <p:nvPr/>
        </p:nvCxnSpPr>
        <p:spPr>
          <a:xfrm rot="5400000">
            <a:off x="1475426" y="4937832"/>
            <a:ext cx="1971569" cy="175174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6A4F49B-AD22-22D9-6393-825B80D5932D}"/>
              </a:ext>
            </a:extLst>
          </p:cNvPr>
          <p:cNvCxnSpPr>
            <a:cxnSpLocks/>
          </p:cNvCxnSpPr>
          <p:nvPr/>
        </p:nvCxnSpPr>
        <p:spPr>
          <a:xfrm>
            <a:off x="9080963" y="2400300"/>
            <a:ext cx="373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135BB4B8-855E-B7CA-2A2D-311EB0C6C48B}"/>
              </a:ext>
            </a:extLst>
          </p:cNvPr>
          <p:cNvCxnSpPr>
            <a:stCxn id="3" idx="1"/>
            <a:endCxn id="3" idx="3"/>
          </p:cNvCxnSpPr>
          <p:nvPr/>
        </p:nvCxnSpPr>
        <p:spPr>
          <a:xfrm>
            <a:off x="13487400" y="5571694"/>
            <a:ext cx="37338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A1B033-3CC3-9928-2275-393F5C5E743C}"/>
              </a:ext>
            </a:extLst>
          </p:cNvPr>
          <p:cNvSpPr/>
          <p:nvPr/>
        </p:nvSpPr>
        <p:spPr>
          <a:xfrm>
            <a:off x="11578935" y="6989027"/>
            <a:ext cx="3733800" cy="2262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err="1">
                <a:solidFill>
                  <a:schemeClr val="tx1"/>
                </a:solidFill>
                <a:latin typeface="Inter" panose="020B0604020202020204" charset="0"/>
                <a:ea typeface="Inter" panose="020B0604020202020204" charset="0"/>
              </a:rPr>
              <a:t>Vulnerabiliy_database</a:t>
            </a:r>
            <a:endParaRPr lang="en-US" sz="2400" dirty="0">
              <a:solidFill>
                <a:schemeClr val="tx1"/>
              </a:solidFill>
              <a:latin typeface="Inter" panose="020B0604020202020204" charset="0"/>
              <a:ea typeface="Inter" panose="020B0604020202020204" charset="0"/>
            </a:endParaRPr>
          </a:p>
          <a:p>
            <a:pPr algn="just">
              <a:lnSpc>
                <a:spcPct val="150000"/>
              </a:lnSpc>
            </a:pPr>
            <a:r>
              <a:rPr lang="en-US" sz="2400" dirty="0">
                <a:solidFill>
                  <a:schemeClr val="tx1"/>
                </a:solidFill>
                <a:latin typeface="Inter" panose="020B0604020202020204" charset="0"/>
                <a:ea typeface="Inter" panose="020B0604020202020204" charset="0"/>
              </a:rPr>
              <a:t>-database</a:t>
            </a:r>
          </a:p>
          <a:p>
            <a:pPr algn="just">
              <a:lnSpc>
                <a:spcPct val="150000"/>
              </a:lnSpc>
            </a:pPr>
            <a:r>
              <a:rPr lang="en-US" sz="2400" dirty="0">
                <a:solidFill>
                  <a:schemeClr val="tx1"/>
                </a:solidFill>
                <a:latin typeface="Inter" panose="020B0604020202020204" charset="0"/>
                <a:ea typeface="Inter" panose="020B0604020202020204" charset="0"/>
              </a:rPr>
              <a:t>-</a:t>
            </a:r>
            <a:r>
              <a:rPr lang="en-US" sz="2400" dirty="0" err="1">
                <a:solidFill>
                  <a:schemeClr val="tx1"/>
                </a:solidFill>
                <a:latin typeface="Inter" panose="020B0604020202020204" charset="0"/>
                <a:ea typeface="Inter" panose="020B0604020202020204" charset="0"/>
              </a:rPr>
              <a:t>search_database</a:t>
            </a:r>
            <a:r>
              <a:rPr lang="en-US" sz="2400" dirty="0">
                <a:solidFill>
                  <a:schemeClr val="tx1"/>
                </a:solidFill>
                <a:latin typeface="Inter" panose="020B0604020202020204" charset="0"/>
                <a:ea typeface="Inter" panose="020B0604020202020204" charset="0"/>
              </a:rPr>
              <a:t>()</a:t>
            </a:r>
          </a:p>
          <a:p>
            <a:pPr algn="just">
              <a:lnSpc>
                <a:spcPct val="150000"/>
              </a:lnSpc>
            </a:pPr>
            <a:endParaRPr lang="en-US" sz="3000" dirty="0">
              <a:solidFill>
                <a:schemeClr val="tx1"/>
              </a:solidFill>
              <a:latin typeface="Inter" panose="020B0604020202020204" charset="0"/>
              <a:ea typeface="Inter" panose="020B0604020202020204" charset="0"/>
            </a:endParaRPr>
          </a:p>
        </p:txBody>
      </p:sp>
      <p:cxnSp>
        <p:nvCxnSpPr>
          <p:cNvPr id="47" name="Connecteur droit 46">
            <a:extLst>
              <a:ext uri="{FF2B5EF4-FFF2-40B4-BE49-F238E27FC236}">
                <a16:creationId xmlns:a16="http://schemas.microsoft.com/office/drawing/2014/main" id="{E092605C-DC0D-395D-123C-ABFA86BF431B}"/>
              </a:ext>
            </a:extLst>
          </p:cNvPr>
          <p:cNvCxnSpPr>
            <a:cxnSpLocks/>
          </p:cNvCxnSpPr>
          <p:nvPr/>
        </p:nvCxnSpPr>
        <p:spPr>
          <a:xfrm>
            <a:off x="11578935" y="7607787"/>
            <a:ext cx="373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9B63C38B-3457-C492-93BF-91F1E847CBC9}"/>
              </a:ext>
            </a:extLst>
          </p:cNvPr>
          <p:cNvCxnSpPr>
            <a:cxnSpLocks/>
          </p:cNvCxnSpPr>
          <p:nvPr/>
        </p:nvCxnSpPr>
        <p:spPr>
          <a:xfrm>
            <a:off x="11658602" y="8115300"/>
            <a:ext cx="373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0943E73E-3630-7324-45D4-3753E4CCC9E2}"/>
              </a:ext>
            </a:extLst>
          </p:cNvPr>
          <p:cNvCxnSpPr/>
          <p:nvPr/>
        </p:nvCxnSpPr>
        <p:spPr>
          <a:xfrm>
            <a:off x="6004220" y="2209802"/>
            <a:ext cx="3076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D7AEEF8A-406C-91CF-242E-060F542F159C}"/>
              </a:ext>
            </a:extLst>
          </p:cNvPr>
          <p:cNvCxnSpPr/>
          <p:nvPr/>
        </p:nvCxnSpPr>
        <p:spPr>
          <a:xfrm>
            <a:off x="13487400" y="4946597"/>
            <a:ext cx="373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cteur : en angle 57">
            <a:extLst>
              <a:ext uri="{FF2B5EF4-FFF2-40B4-BE49-F238E27FC236}">
                <a16:creationId xmlns:a16="http://schemas.microsoft.com/office/drawing/2014/main" id="{ADDDAA5F-ABE8-E4D4-7EC4-A5596DC8B477}"/>
              </a:ext>
            </a:extLst>
          </p:cNvPr>
          <p:cNvCxnSpPr>
            <a:cxnSpLocks/>
          </p:cNvCxnSpPr>
          <p:nvPr/>
        </p:nvCxnSpPr>
        <p:spPr>
          <a:xfrm rot="16200000" flipH="1">
            <a:off x="12212544" y="2604918"/>
            <a:ext cx="2450315" cy="1245874"/>
          </a:xfrm>
          <a:prstGeom prst="bentConnector3">
            <a:avLst>
              <a:gd name="adj1" fmla="val -4280"/>
            </a:avLst>
          </a:prstGeom>
        </p:spPr>
        <p:style>
          <a:lnRef idx="1">
            <a:schemeClr val="accent1"/>
          </a:lnRef>
          <a:fillRef idx="0">
            <a:schemeClr val="accent1"/>
          </a:fillRef>
          <a:effectRef idx="0">
            <a:schemeClr val="accent1"/>
          </a:effectRef>
          <a:fontRef idx="minor">
            <a:schemeClr val="tx1"/>
          </a:fontRef>
        </p:style>
      </p:cxnSp>
      <p:cxnSp>
        <p:nvCxnSpPr>
          <p:cNvPr id="74" name="Connecteur : en angle 73">
            <a:extLst>
              <a:ext uri="{FF2B5EF4-FFF2-40B4-BE49-F238E27FC236}">
                <a16:creationId xmlns:a16="http://schemas.microsoft.com/office/drawing/2014/main" id="{B84B1F65-F37A-36E0-8B6A-1FFB61E78A20}"/>
              </a:ext>
            </a:extLst>
          </p:cNvPr>
          <p:cNvCxnSpPr>
            <a:cxnSpLocks/>
          </p:cNvCxnSpPr>
          <p:nvPr/>
        </p:nvCxnSpPr>
        <p:spPr>
          <a:xfrm flipV="1">
            <a:off x="8859987" y="5295900"/>
            <a:ext cx="4627413" cy="164524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4" name="Connecteur droit 93">
            <a:extLst>
              <a:ext uri="{FF2B5EF4-FFF2-40B4-BE49-F238E27FC236}">
                <a16:creationId xmlns:a16="http://schemas.microsoft.com/office/drawing/2014/main" id="{4A5DFB42-D627-C28E-A5D1-7ADC03CE4C64}"/>
              </a:ext>
            </a:extLst>
          </p:cNvPr>
          <p:cNvCxnSpPr/>
          <p:nvPr/>
        </p:nvCxnSpPr>
        <p:spPr>
          <a:xfrm>
            <a:off x="8839200" y="7315197"/>
            <a:ext cx="2739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73419B0B-47FC-CDAC-58F9-230C406001B5}"/>
              </a:ext>
            </a:extLst>
          </p:cNvPr>
          <p:cNvCxnSpPr/>
          <p:nvPr/>
        </p:nvCxnSpPr>
        <p:spPr>
          <a:xfrm>
            <a:off x="3536664" y="7091592"/>
            <a:ext cx="1568736"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tangle : coins arrondis 98">
            <a:extLst>
              <a:ext uri="{FF2B5EF4-FFF2-40B4-BE49-F238E27FC236}">
                <a16:creationId xmlns:a16="http://schemas.microsoft.com/office/drawing/2014/main" id="{1E815C16-921D-880E-0A11-D97A3D3B32A7}"/>
              </a:ext>
            </a:extLst>
          </p:cNvPr>
          <p:cNvSpPr/>
          <p:nvPr/>
        </p:nvSpPr>
        <p:spPr>
          <a:xfrm>
            <a:off x="6004220" y="3204906"/>
            <a:ext cx="1393122" cy="532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Inter" panose="020B0604020202020204" charset="0"/>
                <a:ea typeface="Inter" panose="020B0604020202020204" charset="0"/>
              </a:rPr>
              <a:t>G</a:t>
            </a:r>
            <a:r>
              <a:rPr lang="en-US" dirty="0" err="1">
                <a:solidFill>
                  <a:schemeClr val="tx1"/>
                </a:solidFill>
                <a:latin typeface="Inter" panose="020B0604020202020204" charset="0"/>
                <a:ea typeface="Inter" panose="020B0604020202020204" charset="0"/>
              </a:rPr>
              <a:t>initiates</a:t>
            </a:r>
            <a:endParaRPr lang="en-US" dirty="0">
              <a:solidFill>
                <a:schemeClr val="bg1"/>
              </a:solidFill>
              <a:latin typeface="Inter" panose="020B0604020202020204" charset="0"/>
              <a:ea typeface="Inter" panose="020B0604020202020204" charset="0"/>
            </a:endParaRPr>
          </a:p>
        </p:txBody>
      </p:sp>
      <p:sp>
        <p:nvSpPr>
          <p:cNvPr id="133" name="Rectangle : coins arrondis 132">
            <a:extLst>
              <a:ext uri="{FF2B5EF4-FFF2-40B4-BE49-F238E27FC236}">
                <a16:creationId xmlns:a16="http://schemas.microsoft.com/office/drawing/2014/main" id="{9B4BEC49-FFF9-E925-3378-9FCEACE63119}"/>
              </a:ext>
            </a:extLst>
          </p:cNvPr>
          <p:cNvSpPr/>
          <p:nvPr/>
        </p:nvSpPr>
        <p:spPr>
          <a:xfrm>
            <a:off x="1898364" y="4935361"/>
            <a:ext cx="1302036" cy="532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Inter" panose="020B0604020202020204" charset="0"/>
                <a:ea typeface="Inter" panose="020B0604020202020204" charset="0"/>
              </a:rPr>
              <a:t>G</a:t>
            </a:r>
            <a:r>
              <a:rPr lang="en-US" dirty="0" err="1">
                <a:solidFill>
                  <a:schemeClr val="tx1"/>
                </a:solidFill>
                <a:latin typeface="Inter" panose="020B0604020202020204" charset="0"/>
                <a:ea typeface="Inter" panose="020B0604020202020204" charset="0"/>
              </a:rPr>
              <a:t>extracts</a:t>
            </a:r>
            <a:endParaRPr lang="en-US" dirty="0">
              <a:solidFill>
                <a:schemeClr val="bg1"/>
              </a:solidFill>
              <a:latin typeface="Inter" panose="020B0604020202020204" charset="0"/>
              <a:ea typeface="Inter" panose="020B0604020202020204" charset="0"/>
            </a:endParaRPr>
          </a:p>
        </p:txBody>
      </p:sp>
      <p:sp>
        <p:nvSpPr>
          <p:cNvPr id="135" name="Rectangle : coins arrondis 134">
            <a:extLst>
              <a:ext uri="{FF2B5EF4-FFF2-40B4-BE49-F238E27FC236}">
                <a16:creationId xmlns:a16="http://schemas.microsoft.com/office/drawing/2014/main" id="{235C4609-3EEF-9D9F-5BDB-45B1E584A34F}"/>
              </a:ext>
            </a:extLst>
          </p:cNvPr>
          <p:cNvSpPr/>
          <p:nvPr/>
        </p:nvSpPr>
        <p:spPr>
          <a:xfrm>
            <a:off x="6178142" y="1570064"/>
            <a:ext cx="1219200" cy="532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Inter" panose="020B0604020202020204" charset="0"/>
                <a:ea typeface="Inter" panose="020B0604020202020204" charset="0"/>
              </a:rPr>
              <a:t>G</a:t>
            </a:r>
            <a:r>
              <a:rPr lang="en-US" dirty="0" err="1">
                <a:solidFill>
                  <a:schemeClr val="tx1"/>
                </a:solidFill>
                <a:latin typeface="Inter" panose="020B0604020202020204" charset="0"/>
                <a:ea typeface="Inter" panose="020B0604020202020204" charset="0"/>
              </a:rPr>
              <a:t>gets</a:t>
            </a:r>
            <a:r>
              <a:rPr lang="en-US" dirty="0">
                <a:solidFill>
                  <a:schemeClr val="tx1"/>
                </a:solidFill>
              </a:rPr>
              <a:t> </a:t>
            </a:r>
            <a:r>
              <a:rPr lang="en-US" dirty="0" err="1">
                <a:solidFill>
                  <a:schemeClr val="tx1"/>
                </a:solidFill>
              </a:rPr>
              <a:t>url</a:t>
            </a:r>
            <a:endParaRPr lang="en-US" dirty="0">
              <a:solidFill>
                <a:schemeClr val="bg1"/>
              </a:solidFill>
            </a:endParaRPr>
          </a:p>
        </p:txBody>
      </p:sp>
      <p:sp>
        <p:nvSpPr>
          <p:cNvPr id="136" name="Rectangle : coins arrondis 135">
            <a:extLst>
              <a:ext uri="{FF2B5EF4-FFF2-40B4-BE49-F238E27FC236}">
                <a16:creationId xmlns:a16="http://schemas.microsoft.com/office/drawing/2014/main" id="{F06CB2CC-D75A-662A-262B-24B40D57FAA7}"/>
              </a:ext>
            </a:extLst>
          </p:cNvPr>
          <p:cNvSpPr/>
          <p:nvPr/>
        </p:nvSpPr>
        <p:spPr>
          <a:xfrm>
            <a:off x="8895162" y="7471193"/>
            <a:ext cx="1512773" cy="532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Inter" panose="020B0604020202020204" charset="0"/>
                <a:ea typeface="Inter" panose="020B0604020202020204" charset="0"/>
              </a:rPr>
              <a:t>G</a:t>
            </a:r>
            <a:r>
              <a:rPr lang="en-US" dirty="0" err="1">
                <a:solidFill>
                  <a:schemeClr val="tx1"/>
                </a:solidFill>
                <a:latin typeface="Inter" panose="020B0604020202020204" charset="0"/>
                <a:ea typeface="Inter" panose="020B0604020202020204" charset="0"/>
              </a:rPr>
              <a:t>accesses</a:t>
            </a:r>
            <a:endParaRPr lang="en-US" dirty="0">
              <a:solidFill>
                <a:schemeClr val="bg1"/>
              </a:solidFill>
              <a:latin typeface="Inter" panose="020B0604020202020204" charset="0"/>
              <a:ea typeface="Inter" panose="020B0604020202020204" charset="0"/>
            </a:endParaRPr>
          </a:p>
        </p:txBody>
      </p:sp>
      <p:cxnSp>
        <p:nvCxnSpPr>
          <p:cNvPr id="138" name="Connecteur droit 137">
            <a:extLst>
              <a:ext uri="{FF2B5EF4-FFF2-40B4-BE49-F238E27FC236}">
                <a16:creationId xmlns:a16="http://schemas.microsoft.com/office/drawing/2014/main" id="{E842C7EB-D4E9-B9B2-782A-3259E38733AA}"/>
              </a:ext>
            </a:extLst>
          </p:cNvPr>
          <p:cNvCxnSpPr/>
          <p:nvPr/>
        </p:nvCxnSpPr>
        <p:spPr>
          <a:xfrm flipH="1">
            <a:off x="8839200" y="8724900"/>
            <a:ext cx="2819402"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 coins arrondis 138">
            <a:extLst>
              <a:ext uri="{FF2B5EF4-FFF2-40B4-BE49-F238E27FC236}">
                <a16:creationId xmlns:a16="http://schemas.microsoft.com/office/drawing/2014/main" id="{B9FD1AEF-E2E5-B022-147D-3F8B5F8C99C7}"/>
              </a:ext>
            </a:extLst>
          </p:cNvPr>
          <p:cNvSpPr/>
          <p:nvPr/>
        </p:nvSpPr>
        <p:spPr>
          <a:xfrm>
            <a:off x="10080621" y="8820668"/>
            <a:ext cx="1465115" cy="532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G</a:t>
            </a:r>
            <a:r>
              <a:rPr lang="en-US" dirty="0" err="1">
                <a:solidFill>
                  <a:schemeClr val="tx1"/>
                </a:solidFill>
              </a:rPr>
              <a:t>returns</a:t>
            </a:r>
            <a:r>
              <a:rPr lang="en-US" dirty="0">
                <a:solidFill>
                  <a:schemeClr val="tx1"/>
                </a:solidFill>
              </a:rPr>
              <a:t> list of </a:t>
            </a:r>
            <a:r>
              <a:rPr lang="en-US" dirty="0">
                <a:solidFill>
                  <a:schemeClr val="tx1"/>
                </a:solidFill>
                <a:latin typeface="Inter" panose="020B0604020202020204" charset="0"/>
                <a:ea typeface="Inter" panose="020B0604020202020204" charset="0"/>
              </a:rPr>
              <a:t>found</a:t>
            </a:r>
            <a:r>
              <a:rPr lang="en-US" dirty="0">
                <a:solidFill>
                  <a:schemeClr val="tx1"/>
                </a:solidFill>
              </a:rPr>
              <a:t> </a:t>
            </a:r>
            <a:r>
              <a:rPr lang="en-US" dirty="0" err="1">
                <a:solidFill>
                  <a:schemeClr val="tx1"/>
                </a:solidFill>
              </a:rPr>
              <a:t>vul</a:t>
            </a:r>
            <a:endParaRPr lang="en-US" dirty="0">
              <a:solidFill>
                <a:schemeClr val="bg1"/>
              </a:solidFill>
            </a:endParaRPr>
          </a:p>
        </p:txBody>
      </p:sp>
      <p:sp>
        <p:nvSpPr>
          <p:cNvPr id="141" name="Rectangle : coins arrondis 140">
            <a:extLst>
              <a:ext uri="{FF2B5EF4-FFF2-40B4-BE49-F238E27FC236}">
                <a16:creationId xmlns:a16="http://schemas.microsoft.com/office/drawing/2014/main" id="{91BF30CC-5411-8C88-F596-3E2A5325047C}"/>
              </a:ext>
            </a:extLst>
          </p:cNvPr>
          <p:cNvSpPr/>
          <p:nvPr/>
        </p:nvSpPr>
        <p:spPr>
          <a:xfrm>
            <a:off x="8801198" y="6286499"/>
            <a:ext cx="1506749" cy="532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Inter" panose="020B0604020202020204" charset="0"/>
                <a:ea typeface="Inter" panose="020B0604020202020204" charset="0"/>
              </a:rPr>
              <a:t>G</a:t>
            </a:r>
            <a:r>
              <a:rPr lang="en-US" dirty="0" err="1">
                <a:solidFill>
                  <a:schemeClr val="tx1"/>
                </a:solidFill>
                <a:latin typeface="Inter" panose="020B0604020202020204" charset="0"/>
                <a:ea typeface="Inter" panose="020B0604020202020204" charset="0"/>
              </a:rPr>
              <a:t>generates</a:t>
            </a:r>
            <a:endParaRPr lang="en-US" dirty="0">
              <a:solidFill>
                <a:schemeClr val="bg1"/>
              </a:solidFill>
              <a:latin typeface="Inter" panose="020B0604020202020204" charset="0"/>
              <a:ea typeface="Inter" panose="020B0604020202020204" charset="0"/>
            </a:endParaRPr>
          </a:p>
        </p:txBody>
      </p:sp>
      <p:sp>
        <p:nvSpPr>
          <p:cNvPr id="143" name="Rectangle : coins arrondis 142">
            <a:extLst>
              <a:ext uri="{FF2B5EF4-FFF2-40B4-BE49-F238E27FC236}">
                <a16:creationId xmlns:a16="http://schemas.microsoft.com/office/drawing/2014/main" id="{FB9C7A4F-2995-5DCD-7310-D251702E58FE}"/>
              </a:ext>
            </a:extLst>
          </p:cNvPr>
          <p:cNvSpPr/>
          <p:nvPr/>
        </p:nvSpPr>
        <p:spPr>
          <a:xfrm>
            <a:off x="12932820" y="1109281"/>
            <a:ext cx="1472046" cy="6605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Inter" panose="020B0604020202020204" charset="0"/>
                <a:ea typeface="Inter" panose="020B0604020202020204" charset="0"/>
              </a:rPr>
              <a:t>G</a:t>
            </a:r>
            <a:r>
              <a:rPr lang="en-US" dirty="0" err="1">
                <a:solidFill>
                  <a:schemeClr val="tx1"/>
                </a:solidFill>
                <a:latin typeface="Inter" panose="020B0604020202020204" charset="0"/>
                <a:ea typeface="Inter" panose="020B0604020202020204" charset="0"/>
              </a:rPr>
              <a:t>displays</a:t>
            </a:r>
            <a:endParaRPr lang="en-US" dirty="0">
              <a:solidFill>
                <a:schemeClr val="bg1"/>
              </a:solidFill>
              <a:latin typeface="Inter" panose="020B0604020202020204" charset="0"/>
              <a:ea typeface="Inter" panose="020B0604020202020204" charset="0"/>
            </a:endParaRPr>
          </a:p>
        </p:txBody>
      </p:sp>
      <p:sp>
        <p:nvSpPr>
          <p:cNvPr id="144" name="Rectangle : coins arrondis 143">
            <a:extLst>
              <a:ext uri="{FF2B5EF4-FFF2-40B4-BE49-F238E27FC236}">
                <a16:creationId xmlns:a16="http://schemas.microsoft.com/office/drawing/2014/main" id="{EDD14E23-F627-0A3A-313C-1F1CFDEB500B}"/>
              </a:ext>
            </a:extLst>
          </p:cNvPr>
          <p:cNvSpPr/>
          <p:nvPr/>
        </p:nvSpPr>
        <p:spPr>
          <a:xfrm>
            <a:off x="3830237" y="7320713"/>
            <a:ext cx="1219200" cy="532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Inter" panose="020B0604020202020204" charset="0"/>
                <a:ea typeface="Inter" panose="020B0604020202020204" charset="0"/>
              </a:rPr>
              <a:t>G</a:t>
            </a:r>
            <a:r>
              <a:rPr lang="en-US" dirty="0" err="1">
                <a:solidFill>
                  <a:schemeClr val="tx1"/>
                </a:solidFill>
                <a:latin typeface="Inter" panose="020B0604020202020204" charset="0"/>
                <a:ea typeface="Inter" panose="020B0604020202020204" charset="0"/>
              </a:rPr>
              <a:t>uses</a:t>
            </a:r>
            <a:endParaRPr lang="en-US" dirty="0">
              <a:solidFill>
                <a:schemeClr val="bg1"/>
              </a:solidFill>
              <a:latin typeface="Inter" panose="020B0604020202020204" charset="0"/>
              <a:ea typeface="Inter" panose="020B0604020202020204" charset="0"/>
            </a:endParaRPr>
          </a:p>
        </p:txBody>
      </p:sp>
      <p:cxnSp>
        <p:nvCxnSpPr>
          <p:cNvPr id="145" name="Connecteur droit 144">
            <a:extLst>
              <a:ext uri="{FF2B5EF4-FFF2-40B4-BE49-F238E27FC236}">
                <a16:creationId xmlns:a16="http://schemas.microsoft.com/office/drawing/2014/main" id="{EFD04352-7D73-422E-32B2-F8F513E253F2}"/>
              </a:ext>
            </a:extLst>
          </p:cNvPr>
          <p:cNvCxnSpPr>
            <a:cxnSpLocks/>
          </p:cNvCxnSpPr>
          <p:nvPr/>
        </p:nvCxnSpPr>
        <p:spPr>
          <a:xfrm>
            <a:off x="9080963" y="3467100"/>
            <a:ext cx="3733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2107" y="2468253"/>
            <a:ext cx="9230748" cy="791772"/>
            <a:chOff x="0" y="0"/>
            <a:chExt cx="7699164" cy="660400"/>
          </a:xfrm>
        </p:grpSpPr>
        <p:sp>
          <p:nvSpPr>
            <p:cNvPr id="3" name="Freeform 3"/>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chemeClr val="bg1">
                <a:lumMod val="85000"/>
                <a:alpha val="63922"/>
              </a:schemeClr>
            </a:solidFill>
          </p:spPr>
          <p:txBody>
            <a:bodyPr/>
            <a:lstStyle/>
            <a:p>
              <a:endParaRPr lang="en-US" dirty="0"/>
            </a:p>
          </p:txBody>
        </p:sp>
      </p:grpSp>
      <p:sp>
        <p:nvSpPr>
          <p:cNvPr id="4" name="TextBox 4"/>
          <p:cNvSpPr txBox="1"/>
          <p:nvPr/>
        </p:nvSpPr>
        <p:spPr>
          <a:xfrm>
            <a:off x="1299816" y="2641971"/>
            <a:ext cx="8570314" cy="412036"/>
          </a:xfrm>
          <a:prstGeom prst="rect">
            <a:avLst/>
          </a:prstGeom>
        </p:spPr>
        <p:txBody>
          <a:bodyPr lIns="0" tIns="0" rIns="0" bIns="0" rtlCol="0" anchor="t">
            <a:spAutoFit/>
          </a:bodyPr>
          <a:lstStyle/>
          <a:p>
            <a:pPr marL="269875" lvl="1">
              <a:lnSpc>
                <a:spcPts val="3499"/>
              </a:lnSpc>
            </a:pPr>
            <a:r>
              <a:rPr lang="en-US" sz="2500" dirty="0">
                <a:solidFill>
                  <a:srgbClr val="000000"/>
                </a:solidFill>
                <a:latin typeface="Inter Bold" panose="020B0604020202020204" charset="0"/>
                <a:ea typeface="Inter Bold" panose="020B0604020202020204" charset="0"/>
              </a:rPr>
              <a:t>1.</a:t>
            </a:r>
            <a:r>
              <a:rPr lang="en-US" sz="2500" dirty="0">
                <a:latin typeface="Inter Bold" panose="020B0604020202020204" charset="0"/>
                <a:ea typeface="Inter Bold" panose="020B0604020202020204" charset="0"/>
              </a:rPr>
              <a:t> Planning</a:t>
            </a:r>
            <a:endParaRPr lang="en-US" sz="2499" dirty="0">
              <a:solidFill>
                <a:srgbClr val="000000"/>
              </a:solidFill>
              <a:latin typeface="Inter Bold"/>
            </a:endParaRPr>
          </a:p>
        </p:txBody>
      </p:sp>
      <p:sp>
        <p:nvSpPr>
          <p:cNvPr id="5" name="TextBox 5"/>
          <p:cNvSpPr txBox="1"/>
          <p:nvPr/>
        </p:nvSpPr>
        <p:spPr>
          <a:xfrm>
            <a:off x="1272107" y="3490857"/>
            <a:ext cx="15544801" cy="2769989"/>
          </a:xfrm>
          <a:prstGeom prst="rect">
            <a:avLst/>
          </a:prstGeom>
        </p:spPr>
        <p:txBody>
          <a:bodyPr wrap="square" lIns="0" tIns="0" rIns="0" bIns="0" rtlCol="0" anchor="t">
            <a:spAutoFit/>
          </a:bodyPr>
          <a:lstStyle/>
          <a:p>
            <a:r>
              <a:rPr lang="en-US" sz="3000" dirty="0">
                <a:latin typeface="Inter" panose="020B0604020202020204" charset="0"/>
                <a:ea typeface="Inter" panose="020B0604020202020204" charset="0"/>
              </a:rPr>
              <a:t>This phase involved the identification of the requirements and scope for vulnerability web scraper as well as research on existing vulnerability scanners and tools. We also collected information on common vulnerabilities and the methods used to identify them.</a:t>
            </a:r>
          </a:p>
          <a:p>
            <a:endParaRPr lang="en-US" sz="3000" dirty="0">
              <a:latin typeface="Inter" panose="020B0604020202020204" charset="0"/>
              <a:ea typeface="Inter" panose="020B0604020202020204" charset="0"/>
            </a:endParaRPr>
          </a:p>
          <a:p>
            <a:endParaRPr lang="en-US" sz="3000" dirty="0">
              <a:latin typeface="Inter" panose="020B0604020202020204" charset="0"/>
              <a:ea typeface="Inter" panose="020B0604020202020204" charset="0"/>
            </a:endParaRPr>
          </a:p>
        </p:txBody>
      </p:sp>
      <p:grpSp>
        <p:nvGrpSpPr>
          <p:cNvPr id="6" name="Group 2">
            <a:extLst>
              <a:ext uri="{FF2B5EF4-FFF2-40B4-BE49-F238E27FC236}">
                <a16:creationId xmlns:a16="http://schemas.microsoft.com/office/drawing/2014/main" id="{CB76F5D4-4518-D083-1385-1C6C05079CFB}"/>
              </a:ext>
            </a:extLst>
          </p:cNvPr>
          <p:cNvGrpSpPr/>
          <p:nvPr/>
        </p:nvGrpSpPr>
        <p:grpSpPr>
          <a:xfrm>
            <a:off x="1272107" y="5620293"/>
            <a:ext cx="9230748" cy="791772"/>
            <a:chOff x="0" y="-45706"/>
            <a:chExt cx="7699164" cy="660400"/>
          </a:xfrm>
        </p:grpSpPr>
        <p:sp>
          <p:nvSpPr>
            <p:cNvPr id="7" name="Freeform 3">
              <a:extLst>
                <a:ext uri="{FF2B5EF4-FFF2-40B4-BE49-F238E27FC236}">
                  <a16:creationId xmlns:a16="http://schemas.microsoft.com/office/drawing/2014/main" id="{042FCF4C-D111-4353-EC17-D861EDF633CB}"/>
                </a:ext>
              </a:extLst>
            </p:cNvPr>
            <p:cNvSpPr/>
            <p:nvPr/>
          </p:nvSpPr>
          <p:spPr>
            <a:xfrm>
              <a:off x="0" y="-45706"/>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chemeClr val="bg1">
                <a:lumMod val="85000"/>
                <a:alpha val="63922"/>
              </a:schemeClr>
            </a:solidFill>
          </p:spPr>
          <p:txBody>
            <a:bodyPr/>
            <a:lstStyle/>
            <a:p>
              <a:endParaRPr lang="en-US" dirty="0"/>
            </a:p>
          </p:txBody>
        </p:sp>
      </p:grpSp>
      <p:sp>
        <p:nvSpPr>
          <p:cNvPr id="16" name="TextBox 5">
            <a:extLst>
              <a:ext uri="{FF2B5EF4-FFF2-40B4-BE49-F238E27FC236}">
                <a16:creationId xmlns:a16="http://schemas.microsoft.com/office/drawing/2014/main" id="{58B88D8C-0123-ABCD-1DF0-AF431A5B1B95}"/>
              </a:ext>
            </a:extLst>
          </p:cNvPr>
          <p:cNvSpPr txBox="1"/>
          <p:nvPr/>
        </p:nvSpPr>
        <p:spPr>
          <a:xfrm>
            <a:off x="1066801" y="6260846"/>
            <a:ext cx="15544800" cy="923330"/>
          </a:xfrm>
          <a:prstGeom prst="rect">
            <a:avLst/>
          </a:prstGeom>
        </p:spPr>
        <p:txBody>
          <a:bodyPr wrap="square" lIns="0" tIns="0" rIns="0" bIns="0" rtlCol="0" anchor="t">
            <a:spAutoFit/>
          </a:bodyPr>
          <a:lstStyle/>
          <a:p>
            <a:endParaRPr lang="en-US" sz="3000" dirty="0">
              <a:latin typeface="Inter" panose="020B0604020202020204" charset="0"/>
              <a:ea typeface="Inter" panose="020B0604020202020204" charset="0"/>
            </a:endParaRPr>
          </a:p>
          <a:p>
            <a:endParaRPr lang="en-US" sz="3000" dirty="0">
              <a:latin typeface="Inter" panose="020B0604020202020204" charset="0"/>
              <a:ea typeface="Inter" panose="020B0604020202020204" charset="0"/>
            </a:endParaRPr>
          </a:p>
        </p:txBody>
      </p:sp>
      <p:sp>
        <p:nvSpPr>
          <p:cNvPr id="17" name="TextBox 5">
            <a:extLst>
              <a:ext uri="{FF2B5EF4-FFF2-40B4-BE49-F238E27FC236}">
                <a16:creationId xmlns:a16="http://schemas.microsoft.com/office/drawing/2014/main" id="{689894BA-D112-ED5F-7619-BE5B7B5C017B}"/>
              </a:ext>
            </a:extLst>
          </p:cNvPr>
          <p:cNvSpPr txBox="1"/>
          <p:nvPr/>
        </p:nvSpPr>
        <p:spPr>
          <a:xfrm>
            <a:off x="1272107" y="6722511"/>
            <a:ext cx="15544800" cy="2769989"/>
          </a:xfrm>
          <a:prstGeom prst="rect">
            <a:avLst/>
          </a:prstGeom>
        </p:spPr>
        <p:txBody>
          <a:bodyPr wrap="square" lIns="0" tIns="0" rIns="0" bIns="0" rtlCol="0" anchor="t">
            <a:spAutoFit/>
          </a:bodyPr>
          <a:lstStyle/>
          <a:p>
            <a:r>
              <a:rPr lang="en-US" sz="3000" dirty="0">
                <a:latin typeface="Inter" panose="020B0604020202020204" charset="0"/>
                <a:ea typeface="Inter" panose="020B0604020202020204" charset="0"/>
              </a:rPr>
              <a:t>In this phase, we created a design document for the scanner, which included the overall architecture, system’s input and output, user interface design, and detailed descriptions of the individual functions and modules.</a:t>
            </a:r>
          </a:p>
          <a:p>
            <a:endParaRPr lang="en-US" sz="3000" dirty="0">
              <a:latin typeface="Inter" panose="020B0604020202020204" charset="0"/>
              <a:ea typeface="Inter" panose="020B0604020202020204" charset="0"/>
            </a:endParaRPr>
          </a:p>
          <a:p>
            <a:pPr marL="514350" indent="-514350">
              <a:buFont typeface="Wingdings" panose="05000000000000000000" pitchFamily="2" charset="2"/>
              <a:buChar char="Ø"/>
            </a:pPr>
            <a:r>
              <a:rPr lang="en-US" sz="3000" b="1" dirty="0">
                <a:latin typeface="Inter" panose="020B0604020202020204" charset="0"/>
                <a:ea typeface="Inter" panose="020B0604020202020204" charset="0"/>
              </a:rPr>
              <a:t>Tools used </a:t>
            </a:r>
            <a:r>
              <a:rPr lang="en-US" sz="3000" dirty="0">
                <a:latin typeface="Inter" panose="020B0604020202020204" charset="0"/>
                <a:ea typeface="Inter" panose="020B0604020202020204" charset="0"/>
              </a:rPr>
              <a:t>:</a:t>
            </a:r>
          </a:p>
          <a:p>
            <a:pPr marL="914400" lvl="1" indent="-457200">
              <a:buFont typeface="Wingdings" panose="05000000000000000000" pitchFamily="2" charset="2"/>
              <a:buChar char="§"/>
            </a:pPr>
            <a:r>
              <a:rPr lang="en-US" sz="3000" dirty="0">
                <a:latin typeface="Inter" panose="020B0604020202020204" charset="0"/>
                <a:ea typeface="Inter" panose="020B0604020202020204" charset="0"/>
              </a:rPr>
              <a:t>Draw.io for system architecture design</a:t>
            </a:r>
          </a:p>
        </p:txBody>
      </p:sp>
      <p:sp>
        <p:nvSpPr>
          <p:cNvPr id="18" name="TextBox 4">
            <a:extLst>
              <a:ext uri="{FF2B5EF4-FFF2-40B4-BE49-F238E27FC236}">
                <a16:creationId xmlns:a16="http://schemas.microsoft.com/office/drawing/2014/main" id="{3414E374-1BC6-90D3-8FF7-F778ADF6F4B3}"/>
              </a:ext>
            </a:extLst>
          </p:cNvPr>
          <p:cNvSpPr txBox="1"/>
          <p:nvPr/>
        </p:nvSpPr>
        <p:spPr>
          <a:xfrm>
            <a:off x="1272107" y="5766058"/>
            <a:ext cx="8570314" cy="422275"/>
          </a:xfrm>
          <a:prstGeom prst="rect">
            <a:avLst/>
          </a:prstGeom>
        </p:spPr>
        <p:txBody>
          <a:bodyPr lIns="0" tIns="0" rIns="0" bIns="0" rtlCol="0" anchor="t">
            <a:spAutoFit/>
          </a:bodyPr>
          <a:lstStyle/>
          <a:p>
            <a:pPr marL="269875" lvl="1">
              <a:lnSpc>
                <a:spcPts val="3499"/>
              </a:lnSpc>
            </a:pPr>
            <a:r>
              <a:rPr lang="en-US" sz="2499" dirty="0">
                <a:solidFill>
                  <a:srgbClr val="000000"/>
                </a:solidFill>
                <a:latin typeface="Inter Bold"/>
              </a:rPr>
              <a:t>2. Design</a:t>
            </a:r>
          </a:p>
        </p:txBody>
      </p:sp>
      <p:sp>
        <p:nvSpPr>
          <p:cNvPr id="8" name="TextBox 6">
            <a:extLst>
              <a:ext uri="{FF2B5EF4-FFF2-40B4-BE49-F238E27FC236}">
                <a16:creationId xmlns:a16="http://schemas.microsoft.com/office/drawing/2014/main" id="{00FD4BF4-21A9-4050-D6BE-6F671331F92F}"/>
              </a:ext>
            </a:extLst>
          </p:cNvPr>
          <p:cNvSpPr txBox="1"/>
          <p:nvPr/>
        </p:nvSpPr>
        <p:spPr>
          <a:xfrm>
            <a:off x="877288" y="1008395"/>
            <a:ext cx="11162312" cy="1006366"/>
          </a:xfrm>
          <a:prstGeom prst="rect">
            <a:avLst/>
          </a:prstGeom>
        </p:spPr>
        <p:txBody>
          <a:bodyPr wrap="square" lIns="0" tIns="0" rIns="0" bIns="0" rtlCol="0" anchor="t">
            <a:spAutoFit/>
          </a:bodyPr>
          <a:lstStyle/>
          <a:p>
            <a:pPr>
              <a:lnSpc>
                <a:spcPts val="8279"/>
              </a:lnSpc>
            </a:pPr>
            <a:r>
              <a:rPr lang="en-US" sz="6899" dirty="0">
                <a:solidFill>
                  <a:srgbClr val="00B0F0"/>
                </a:solidFill>
                <a:latin typeface="Inter Bold"/>
              </a:rPr>
              <a:t>Development phases</a:t>
            </a:r>
          </a:p>
        </p:txBody>
      </p:sp>
    </p:spTree>
    <p:extLst>
      <p:ext uri="{BB962C8B-B14F-4D97-AF65-F5344CB8AC3E}">
        <p14:creationId xmlns:p14="http://schemas.microsoft.com/office/powerpoint/2010/main" val="23964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250"/>
                            </p:stCondLst>
                            <p:childTnLst>
                              <p:par>
                                <p:cTn id="17" presetID="1"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50"/>
                            </p:stCondLst>
                            <p:childTnLst>
                              <p:par>
                                <p:cTn id="20" presetID="42"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50"/>
                                        <p:tgtEl>
                                          <p:spTgt spid="18"/>
                                        </p:tgtEl>
                                      </p:cBhvr>
                                    </p:animEffect>
                                    <p:anim calcmode="lin" valueType="num">
                                      <p:cBhvr>
                                        <p:cTn id="23" dur="250" fill="hold"/>
                                        <p:tgtEl>
                                          <p:spTgt spid="18"/>
                                        </p:tgtEl>
                                        <p:attrNameLst>
                                          <p:attrName>ppt_x</p:attrName>
                                        </p:attrNameLst>
                                      </p:cBhvr>
                                      <p:tavLst>
                                        <p:tav tm="0">
                                          <p:val>
                                            <p:strVal val="#ppt_x"/>
                                          </p:val>
                                        </p:tav>
                                        <p:tav tm="100000">
                                          <p:val>
                                            <p:strVal val="#ppt_x"/>
                                          </p:val>
                                        </p:tav>
                                      </p:tavLst>
                                    </p:anim>
                                    <p:anim calcmode="lin" valueType="num">
                                      <p:cBhvr>
                                        <p:cTn id="24" dur="250" fill="hold"/>
                                        <p:tgtEl>
                                          <p:spTgt spid="18"/>
                                        </p:tgtEl>
                                        <p:attrNameLst>
                                          <p:attrName>ppt_y</p:attrName>
                                        </p:attrNameLst>
                                      </p:cBhvr>
                                      <p:tavLst>
                                        <p:tav tm="0">
                                          <p:val>
                                            <p:strVal val="#ppt_y+.1"/>
                                          </p:val>
                                        </p:tav>
                                        <p:tav tm="100000">
                                          <p:val>
                                            <p:strVal val="#ppt_y"/>
                                          </p:val>
                                        </p:tav>
                                      </p:tavLst>
                                    </p:anim>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6" grpId="0"/>
      <p:bldP spid="17" grpId="0"/>
      <p:bldP spid="18"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2107" y="446590"/>
            <a:ext cx="9230748" cy="791772"/>
            <a:chOff x="-11556" y="-128595"/>
            <a:chExt cx="7699164" cy="660400"/>
          </a:xfrm>
        </p:grpSpPr>
        <p:sp>
          <p:nvSpPr>
            <p:cNvPr id="3" name="Freeform 3"/>
            <p:cNvSpPr/>
            <p:nvPr/>
          </p:nvSpPr>
          <p:spPr>
            <a:xfrm>
              <a:off x="-11556" y="-128595"/>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solidFill>
              <a:schemeClr val="bg1">
                <a:lumMod val="85000"/>
                <a:alpha val="63922"/>
              </a:schemeClr>
            </a:solidFill>
          </p:spPr>
          <p:txBody>
            <a:bodyPr/>
            <a:lstStyle/>
            <a:p>
              <a:endParaRPr lang="en-US" dirty="0"/>
            </a:p>
          </p:txBody>
        </p:sp>
      </p:grpSp>
      <p:sp>
        <p:nvSpPr>
          <p:cNvPr id="4" name="TextBox 4"/>
          <p:cNvSpPr txBox="1"/>
          <p:nvPr/>
        </p:nvSpPr>
        <p:spPr>
          <a:xfrm>
            <a:off x="1272107" y="631338"/>
            <a:ext cx="8570314" cy="422275"/>
          </a:xfrm>
          <a:prstGeom prst="rect">
            <a:avLst/>
          </a:prstGeom>
        </p:spPr>
        <p:txBody>
          <a:bodyPr lIns="0" tIns="0" rIns="0" bIns="0" rtlCol="0" anchor="t">
            <a:spAutoFit/>
          </a:bodyPr>
          <a:lstStyle/>
          <a:p>
            <a:pPr marL="269875" lvl="1">
              <a:lnSpc>
                <a:spcPts val="3499"/>
              </a:lnSpc>
            </a:pPr>
            <a:r>
              <a:rPr lang="en-US" sz="2499" dirty="0">
                <a:solidFill>
                  <a:srgbClr val="000000"/>
                </a:solidFill>
                <a:latin typeface="Inter Bold"/>
              </a:rPr>
              <a:t>3. Implementation</a:t>
            </a:r>
          </a:p>
        </p:txBody>
      </p:sp>
      <p:sp>
        <p:nvSpPr>
          <p:cNvPr id="5" name="TextBox 5"/>
          <p:cNvSpPr txBox="1"/>
          <p:nvPr/>
        </p:nvSpPr>
        <p:spPr>
          <a:xfrm>
            <a:off x="914400" y="1638300"/>
            <a:ext cx="17096464" cy="8402300"/>
          </a:xfrm>
          <a:prstGeom prst="rect">
            <a:avLst/>
          </a:prstGeom>
        </p:spPr>
        <p:txBody>
          <a:bodyPr wrap="square" lIns="0" tIns="0" rIns="0" bIns="0" rtlCol="0" anchor="t">
            <a:spAutoFit/>
          </a:bodyPr>
          <a:lstStyle/>
          <a:p>
            <a:r>
              <a:rPr lang="en-US" sz="3000" dirty="0">
                <a:solidFill>
                  <a:srgbClr val="00B0F0"/>
                </a:solidFill>
                <a:latin typeface="Inter" panose="020B0604020202020204" charset="0"/>
                <a:ea typeface="Inter" panose="020B0604020202020204" charset="0"/>
              </a:rPr>
              <a:t> </a:t>
            </a:r>
          </a:p>
          <a:p>
            <a:r>
              <a:rPr lang="en-US" sz="3000" dirty="0">
                <a:latin typeface="Inter" panose="020B0604020202020204" charset="0"/>
                <a:ea typeface="Inter" panose="020B0604020202020204" charset="0"/>
              </a:rPr>
              <a:t>In this phase, </a:t>
            </a:r>
            <a:r>
              <a:rPr lang="en-US" sz="3000" dirty="0" err="1">
                <a:latin typeface="Inter" panose="020B0604020202020204" charset="0"/>
                <a:ea typeface="Inter" panose="020B0604020202020204" charset="0"/>
              </a:rPr>
              <a:t>Vscraper</a:t>
            </a:r>
            <a:r>
              <a:rPr lang="en-US" sz="3000" dirty="0">
                <a:latin typeface="Inter" panose="020B0604020202020204" charset="0"/>
                <a:ea typeface="Inter" panose="020B0604020202020204" charset="0"/>
              </a:rPr>
              <a:t> was developed via these three main functions: </a:t>
            </a:r>
            <a:r>
              <a:rPr lang="en-US" sz="3000" b="1" dirty="0" err="1">
                <a:latin typeface="Inter" panose="020B0604020202020204" charset="0"/>
                <a:ea typeface="Inter" panose="020B0604020202020204" charset="0"/>
              </a:rPr>
              <a:t>get_website_info</a:t>
            </a:r>
            <a:r>
              <a:rPr lang="en-US" sz="3000" b="1" dirty="0">
                <a:latin typeface="Inter" panose="020B0604020202020204" charset="0"/>
                <a:ea typeface="Inter" panose="020B0604020202020204" charset="0"/>
              </a:rPr>
              <a:t>(</a:t>
            </a:r>
            <a:r>
              <a:rPr lang="en-US" sz="3000" b="1" dirty="0" err="1">
                <a:latin typeface="Inter" panose="020B0604020202020204" charset="0"/>
                <a:ea typeface="Inter" panose="020B0604020202020204" charset="0"/>
              </a:rPr>
              <a:t>url</a:t>
            </a:r>
            <a:r>
              <a:rPr lang="en-US" sz="3000" b="1" dirty="0">
                <a:latin typeface="Inter" panose="020B0604020202020204" charset="0"/>
                <a:ea typeface="Inter" panose="020B0604020202020204" charset="0"/>
              </a:rPr>
              <a:t>), </a:t>
            </a:r>
            <a:r>
              <a:rPr lang="en-US" sz="3000" b="1" dirty="0" err="1">
                <a:latin typeface="Inter" panose="020B0604020202020204" charset="0"/>
                <a:ea typeface="Inter" panose="020B0604020202020204" charset="0"/>
                <a:cs typeface="Courier New" panose="02070309020205020404" pitchFamily="49" charset="0"/>
              </a:rPr>
              <a:t>search_vulnerabilities</a:t>
            </a:r>
            <a:r>
              <a:rPr lang="en-US" sz="3000" b="1" dirty="0">
                <a:latin typeface="Inter" panose="020B0604020202020204" charset="0"/>
                <a:ea typeface="Inter" panose="020B0604020202020204" charset="0"/>
                <a:cs typeface="Courier New" panose="02070309020205020404" pitchFamily="49" charset="0"/>
              </a:rPr>
              <a:t>(info)</a:t>
            </a:r>
            <a:r>
              <a:rPr lang="en-US" sz="3000" b="1" dirty="0">
                <a:latin typeface="Inter" panose="020B0604020202020204" charset="0"/>
                <a:ea typeface="Inter" panose="020B0604020202020204" charset="0"/>
              </a:rPr>
              <a:t>, </a:t>
            </a:r>
            <a:r>
              <a:rPr lang="en-US" sz="3000" b="1" dirty="0" err="1">
                <a:latin typeface="Inter" panose="020B0604020202020204" charset="0"/>
                <a:ea typeface="Inter" panose="020B0604020202020204" charset="0"/>
              </a:rPr>
              <a:t>report_vulnerabilities</a:t>
            </a:r>
            <a:r>
              <a:rPr lang="en-US" sz="3000" b="1" dirty="0">
                <a:latin typeface="Inter" panose="020B0604020202020204" charset="0"/>
                <a:ea typeface="Inter" panose="020B0604020202020204" charset="0"/>
              </a:rPr>
              <a:t>(</a:t>
            </a:r>
            <a:r>
              <a:rPr lang="en-US" sz="3000" b="1" dirty="0" err="1">
                <a:latin typeface="Inter" panose="020B0604020202020204" charset="0"/>
                <a:ea typeface="Inter" panose="020B0604020202020204" charset="0"/>
              </a:rPr>
              <a:t>url</a:t>
            </a:r>
            <a:r>
              <a:rPr lang="en-US" sz="3000" b="1" dirty="0">
                <a:latin typeface="Inter" panose="020B0604020202020204" charset="0"/>
                <a:ea typeface="Inter" panose="020B0604020202020204" charset="0"/>
              </a:rPr>
              <a:t>, vulnerabilities), </a:t>
            </a:r>
          </a:p>
          <a:p>
            <a:endParaRPr lang="en-US" sz="3000" b="1" dirty="0">
              <a:latin typeface="Inter" panose="020B0604020202020204" charset="0"/>
              <a:ea typeface="Inter" panose="020B0604020202020204" charset="0"/>
            </a:endParaRPr>
          </a:p>
          <a:p>
            <a:pPr marL="457200" indent="-457200">
              <a:buFont typeface="Wingdings" panose="05000000000000000000" pitchFamily="2" charset="2"/>
              <a:buChar char="Ø"/>
            </a:pPr>
            <a:r>
              <a:rPr lang="en-US" sz="3000" b="1" dirty="0">
                <a:latin typeface="Inter Bold" panose="020B0604020202020204" charset="0"/>
                <a:ea typeface="Inter Bold" panose="020B0604020202020204" charset="0"/>
              </a:rPr>
              <a:t>Tools used:</a:t>
            </a:r>
          </a:p>
          <a:p>
            <a:pPr marL="742950" lvl="1" indent="-285750">
              <a:buFont typeface="Arial" panose="020B0604020202020204" pitchFamily="34" charset="0"/>
              <a:buChar char="•"/>
            </a:pPr>
            <a:r>
              <a:rPr lang="en-US" sz="3000" dirty="0">
                <a:latin typeface="Inter" panose="020B0604020202020204" charset="0"/>
                <a:ea typeface="Inter" panose="020B0604020202020204" charset="0"/>
              </a:rPr>
              <a:t>Python programming language.</a:t>
            </a:r>
          </a:p>
          <a:p>
            <a:pPr marL="742950" lvl="1" indent="-285750">
              <a:buFont typeface="Arial" panose="020B0604020202020204" pitchFamily="34" charset="0"/>
              <a:buChar char="•"/>
            </a:pPr>
            <a:r>
              <a:rPr lang="en-US" sz="3000" dirty="0">
                <a:latin typeface="Inter" panose="020B0604020202020204" charset="0"/>
                <a:ea typeface="Inter" panose="020B0604020202020204" charset="0"/>
              </a:rPr>
              <a:t>Requests: Requests is a Python library that is used to send HTTP requests and handle responses. It was used in this project to send requests to the website being scanned and to the vulnerability database.</a:t>
            </a:r>
          </a:p>
          <a:p>
            <a:pPr marL="742950" lvl="1" indent="-285750">
              <a:buFont typeface="Arial" panose="020B0604020202020204" pitchFamily="34" charset="0"/>
              <a:buChar char="•"/>
            </a:pPr>
            <a:r>
              <a:rPr lang="en-US" sz="3000" dirty="0">
                <a:latin typeface="Inter" panose="020B0604020202020204" charset="0"/>
                <a:ea typeface="Inter" panose="020B0604020202020204" charset="0"/>
              </a:rPr>
              <a:t> The National Vulnerability Database (NVD) provided by the National Institute of Standards and Technology (NIST). The URL for the vulnerability search query is: </a:t>
            </a:r>
            <a:r>
              <a:rPr lang="en-US" sz="3000" u="sng" dirty="0">
                <a:latin typeface="Inter" panose="020B0604020202020204" charset="0"/>
                <a:ea typeface="Inter" panose="020B0604020202020204" charset="0"/>
                <a:hlinkClick r:id="rId2"/>
              </a:rPr>
              <a:t>https://nvd.nist.gov/vuln/search/results?form_type=Basic&amp;results_type=overview&amp;query=</a:t>
            </a:r>
            <a:endParaRPr lang="en-US" sz="3000" u="sng" dirty="0">
              <a:latin typeface="Inter" panose="020B0604020202020204" charset="0"/>
              <a:ea typeface="Inter" panose="020B0604020202020204" charset="0"/>
            </a:endParaRPr>
          </a:p>
          <a:p>
            <a:pPr lvl="1"/>
            <a:r>
              <a:rPr lang="en-US" sz="3000" dirty="0">
                <a:latin typeface="Inter" panose="020B0604020202020204" charset="0"/>
                <a:ea typeface="Inter" panose="020B0604020202020204" charset="0"/>
              </a:rPr>
              <a:t>   it is used to search for known vulnerabilities in the software and server versions used by</a:t>
            </a:r>
          </a:p>
          <a:p>
            <a:pPr lvl="1"/>
            <a:r>
              <a:rPr lang="en-US" sz="3000" dirty="0">
                <a:latin typeface="Inter" panose="020B0604020202020204" charset="0"/>
                <a:ea typeface="Inter" panose="020B0604020202020204" charset="0"/>
              </a:rPr>
              <a:t>   the website being scanned.</a:t>
            </a:r>
          </a:p>
          <a:p>
            <a:pPr marL="742950" lvl="1" indent="-285750">
              <a:buFont typeface="Wingdings" panose="05000000000000000000" pitchFamily="2" charset="2"/>
              <a:buChar char="§"/>
            </a:pPr>
            <a:endParaRPr lang="en-US" b="1" dirty="0"/>
          </a:p>
          <a:p>
            <a:r>
              <a:rPr lang="en-US" b="1" dirty="0"/>
              <a:t> </a:t>
            </a:r>
            <a:endParaRPr lang="en-US" sz="3000" dirty="0">
              <a:latin typeface="Inter" panose="020B0604020202020204" charset="0"/>
              <a:ea typeface="Inter" panose="020B0604020202020204" charset="0"/>
            </a:endParaRPr>
          </a:p>
          <a:p>
            <a:endParaRPr lang="en-US" sz="3000" dirty="0">
              <a:latin typeface="Inter" panose="020B0604020202020204" charset="0"/>
              <a:ea typeface="Inter" panose="020B0604020202020204" charset="0"/>
            </a:endParaRPr>
          </a:p>
          <a:p>
            <a:pPr marL="457200" indent="-457200">
              <a:buFont typeface="Arial" panose="020B0604020202020204" pitchFamily="34" charset="0"/>
              <a:buChar char="•"/>
            </a:pPr>
            <a:endParaRPr lang="en-US" sz="3000" dirty="0">
              <a:latin typeface="Inter" panose="020B0604020202020204" charset="0"/>
              <a:ea typeface="Inter" panose="020B0604020202020204" charset="0"/>
            </a:endParaRPr>
          </a:p>
          <a:p>
            <a:endParaRPr lang="en-US" sz="3000" dirty="0">
              <a:latin typeface="Inter" panose="020B0604020202020204" charset="0"/>
              <a:ea typeface="Inter" panose="020B0604020202020204" charset="0"/>
            </a:endParaRPr>
          </a:p>
        </p:txBody>
      </p:sp>
    </p:spTree>
    <p:extLst>
      <p:ext uri="{BB962C8B-B14F-4D97-AF65-F5344CB8AC3E}">
        <p14:creationId xmlns:p14="http://schemas.microsoft.com/office/powerpoint/2010/main" val="409434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1003</Words>
  <Application>Microsoft Office PowerPoint</Application>
  <PresentationFormat>Personnalisé</PresentationFormat>
  <Paragraphs>99</Paragraphs>
  <Slides>10</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Wingdings</vt:lpstr>
      <vt:lpstr>Inter Bold</vt:lpstr>
      <vt:lpstr>Ubuntu Mono</vt:lpstr>
      <vt:lpstr>Söhne</vt:lpstr>
      <vt:lpstr>Segoe UI</vt:lpstr>
      <vt:lpstr>Calibri</vt:lpstr>
      <vt:lpstr>Arial</vt:lpstr>
      <vt:lpstr>Inter</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 Purple Isometric Elements &amp; Mockups 5G Technology Technology Presentation</dc:title>
  <cp:lastModifiedBy>Hsini</cp:lastModifiedBy>
  <cp:revision>25</cp:revision>
  <dcterms:created xsi:type="dcterms:W3CDTF">2006-08-16T00:00:00Z</dcterms:created>
  <dcterms:modified xsi:type="dcterms:W3CDTF">2023-05-30T23:08:50Z</dcterms:modified>
  <dc:identifier>DAFgcvqqCag</dc:identifier>
</cp:coreProperties>
</file>