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222"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079D6-BE9C-421B-93A4-E755A9134B13}"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538D8183-FF92-4F35-9FAE-2BB7A63262EB}">
      <dgm:prSet phldrT="[Text]"/>
      <dgm:spPr/>
      <dgm:t>
        <a:bodyPr/>
        <a:lstStyle/>
        <a:p>
          <a:r>
            <a:rPr lang="en-US" dirty="0" err="1" smtClean="0"/>
            <a:t>Sprite.Update</a:t>
          </a:r>
          <a:r>
            <a:rPr lang="en-US" dirty="0" smtClean="0"/>
            <a:t> (</a:t>
          </a:r>
          <a:r>
            <a:rPr lang="en-US" dirty="0" err="1" smtClean="0"/>
            <a:t>keysPressed</a:t>
          </a:r>
          <a:r>
            <a:rPr lang="en-US" dirty="0" smtClean="0"/>
            <a:t>)</a:t>
          </a:r>
          <a:endParaRPr lang="en-US" dirty="0"/>
        </a:p>
      </dgm:t>
    </dgm:pt>
    <dgm:pt modelId="{76ABE3F3-948F-450E-8F62-41B8FCF360D0}" type="parTrans" cxnId="{C183CF51-F0C8-4A44-A9F2-2FB7C8CDB2C8}">
      <dgm:prSet/>
      <dgm:spPr/>
      <dgm:t>
        <a:bodyPr/>
        <a:lstStyle/>
        <a:p>
          <a:endParaRPr lang="en-US"/>
        </a:p>
      </dgm:t>
    </dgm:pt>
    <dgm:pt modelId="{22F96F21-D592-4CF8-B7C8-DB6FC4DAEA49}" type="sibTrans" cxnId="{C183CF51-F0C8-4A44-A9F2-2FB7C8CDB2C8}">
      <dgm:prSet/>
      <dgm:spPr/>
      <dgm:t>
        <a:bodyPr/>
        <a:lstStyle/>
        <a:p>
          <a:endParaRPr lang="en-US"/>
        </a:p>
      </dgm:t>
    </dgm:pt>
    <dgm:pt modelId="{FD0BB178-9E99-4512-8D23-3BE3929ABB32}">
      <dgm:prSet phldrT="[Text]"/>
      <dgm:spPr/>
      <dgm:t>
        <a:bodyPr/>
        <a:lstStyle/>
        <a:p>
          <a:r>
            <a:rPr lang="en-US" dirty="0" err="1" smtClean="0"/>
            <a:t>GameController</a:t>
          </a:r>
          <a:r>
            <a:rPr lang="en-US" dirty="0" smtClean="0"/>
            <a:t> .</a:t>
          </a:r>
          <a:r>
            <a:rPr lang="en-US" dirty="0" err="1" smtClean="0"/>
            <a:t>UpdateOcurred</a:t>
          </a:r>
          <a:r>
            <a:rPr lang="en-US" dirty="0" smtClean="0"/>
            <a:t>()</a:t>
          </a:r>
          <a:endParaRPr lang="en-US" dirty="0"/>
        </a:p>
      </dgm:t>
    </dgm:pt>
    <dgm:pt modelId="{EB542488-1453-4C2E-9E45-52323794C9F9}" type="parTrans" cxnId="{C1D314F0-0988-4425-BAE2-8561A879C3B2}">
      <dgm:prSet/>
      <dgm:spPr/>
      <dgm:t>
        <a:bodyPr/>
        <a:lstStyle/>
        <a:p>
          <a:endParaRPr lang="en-US"/>
        </a:p>
      </dgm:t>
    </dgm:pt>
    <dgm:pt modelId="{B1B52AE6-483A-4C84-A514-0775D01C5E1B}" type="sibTrans" cxnId="{C1D314F0-0988-4425-BAE2-8561A879C3B2}">
      <dgm:prSet/>
      <dgm:spPr/>
      <dgm:t>
        <a:bodyPr/>
        <a:lstStyle/>
        <a:p>
          <a:endParaRPr lang="en-US"/>
        </a:p>
      </dgm:t>
    </dgm:pt>
    <dgm:pt modelId="{1F5BBB20-4AFB-4AA6-8015-1A1974EF3D38}">
      <dgm:prSet phldrT="[Text]"/>
      <dgm:spPr/>
      <dgm:t>
        <a:bodyPr/>
        <a:lstStyle/>
        <a:p>
          <a:r>
            <a:rPr lang="en-US" dirty="0" err="1" smtClean="0"/>
            <a:t>Sprite.Paint</a:t>
          </a:r>
          <a:r>
            <a:rPr lang="en-US" dirty="0" smtClean="0"/>
            <a:t> (graphics)</a:t>
          </a:r>
          <a:endParaRPr lang="en-US" dirty="0"/>
        </a:p>
      </dgm:t>
    </dgm:pt>
    <dgm:pt modelId="{FFC5C6D4-E838-47A3-8985-05C8AB89462F}" type="parTrans" cxnId="{2089F593-A6F8-470C-9D21-0173E5B41D40}">
      <dgm:prSet/>
      <dgm:spPr/>
      <dgm:t>
        <a:bodyPr/>
        <a:lstStyle/>
        <a:p>
          <a:endParaRPr lang="en-US"/>
        </a:p>
      </dgm:t>
    </dgm:pt>
    <dgm:pt modelId="{E13EE998-28B3-4E06-8671-A564651B27B8}" type="sibTrans" cxnId="{2089F593-A6F8-470C-9D21-0173E5B41D40}">
      <dgm:prSet/>
      <dgm:spPr/>
      <dgm:t>
        <a:bodyPr/>
        <a:lstStyle/>
        <a:p>
          <a:endParaRPr lang="en-US"/>
        </a:p>
      </dgm:t>
    </dgm:pt>
    <dgm:pt modelId="{033EB1F3-E56B-4E9F-977D-DD6BA802F1A7}" type="pres">
      <dgm:prSet presAssocID="{57A079D6-BE9C-421B-93A4-E755A9134B13}" presName="cycle" presStyleCnt="0">
        <dgm:presLayoutVars>
          <dgm:dir/>
          <dgm:resizeHandles val="exact"/>
        </dgm:presLayoutVars>
      </dgm:prSet>
      <dgm:spPr/>
      <dgm:t>
        <a:bodyPr/>
        <a:lstStyle/>
        <a:p>
          <a:endParaRPr lang="en-US"/>
        </a:p>
      </dgm:t>
    </dgm:pt>
    <dgm:pt modelId="{DC7836F8-2A53-416C-822F-2692FEF7398F}" type="pres">
      <dgm:prSet presAssocID="{538D8183-FF92-4F35-9FAE-2BB7A63262EB}" presName="node" presStyleLbl="node1" presStyleIdx="0" presStyleCnt="3" custRadScaleRad="98690" custRadScaleInc="-635">
        <dgm:presLayoutVars>
          <dgm:bulletEnabled val="1"/>
        </dgm:presLayoutVars>
      </dgm:prSet>
      <dgm:spPr/>
      <dgm:t>
        <a:bodyPr/>
        <a:lstStyle/>
        <a:p>
          <a:endParaRPr lang="en-US"/>
        </a:p>
      </dgm:t>
    </dgm:pt>
    <dgm:pt modelId="{C658ECDF-9A16-46EE-A320-CF0AE664C677}" type="pres">
      <dgm:prSet presAssocID="{22F96F21-D592-4CF8-B7C8-DB6FC4DAEA49}" presName="sibTrans" presStyleLbl="sibTrans2D1" presStyleIdx="0" presStyleCnt="3"/>
      <dgm:spPr/>
      <dgm:t>
        <a:bodyPr/>
        <a:lstStyle/>
        <a:p>
          <a:endParaRPr lang="en-US"/>
        </a:p>
      </dgm:t>
    </dgm:pt>
    <dgm:pt modelId="{3F0DAFE0-02DD-4C29-A9B7-EFEA5DF868C1}" type="pres">
      <dgm:prSet presAssocID="{22F96F21-D592-4CF8-B7C8-DB6FC4DAEA49}" presName="connectorText" presStyleLbl="sibTrans2D1" presStyleIdx="0" presStyleCnt="3"/>
      <dgm:spPr/>
      <dgm:t>
        <a:bodyPr/>
        <a:lstStyle/>
        <a:p>
          <a:endParaRPr lang="en-US"/>
        </a:p>
      </dgm:t>
    </dgm:pt>
    <dgm:pt modelId="{EF698F3F-B65F-480E-BF62-2727682218E7}" type="pres">
      <dgm:prSet presAssocID="{FD0BB178-9E99-4512-8D23-3BE3929ABB32}" presName="node" presStyleLbl="node1" presStyleIdx="1" presStyleCnt="3">
        <dgm:presLayoutVars>
          <dgm:bulletEnabled val="1"/>
        </dgm:presLayoutVars>
      </dgm:prSet>
      <dgm:spPr/>
      <dgm:t>
        <a:bodyPr/>
        <a:lstStyle/>
        <a:p>
          <a:endParaRPr lang="en-US"/>
        </a:p>
      </dgm:t>
    </dgm:pt>
    <dgm:pt modelId="{5BA52EAC-C402-4928-A62A-75322577F6E5}" type="pres">
      <dgm:prSet presAssocID="{B1B52AE6-483A-4C84-A514-0775D01C5E1B}" presName="sibTrans" presStyleLbl="sibTrans2D1" presStyleIdx="1" presStyleCnt="3"/>
      <dgm:spPr/>
      <dgm:t>
        <a:bodyPr/>
        <a:lstStyle/>
        <a:p>
          <a:endParaRPr lang="en-US"/>
        </a:p>
      </dgm:t>
    </dgm:pt>
    <dgm:pt modelId="{3DEFD386-64F8-4345-A0E2-86DF7DD0EF35}" type="pres">
      <dgm:prSet presAssocID="{B1B52AE6-483A-4C84-A514-0775D01C5E1B}" presName="connectorText" presStyleLbl="sibTrans2D1" presStyleIdx="1" presStyleCnt="3"/>
      <dgm:spPr/>
      <dgm:t>
        <a:bodyPr/>
        <a:lstStyle/>
        <a:p>
          <a:endParaRPr lang="en-US"/>
        </a:p>
      </dgm:t>
    </dgm:pt>
    <dgm:pt modelId="{8ED60A75-5AB3-40CE-B34E-4CDAE4C5CF60}" type="pres">
      <dgm:prSet presAssocID="{1F5BBB20-4AFB-4AA6-8015-1A1974EF3D38}" presName="node" presStyleLbl="node1" presStyleIdx="2" presStyleCnt="3">
        <dgm:presLayoutVars>
          <dgm:bulletEnabled val="1"/>
        </dgm:presLayoutVars>
      </dgm:prSet>
      <dgm:spPr/>
      <dgm:t>
        <a:bodyPr/>
        <a:lstStyle/>
        <a:p>
          <a:endParaRPr lang="en-US"/>
        </a:p>
      </dgm:t>
    </dgm:pt>
    <dgm:pt modelId="{C1FA5CEE-4577-4C50-A212-1987475DCF57}" type="pres">
      <dgm:prSet presAssocID="{E13EE998-28B3-4E06-8671-A564651B27B8}" presName="sibTrans" presStyleLbl="sibTrans2D1" presStyleIdx="2" presStyleCnt="3"/>
      <dgm:spPr/>
      <dgm:t>
        <a:bodyPr/>
        <a:lstStyle/>
        <a:p>
          <a:endParaRPr lang="en-US"/>
        </a:p>
      </dgm:t>
    </dgm:pt>
    <dgm:pt modelId="{1F0A9B29-3312-4671-99A7-B54238D810A8}" type="pres">
      <dgm:prSet presAssocID="{E13EE998-28B3-4E06-8671-A564651B27B8}" presName="connectorText" presStyleLbl="sibTrans2D1" presStyleIdx="2" presStyleCnt="3"/>
      <dgm:spPr/>
      <dgm:t>
        <a:bodyPr/>
        <a:lstStyle/>
        <a:p>
          <a:endParaRPr lang="en-US"/>
        </a:p>
      </dgm:t>
    </dgm:pt>
  </dgm:ptLst>
  <dgm:cxnLst>
    <dgm:cxn modelId="{9FC8162D-CAFF-454A-9AD4-12177171A043}" type="presOf" srcId="{E13EE998-28B3-4E06-8671-A564651B27B8}" destId="{C1FA5CEE-4577-4C50-A212-1987475DCF57}" srcOrd="0" destOrd="0" presId="urn:microsoft.com/office/officeart/2005/8/layout/cycle2"/>
    <dgm:cxn modelId="{759A556A-A33B-4241-B3EA-04868964C7DD}" type="presOf" srcId="{FD0BB178-9E99-4512-8D23-3BE3929ABB32}" destId="{EF698F3F-B65F-480E-BF62-2727682218E7}" srcOrd="0" destOrd="0" presId="urn:microsoft.com/office/officeart/2005/8/layout/cycle2"/>
    <dgm:cxn modelId="{4D1B030D-BF86-4B22-A899-5C3074EAA55B}" type="presOf" srcId="{22F96F21-D592-4CF8-B7C8-DB6FC4DAEA49}" destId="{C658ECDF-9A16-46EE-A320-CF0AE664C677}" srcOrd="0" destOrd="0" presId="urn:microsoft.com/office/officeart/2005/8/layout/cycle2"/>
    <dgm:cxn modelId="{C1D314F0-0988-4425-BAE2-8561A879C3B2}" srcId="{57A079D6-BE9C-421B-93A4-E755A9134B13}" destId="{FD0BB178-9E99-4512-8D23-3BE3929ABB32}" srcOrd="1" destOrd="0" parTransId="{EB542488-1453-4C2E-9E45-52323794C9F9}" sibTransId="{B1B52AE6-483A-4C84-A514-0775D01C5E1B}"/>
    <dgm:cxn modelId="{C183CF51-F0C8-4A44-A9F2-2FB7C8CDB2C8}" srcId="{57A079D6-BE9C-421B-93A4-E755A9134B13}" destId="{538D8183-FF92-4F35-9FAE-2BB7A63262EB}" srcOrd="0" destOrd="0" parTransId="{76ABE3F3-948F-450E-8F62-41B8FCF360D0}" sibTransId="{22F96F21-D592-4CF8-B7C8-DB6FC4DAEA49}"/>
    <dgm:cxn modelId="{C6AF85B8-1040-42AD-AB2E-3BCF6FCE3A97}" type="presOf" srcId="{22F96F21-D592-4CF8-B7C8-DB6FC4DAEA49}" destId="{3F0DAFE0-02DD-4C29-A9B7-EFEA5DF868C1}" srcOrd="1" destOrd="0" presId="urn:microsoft.com/office/officeart/2005/8/layout/cycle2"/>
    <dgm:cxn modelId="{06806136-F4FD-47AD-B4B7-497ACAF862BC}" type="presOf" srcId="{B1B52AE6-483A-4C84-A514-0775D01C5E1B}" destId="{5BA52EAC-C402-4928-A62A-75322577F6E5}" srcOrd="0" destOrd="0" presId="urn:microsoft.com/office/officeart/2005/8/layout/cycle2"/>
    <dgm:cxn modelId="{F7989E75-01FE-4314-AB41-3A5FC299C54E}" type="presOf" srcId="{538D8183-FF92-4F35-9FAE-2BB7A63262EB}" destId="{DC7836F8-2A53-416C-822F-2692FEF7398F}" srcOrd="0" destOrd="0" presId="urn:microsoft.com/office/officeart/2005/8/layout/cycle2"/>
    <dgm:cxn modelId="{1B3AC7C0-D1DF-41A7-968E-64610A39D838}" type="presOf" srcId="{B1B52AE6-483A-4C84-A514-0775D01C5E1B}" destId="{3DEFD386-64F8-4345-A0E2-86DF7DD0EF35}" srcOrd="1" destOrd="0" presId="urn:microsoft.com/office/officeart/2005/8/layout/cycle2"/>
    <dgm:cxn modelId="{5108F768-30F1-45BE-80E8-1D0C70888152}" type="presOf" srcId="{1F5BBB20-4AFB-4AA6-8015-1A1974EF3D38}" destId="{8ED60A75-5AB3-40CE-B34E-4CDAE4C5CF60}" srcOrd="0" destOrd="0" presId="urn:microsoft.com/office/officeart/2005/8/layout/cycle2"/>
    <dgm:cxn modelId="{CACDDA3C-6E4E-407E-8ED4-A966C0B32D30}" type="presOf" srcId="{57A079D6-BE9C-421B-93A4-E755A9134B13}" destId="{033EB1F3-E56B-4E9F-977D-DD6BA802F1A7}" srcOrd="0" destOrd="0" presId="urn:microsoft.com/office/officeart/2005/8/layout/cycle2"/>
    <dgm:cxn modelId="{2089F593-A6F8-470C-9D21-0173E5B41D40}" srcId="{57A079D6-BE9C-421B-93A4-E755A9134B13}" destId="{1F5BBB20-4AFB-4AA6-8015-1A1974EF3D38}" srcOrd="2" destOrd="0" parTransId="{FFC5C6D4-E838-47A3-8985-05C8AB89462F}" sibTransId="{E13EE998-28B3-4E06-8671-A564651B27B8}"/>
    <dgm:cxn modelId="{DA7FB47F-554D-4363-A764-946C7E9DC726}" type="presOf" srcId="{E13EE998-28B3-4E06-8671-A564651B27B8}" destId="{1F0A9B29-3312-4671-99A7-B54238D810A8}" srcOrd="1" destOrd="0" presId="urn:microsoft.com/office/officeart/2005/8/layout/cycle2"/>
    <dgm:cxn modelId="{D607FF8B-5968-46CF-8FD2-B64BCED87D42}" type="presParOf" srcId="{033EB1F3-E56B-4E9F-977D-DD6BA802F1A7}" destId="{DC7836F8-2A53-416C-822F-2692FEF7398F}" srcOrd="0" destOrd="0" presId="urn:microsoft.com/office/officeart/2005/8/layout/cycle2"/>
    <dgm:cxn modelId="{E372F1B4-F932-4171-AF0B-0B56642E5E6A}" type="presParOf" srcId="{033EB1F3-E56B-4E9F-977D-DD6BA802F1A7}" destId="{C658ECDF-9A16-46EE-A320-CF0AE664C677}" srcOrd="1" destOrd="0" presId="urn:microsoft.com/office/officeart/2005/8/layout/cycle2"/>
    <dgm:cxn modelId="{64969D01-9497-4096-86DC-6610954E16E6}" type="presParOf" srcId="{C658ECDF-9A16-46EE-A320-CF0AE664C677}" destId="{3F0DAFE0-02DD-4C29-A9B7-EFEA5DF868C1}" srcOrd="0" destOrd="0" presId="urn:microsoft.com/office/officeart/2005/8/layout/cycle2"/>
    <dgm:cxn modelId="{08A67520-41AB-49E7-82F0-CCA0723C769C}" type="presParOf" srcId="{033EB1F3-E56B-4E9F-977D-DD6BA802F1A7}" destId="{EF698F3F-B65F-480E-BF62-2727682218E7}" srcOrd="2" destOrd="0" presId="urn:microsoft.com/office/officeart/2005/8/layout/cycle2"/>
    <dgm:cxn modelId="{C2FADBF8-C378-4C5B-8FE4-97DD0B16F8E3}" type="presParOf" srcId="{033EB1F3-E56B-4E9F-977D-DD6BA802F1A7}" destId="{5BA52EAC-C402-4928-A62A-75322577F6E5}" srcOrd="3" destOrd="0" presId="urn:microsoft.com/office/officeart/2005/8/layout/cycle2"/>
    <dgm:cxn modelId="{46B94581-D75F-43C9-8655-8564601A9E93}" type="presParOf" srcId="{5BA52EAC-C402-4928-A62A-75322577F6E5}" destId="{3DEFD386-64F8-4345-A0E2-86DF7DD0EF35}" srcOrd="0" destOrd="0" presId="urn:microsoft.com/office/officeart/2005/8/layout/cycle2"/>
    <dgm:cxn modelId="{4308F8ED-1A3E-4E23-9018-B15670A895A9}" type="presParOf" srcId="{033EB1F3-E56B-4E9F-977D-DD6BA802F1A7}" destId="{8ED60A75-5AB3-40CE-B34E-4CDAE4C5CF60}" srcOrd="4" destOrd="0" presId="urn:microsoft.com/office/officeart/2005/8/layout/cycle2"/>
    <dgm:cxn modelId="{8F4CCB71-C6A3-422B-9511-7B82BB32C605}" type="presParOf" srcId="{033EB1F3-E56B-4E9F-977D-DD6BA802F1A7}" destId="{C1FA5CEE-4577-4C50-A212-1987475DCF57}" srcOrd="5" destOrd="0" presId="urn:microsoft.com/office/officeart/2005/8/layout/cycle2"/>
    <dgm:cxn modelId="{91107295-FA5B-416A-8448-79FE40CD967F}" type="presParOf" srcId="{C1FA5CEE-4577-4C50-A212-1987475DCF57}" destId="{1F0A9B29-3312-4671-99A7-B54238D810A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836F8-2A53-416C-822F-2692FEF7398F}">
      <dsp:nvSpPr>
        <dsp:cNvPr id="0" name=""/>
        <dsp:cNvSpPr/>
      </dsp:nvSpPr>
      <dsp:spPr>
        <a:xfrm>
          <a:off x="2995591" y="19712"/>
          <a:ext cx="1673262" cy="1673262"/>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Sprite.Update</a:t>
          </a:r>
          <a:r>
            <a:rPr lang="en-US" sz="1100" kern="1200" dirty="0" smtClean="0"/>
            <a:t> (</a:t>
          </a:r>
          <a:r>
            <a:rPr lang="en-US" sz="1100" kern="1200" dirty="0" err="1" smtClean="0"/>
            <a:t>keysPressed</a:t>
          </a:r>
          <a:r>
            <a:rPr lang="en-US" sz="1100" kern="1200" dirty="0" smtClean="0"/>
            <a:t>)</a:t>
          </a:r>
          <a:endParaRPr lang="en-US" sz="1100" kern="1200" dirty="0"/>
        </a:p>
      </dsp:txBody>
      <dsp:txXfrm>
        <a:off x="3240635" y="264756"/>
        <a:ext cx="1183174" cy="1183174"/>
      </dsp:txXfrm>
    </dsp:sp>
    <dsp:sp modelId="{C658ECDF-9A16-46EE-A320-CF0AE664C677}">
      <dsp:nvSpPr>
        <dsp:cNvPr id="0" name=""/>
        <dsp:cNvSpPr/>
      </dsp:nvSpPr>
      <dsp:spPr>
        <a:xfrm rot="3575584">
          <a:off x="4239474" y="1642595"/>
          <a:ext cx="439747" cy="564725"/>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272050" y="1698651"/>
        <a:ext cx="307823" cy="338835"/>
      </dsp:txXfrm>
    </dsp:sp>
    <dsp:sp modelId="{EF698F3F-B65F-480E-BF62-2727682218E7}">
      <dsp:nvSpPr>
        <dsp:cNvPr id="0" name=""/>
        <dsp:cNvSpPr/>
      </dsp:nvSpPr>
      <dsp:spPr>
        <a:xfrm>
          <a:off x="4262441" y="2178408"/>
          <a:ext cx="1673262" cy="1673262"/>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GameController</a:t>
          </a:r>
          <a:r>
            <a:rPr lang="en-US" sz="1100" kern="1200" dirty="0" smtClean="0"/>
            <a:t> .</a:t>
          </a:r>
          <a:r>
            <a:rPr lang="en-US" sz="1100" kern="1200" dirty="0" err="1" smtClean="0"/>
            <a:t>UpdateOcurred</a:t>
          </a:r>
          <a:r>
            <a:rPr lang="en-US" sz="1100" kern="1200" dirty="0" smtClean="0"/>
            <a:t>()</a:t>
          </a:r>
          <a:endParaRPr lang="en-US" sz="1100" kern="1200" dirty="0"/>
        </a:p>
      </dsp:txBody>
      <dsp:txXfrm>
        <a:off x="4507485" y="2423452"/>
        <a:ext cx="1183174" cy="1183174"/>
      </dsp:txXfrm>
    </dsp:sp>
    <dsp:sp modelId="{5BA52EAC-C402-4928-A62A-75322577F6E5}">
      <dsp:nvSpPr>
        <dsp:cNvPr id="0" name=""/>
        <dsp:cNvSpPr/>
      </dsp:nvSpPr>
      <dsp:spPr>
        <a:xfrm rot="10800000">
          <a:off x="3631404" y="2732676"/>
          <a:ext cx="445933" cy="564725"/>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765184" y="2845621"/>
        <a:ext cx="312153" cy="338835"/>
      </dsp:txXfrm>
    </dsp:sp>
    <dsp:sp modelId="{8ED60A75-5AB3-40CE-B34E-4CDAE4C5CF60}">
      <dsp:nvSpPr>
        <dsp:cNvPr id="0" name=""/>
        <dsp:cNvSpPr/>
      </dsp:nvSpPr>
      <dsp:spPr>
        <a:xfrm>
          <a:off x="1747796" y="2178408"/>
          <a:ext cx="1673262" cy="1673262"/>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Sprite.Paint</a:t>
          </a:r>
          <a:r>
            <a:rPr lang="en-US" sz="1100" kern="1200" dirty="0" smtClean="0"/>
            <a:t> (graphics)</a:t>
          </a:r>
          <a:endParaRPr lang="en-US" sz="1100" kern="1200" dirty="0"/>
        </a:p>
      </dsp:txBody>
      <dsp:txXfrm>
        <a:off x="1992840" y="2423452"/>
        <a:ext cx="1183174" cy="1183174"/>
      </dsp:txXfrm>
    </dsp:sp>
    <dsp:sp modelId="{C1FA5CEE-4577-4C50-A212-1987475DCF57}">
      <dsp:nvSpPr>
        <dsp:cNvPr id="0" name=""/>
        <dsp:cNvSpPr/>
      </dsp:nvSpPr>
      <dsp:spPr>
        <a:xfrm rot="18001757">
          <a:off x="2984836" y="1663979"/>
          <a:ext cx="434664" cy="564725"/>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017407" y="1833372"/>
        <a:ext cx="304265" cy="3388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543" y="567496"/>
            <a:ext cx="7766936" cy="1646302"/>
          </a:xfrm>
        </p:spPr>
        <p:txBody>
          <a:bodyPr/>
          <a:lstStyle/>
          <a:p>
            <a:r>
              <a:rPr lang="en-US" dirty="0" smtClean="0"/>
              <a:t>AP Computer Science</a:t>
            </a:r>
            <a:endParaRPr lang="en-US" dirty="0"/>
          </a:p>
        </p:txBody>
      </p:sp>
      <p:sp>
        <p:nvSpPr>
          <p:cNvPr id="3" name="Subtitle 2"/>
          <p:cNvSpPr>
            <a:spLocks noGrp="1"/>
          </p:cNvSpPr>
          <p:nvPr>
            <p:ph type="subTitle" idx="1"/>
          </p:nvPr>
        </p:nvSpPr>
        <p:spPr>
          <a:xfrm>
            <a:off x="1523543" y="2213795"/>
            <a:ext cx="7766936" cy="1096899"/>
          </a:xfrm>
        </p:spPr>
        <p:txBody>
          <a:bodyPr/>
          <a:lstStyle/>
          <a:p>
            <a:r>
              <a:rPr lang="en-US" dirty="0" smtClean="0"/>
              <a:t>Mt Si High School</a:t>
            </a:r>
          </a:p>
          <a:p>
            <a:r>
              <a:rPr lang="en-US" dirty="0" smtClean="0"/>
              <a:t>Mon</a:t>
            </a:r>
            <a:r>
              <a:rPr lang="en-US" dirty="0"/>
              <a:t>day </a:t>
            </a:r>
            <a:r>
              <a:rPr lang="en-US" dirty="0" smtClean="0"/>
              <a:t>23</a:t>
            </a:r>
            <a:r>
              <a:rPr lang="en-US" baseline="30000" dirty="0" smtClean="0"/>
              <a:t>rd</a:t>
            </a:r>
            <a:r>
              <a:rPr lang="en-US" dirty="0" smtClean="0"/>
              <a:t> February, 2015</a:t>
            </a:r>
            <a:endParaRPr lang="en-US" dirty="0"/>
          </a:p>
        </p:txBody>
      </p:sp>
      <p:sp>
        <p:nvSpPr>
          <p:cNvPr id="4" name="TextBox 3"/>
          <p:cNvSpPr txBox="1"/>
          <p:nvPr/>
        </p:nvSpPr>
        <p:spPr>
          <a:xfrm>
            <a:off x="5407011" y="5560541"/>
            <a:ext cx="1682640" cy="646331"/>
          </a:xfrm>
          <a:prstGeom prst="rect">
            <a:avLst/>
          </a:prstGeom>
          <a:noFill/>
        </p:spPr>
        <p:txBody>
          <a:bodyPr wrap="none" rtlCol="0">
            <a:spAutoFit/>
          </a:bodyPr>
          <a:lstStyle/>
          <a:p>
            <a:r>
              <a:rPr lang="en-US" sz="3600" dirty="0" smtClean="0">
                <a:solidFill>
                  <a:schemeClr val="tx1">
                    <a:lumMod val="50000"/>
                    <a:lumOff val="50000"/>
                  </a:schemeClr>
                </a:solidFill>
              </a:rPr>
              <a:t>Project</a:t>
            </a:r>
            <a:endParaRPr lang="en-US" sz="3600" dirty="0">
              <a:solidFill>
                <a:schemeClr val="tx1">
                  <a:lumMod val="50000"/>
                  <a:lumOff val="50000"/>
                </a:schemeClr>
              </a:solidFill>
            </a:endParaRPr>
          </a:p>
        </p:txBody>
      </p:sp>
    </p:spTree>
    <p:extLst>
      <p:ext uri="{BB962C8B-B14F-4D97-AF65-F5344CB8AC3E}">
        <p14:creationId xmlns:p14="http://schemas.microsoft.com/office/powerpoint/2010/main" val="166478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So how do I draw something?</a:t>
            </a:r>
            <a:endParaRPr lang="en-US" dirty="0"/>
          </a:p>
        </p:txBody>
      </p:sp>
      <p:sp>
        <p:nvSpPr>
          <p:cNvPr id="3" name="Content Placeholder 2"/>
          <p:cNvSpPr>
            <a:spLocks noGrp="1"/>
          </p:cNvSpPr>
          <p:nvPr>
            <p:ph idx="1"/>
          </p:nvPr>
        </p:nvSpPr>
        <p:spPr/>
        <p:txBody>
          <a:bodyPr/>
          <a:lstStyle/>
          <a:p>
            <a:r>
              <a:rPr lang="en-US" dirty="0" smtClean="0"/>
              <a:t>Again… you simply override the paint method in your sprite. It will be called every time the game wants to draw a frame.</a:t>
            </a:r>
          </a:p>
          <a:p>
            <a:r>
              <a:rPr lang="en-US" dirty="0" smtClean="0"/>
              <a:t>The paint method contains a parameter of type Graphics, called ‘g’ by default.</a:t>
            </a:r>
          </a:p>
          <a:p>
            <a:r>
              <a:rPr lang="en-US" dirty="0" smtClean="0"/>
              <a:t>You can use this Graphics object to draw Rectangles, Text, Circles, Images and lots of other things.</a:t>
            </a:r>
          </a:p>
          <a:p>
            <a:r>
              <a:rPr lang="en-US" dirty="0" smtClean="0"/>
              <a:t>Before drawing a shape, you can call the </a:t>
            </a:r>
            <a:r>
              <a:rPr lang="en-US" dirty="0" err="1" smtClean="0"/>
              <a:t>SetColor</a:t>
            </a:r>
            <a:r>
              <a:rPr lang="en-US" dirty="0" smtClean="0"/>
              <a:t> method and have your shape drawn in any color of the rainbow!</a:t>
            </a:r>
          </a:p>
          <a:p>
            <a:r>
              <a:rPr lang="en-US" dirty="0" smtClean="0"/>
              <a:t>I’ll leave it up to you to figure out what else you can draw! </a:t>
            </a:r>
            <a:endParaRPr lang="en-US" dirty="0"/>
          </a:p>
        </p:txBody>
      </p:sp>
    </p:spTree>
    <p:extLst>
      <p:ext uri="{BB962C8B-B14F-4D97-AF65-F5344CB8AC3E}">
        <p14:creationId xmlns:p14="http://schemas.microsoft.com/office/powerpoint/2010/main" val="188121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with </a:t>
            </a:r>
            <a:r>
              <a:rPr lang="en-US" dirty="0" err="1" smtClean="0"/>
              <a:t>UpdateSprite</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mentioned previously, it’s called before a sprite is painted. It lets you manipulate the sprite before calling it. The method signature looks like this:</a:t>
            </a:r>
          </a:p>
          <a:p>
            <a:pPr marL="0" indent="0">
              <a:buNone/>
            </a:pPr>
            <a:r>
              <a:rPr lang="en-US" i="1" dirty="0"/>
              <a:t>public void Update(</a:t>
            </a:r>
            <a:r>
              <a:rPr lang="en-US" i="1" dirty="0" err="1"/>
              <a:t>boolean</a:t>
            </a:r>
            <a:r>
              <a:rPr lang="en-US" i="1" dirty="0"/>
              <a:t>[] </a:t>
            </a:r>
            <a:r>
              <a:rPr lang="en-US" i="1" dirty="0" err="1"/>
              <a:t>keysPressed</a:t>
            </a:r>
            <a:r>
              <a:rPr lang="en-US" i="1" dirty="0"/>
              <a:t>) </a:t>
            </a:r>
            <a:r>
              <a:rPr lang="en-US" i="1" dirty="0" smtClean="0"/>
              <a:t>{</a:t>
            </a:r>
          </a:p>
          <a:p>
            <a:r>
              <a:rPr lang="en-US" dirty="0" err="1" smtClean="0"/>
              <a:t>Woah</a:t>
            </a:r>
            <a:r>
              <a:rPr lang="en-US" dirty="0" smtClean="0"/>
              <a:t>… what’s with the Boolean array? It contains a list of keys currently held down. Each index of the array represents a different key.</a:t>
            </a:r>
          </a:p>
          <a:p>
            <a:r>
              <a:rPr lang="en-US" dirty="0" smtClean="0"/>
              <a:t>How do I know which element of the array is which key? </a:t>
            </a:r>
            <a:r>
              <a:rPr lang="en-US" dirty="0" err="1" smtClean="0"/>
              <a:t>java.awt.event.KeyEvent</a:t>
            </a:r>
            <a:r>
              <a:rPr lang="en-US" dirty="0" smtClean="0"/>
              <a:t> contains the definition of a large number of constants representing every key on the keyboard. For example, </a:t>
            </a:r>
            <a:r>
              <a:rPr lang="en-US" dirty="0" err="1" smtClean="0"/>
              <a:t>KeyEvent.VK_LEFT</a:t>
            </a:r>
            <a:r>
              <a:rPr lang="en-US" dirty="0" smtClean="0"/>
              <a:t> is the left arrow key.</a:t>
            </a:r>
          </a:p>
          <a:p>
            <a:r>
              <a:rPr lang="en-US" dirty="0" smtClean="0"/>
              <a:t>Great… so what should I do in the update method? Use it for moving the paddle around (but make sure it doesn’t move off the screen!). You could also use it for bouncing a ball or checking whether or not the ball hit a brick. You could even slow down or speed up the ball! Or change the size of the paddle! The possibilities are endless. </a:t>
            </a:r>
          </a:p>
          <a:p>
            <a:r>
              <a:rPr lang="en-US" dirty="0" smtClean="0"/>
              <a:t>Remember that your sprite may need to store extra state in order to update it. For example, you may need to store a paddle size or the ball speed or the ball direction!</a:t>
            </a:r>
          </a:p>
          <a:p>
            <a:pPr marL="0" indent="0">
              <a:buNone/>
            </a:pPr>
            <a:endParaRPr lang="en-US" dirty="0"/>
          </a:p>
        </p:txBody>
      </p:sp>
    </p:spTree>
    <p:extLst>
      <p:ext uri="{BB962C8B-B14F-4D97-AF65-F5344CB8AC3E}">
        <p14:creationId xmlns:p14="http://schemas.microsoft.com/office/powerpoint/2010/main" val="403711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this game controller I keep hearing about?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game controller is an interface. It’s purpose is to notify a class when changes have been made to the game.</a:t>
            </a:r>
          </a:p>
          <a:p>
            <a:r>
              <a:rPr lang="en-US" dirty="0" smtClean="0"/>
              <a:t>You should have a main class in your game that’s responsible for managing the game object and creating sprites. It’s purpose is to setup the game and manage the game state. It could do things like remove sprites, increase your score, increase the game level, etc.</a:t>
            </a:r>
          </a:p>
          <a:p>
            <a:r>
              <a:rPr lang="en-US" dirty="0" smtClean="0"/>
              <a:t>How do I use the game controller </a:t>
            </a:r>
            <a:r>
              <a:rPr lang="en-US" dirty="0" err="1" smtClean="0"/>
              <a:t>interfrace</a:t>
            </a:r>
            <a:r>
              <a:rPr lang="en-US" dirty="0" smtClean="0"/>
              <a:t>? Easy:</a:t>
            </a:r>
          </a:p>
          <a:p>
            <a:pPr marL="0" indent="0">
              <a:buNone/>
            </a:pPr>
            <a:r>
              <a:rPr lang="en-US" i="1" dirty="0"/>
              <a:t>public class Breakout implements </a:t>
            </a:r>
            <a:r>
              <a:rPr lang="en-US" i="1" dirty="0" err="1"/>
              <a:t>GameController</a:t>
            </a:r>
            <a:r>
              <a:rPr lang="en-US" i="1" dirty="0"/>
              <a:t> {</a:t>
            </a:r>
          </a:p>
          <a:p>
            <a:r>
              <a:rPr lang="en-US" dirty="0" smtClean="0"/>
              <a:t>You will also need to implement the </a:t>
            </a:r>
            <a:r>
              <a:rPr lang="en-US" dirty="0" err="1" smtClean="0"/>
              <a:t>UpdateOccurred</a:t>
            </a:r>
            <a:r>
              <a:rPr lang="en-US" dirty="0" smtClean="0"/>
              <a:t> method:</a:t>
            </a:r>
          </a:p>
          <a:p>
            <a:pPr marL="0" indent="0">
              <a:buNone/>
            </a:pPr>
            <a:r>
              <a:rPr lang="en-US" i="1" dirty="0"/>
              <a:t>public void </a:t>
            </a:r>
            <a:r>
              <a:rPr lang="en-US" i="1" dirty="0" err="1"/>
              <a:t>UpdateOcurred</a:t>
            </a:r>
            <a:r>
              <a:rPr lang="en-US" i="1" dirty="0"/>
              <a:t>() </a:t>
            </a:r>
            <a:r>
              <a:rPr lang="en-US" i="1" dirty="0" smtClean="0"/>
              <a:t>{</a:t>
            </a:r>
          </a:p>
          <a:p>
            <a:r>
              <a:rPr lang="en-US" dirty="0" smtClean="0"/>
              <a:t>You’ll notice that </a:t>
            </a:r>
            <a:r>
              <a:rPr lang="en-US" dirty="0" err="1" smtClean="0"/>
              <a:t>UpdateOcurred</a:t>
            </a:r>
            <a:r>
              <a:rPr lang="en-US" dirty="0" smtClean="0"/>
              <a:t> does not contain any state. Your sprites contain all the state you’ll need. You did keep a reference to them didn’t you?</a:t>
            </a:r>
            <a:endParaRPr lang="en-US" dirty="0"/>
          </a:p>
          <a:p>
            <a:endParaRPr lang="en-US" dirty="0" smtClean="0"/>
          </a:p>
        </p:txBody>
      </p:sp>
    </p:spTree>
    <p:extLst>
      <p:ext uri="{BB962C8B-B14F-4D97-AF65-F5344CB8AC3E}">
        <p14:creationId xmlns:p14="http://schemas.microsoft.com/office/powerpoint/2010/main" val="9222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you’ve given me all these methods to override but when are they called?</a:t>
            </a:r>
            <a:endParaRPr lang="en-US" dirty="0"/>
          </a:p>
        </p:txBody>
      </p:sp>
      <p:grpSp>
        <p:nvGrpSpPr>
          <p:cNvPr id="3" name="Group 2"/>
          <p:cNvGrpSpPr/>
          <p:nvPr/>
        </p:nvGrpSpPr>
        <p:grpSpPr>
          <a:xfrm>
            <a:off x="946150" y="1930400"/>
            <a:ext cx="7683500" cy="4855633"/>
            <a:chOff x="946150" y="1930400"/>
            <a:chExt cx="7683500" cy="4855633"/>
          </a:xfrm>
        </p:grpSpPr>
        <p:graphicFrame>
          <p:nvGraphicFramePr>
            <p:cNvPr id="4" name="Diagram 3"/>
            <p:cNvGraphicFramePr/>
            <p:nvPr>
              <p:extLst>
                <p:ext uri="{D42A27DB-BD31-4B8C-83A1-F6EECF244321}">
                  <p14:modId xmlns:p14="http://schemas.microsoft.com/office/powerpoint/2010/main" val="1368148491"/>
                </p:ext>
              </p:extLst>
            </p:nvPr>
          </p:nvGraphicFramePr>
          <p:xfrm>
            <a:off x="946150" y="2933700"/>
            <a:ext cx="7683500"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1535094" y="1930400"/>
              <a:ext cx="1673262" cy="1673262"/>
              <a:chOff x="2995591" y="19712"/>
              <a:chExt cx="1673262" cy="1673262"/>
            </a:xfrm>
            <a:scene3d>
              <a:camera prst="orthographicFront"/>
              <a:lightRig rig="flat" dir="t"/>
            </a:scene3d>
          </p:grpSpPr>
          <p:sp>
            <p:nvSpPr>
              <p:cNvPr id="7" name="Oval 6"/>
              <p:cNvSpPr/>
              <p:nvPr/>
            </p:nvSpPr>
            <p:spPr>
              <a:xfrm>
                <a:off x="2995591" y="19712"/>
                <a:ext cx="1673262" cy="1673262"/>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US" dirty="0"/>
              </a:p>
            </p:txBody>
          </p:sp>
          <p:sp>
            <p:nvSpPr>
              <p:cNvPr id="8" name="Oval 4"/>
              <p:cNvSpPr/>
              <p:nvPr/>
            </p:nvSpPr>
            <p:spPr>
              <a:xfrm>
                <a:off x="3240635" y="264756"/>
                <a:ext cx="1183174" cy="118317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Game.</a:t>
                </a:r>
              </a:p>
              <a:p>
                <a:pPr lvl="0" algn="ctr" defTabSz="488950">
                  <a:lnSpc>
                    <a:spcPct val="90000"/>
                  </a:lnSpc>
                  <a:spcBef>
                    <a:spcPct val="0"/>
                  </a:spcBef>
                  <a:spcAft>
                    <a:spcPct val="35000"/>
                  </a:spcAft>
                </a:pPr>
                <a:r>
                  <a:rPr lang="en-US" sz="1100" kern="1200" dirty="0" err="1" smtClean="0"/>
                  <a:t>RunGameLoop</a:t>
                </a:r>
                <a:r>
                  <a:rPr lang="en-US" sz="1100" kern="1200" dirty="0" smtClean="0"/>
                  <a:t>()</a:t>
                </a:r>
                <a:endParaRPr lang="en-US" sz="1100" kern="1200" dirty="0"/>
              </a:p>
            </p:txBody>
          </p:sp>
        </p:grpSp>
        <p:grpSp>
          <p:nvGrpSpPr>
            <p:cNvPr id="9" name="Group 8"/>
            <p:cNvGrpSpPr/>
            <p:nvPr/>
          </p:nvGrpSpPr>
          <p:grpSpPr>
            <a:xfrm rot="5153432">
              <a:off x="3280992" y="2960024"/>
              <a:ext cx="564725" cy="697038"/>
              <a:chOff x="2985456" y="1484246"/>
              <a:chExt cx="564725" cy="697038"/>
            </a:xfrm>
          </p:grpSpPr>
          <p:sp>
            <p:nvSpPr>
              <p:cNvPr id="10" name="Right Arrow 9"/>
              <p:cNvSpPr/>
              <p:nvPr/>
            </p:nvSpPr>
            <p:spPr>
              <a:xfrm rot="18001757">
                <a:off x="2919300" y="1550402"/>
                <a:ext cx="697038" cy="564725"/>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1" name="Right Arrow 4"/>
              <p:cNvSpPr/>
              <p:nvPr/>
            </p:nvSpPr>
            <p:spPr>
              <a:xfrm rot="18001757">
                <a:off x="3017407" y="1833372"/>
                <a:ext cx="304265" cy="33883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grpSp>
    </p:spTree>
    <p:extLst>
      <p:ext uri="{BB962C8B-B14F-4D97-AF65-F5344CB8AC3E}">
        <p14:creationId xmlns:p14="http://schemas.microsoft.com/office/powerpoint/2010/main" val="192664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noticed that the Game class has a method for collision detection. How does that work?</a:t>
            </a:r>
            <a:endParaRPr lang="en-US" dirty="0"/>
          </a:p>
        </p:txBody>
      </p:sp>
      <p:sp>
        <p:nvSpPr>
          <p:cNvPr id="3" name="Content Placeholder 2"/>
          <p:cNvSpPr>
            <a:spLocks noGrp="1"/>
          </p:cNvSpPr>
          <p:nvPr>
            <p:ph idx="1"/>
          </p:nvPr>
        </p:nvSpPr>
        <p:spPr>
          <a:xfrm>
            <a:off x="677334" y="2170114"/>
            <a:ext cx="8596668" cy="3880773"/>
          </a:xfrm>
        </p:spPr>
        <p:txBody>
          <a:bodyPr>
            <a:normAutofit fontScale="92500" lnSpcReduction="10000"/>
          </a:bodyPr>
          <a:lstStyle/>
          <a:p>
            <a:r>
              <a:rPr lang="en-US" dirty="0" smtClean="0"/>
              <a:t>Let’s start with the method definition:</a:t>
            </a:r>
          </a:p>
          <a:p>
            <a:pPr marL="0" indent="0">
              <a:buNone/>
            </a:pPr>
            <a:r>
              <a:rPr lang="en-US" i="1" dirty="0" smtClean="0"/>
              <a:t>	public </a:t>
            </a:r>
            <a:r>
              <a:rPr lang="en-US" i="1" dirty="0"/>
              <a:t>Sprite </a:t>
            </a:r>
            <a:r>
              <a:rPr lang="en-US" i="1" dirty="0" err="1"/>
              <a:t>checkCollision</a:t>
            </a:r>
            <a:r>
              <a:rPr lang="en-US" i="1" dirty="0"/>
              <a:t>(Sprite source){</a:t>
            </a:r>
          </a:p>
          <a:p>
            <a:r>
              <a:rPr lang="en-US" dirty="0" smtClean="0"/>
              <a:t>The first thing you’ll notice is that it takes a sprite in as the first parameter. This is the sprite you want to check for collisions with. For example, if I want to see what the ball collided with, I would pass in my ball sprite here.</a:t>
            </a:r>
          </a:p>
          <a:p>
            <a:r>
              <a:rPr lang="en-US" dirty="0" smtClean="0"/>
              <a:t>The method will check to see if the ball collided with any other </a:t>
            </a:r>
            <a:r>
              <a:rPr lang="en-US" dirty="0" err="1" smtClean="0"/>
              <a:t>collidable</a:t>
            </a:r>
            <a:r>
              <a:rPr lang="en-US" dirty="0" smtClean="0"/>
              <a:t> sprite in the game. If there’s a collision, it will return the first sprite that it collided with.</a:t>
            </a:r>
          </a:p>
          <a:p>
            <a:r>
              <a:rPr lang="en-US" dirty="0" smtClean="0"/>
              <a:t>But how do I know if I collided with a brick, the paddle or a boat?</a:t>
            </a:r>
          </a:p>
          <a:p>
            <a:r>
              <a:rPr lang="en-US" dirty="0" smtClean="0"/>
              <a:t>We simply compare the class of the collided object with the class of a known object. This is easy to do in your game controller because that thing knows everything! Here’s an example:</a:t>
            </a:r>
          </a:p>
          <a:p>
            <a:pPr marL="0" indent="0">
              <a:buNone/>
            </a:pPr>
            <a:r>
              <a:rPr lang="en-US" i="1" dirty="0" err="1"/>
              <a:t>collidedSprite.getClass</a:t>
            </a:r>
            <a:r>
              <a:rPr lang="en-US" i="1" dirty="0"/>
              <a:t>() == </a:t>
            </a:r>
            <a:r>
              <a:rPr lang="en-US" i="1" dirty="0" err="1"/>
              <a:t>Paddle.class</a:t>
            </a:r>
            <a:endParaRPr lang="en-US" i="1" dirty="0" smtClean="0"/>
          </a:p>
        </p:txBody>
      </p:sp>
    </p:spTree>
    <p:extLst>
      <p:ext uri="{BB962C8B-B14F-4D97-AF65-F5344CB8AC3E}">
        <p14:creationId xmlns:p14="http://schemas.microsoft.com/office/powerpoint/2010/main" val="14478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any hints?</a:t>
            </a:r>
            <a:endParaRPr lang="en-US" dirty="0"/>
          </a:p>
        </p:txBody>
      </p:sp>
      <p:sp>
        <p:nvSpPr>
          <p:cNvPr id="3" name="Content Placeholder 2"/>
          <p:cNvSpPr>
            <a:spLocks noGrp="1"/>
          </p:cNvSpPr>
          <p:nvPr>
            <p:ph idx="1"/>
          </p:nvPr>
        </p:nvSpPr>
        <p:spPr/>
        <p:txBody>
          <a:bodyPr>
            <a:normAutofit lnSpcReduction="10000"/>
          </a:bodyPr>
          <a:lstStyle/>
          <a:p>
            <a:r>
              <a:rPr lang="en-US" dirty="0"/>
              <a:t>This slide deck and the project 2 specifications will be posted by the end of the day. If you get stuck, look closely at both</a:t>
            </a:r>
            <a:r>
              <a:rPr lang="en-US" dirty="0" smtClean="0"/>
              <a:t>. Most answers will be there.</a:t>
            </a:r>
          </a:p>
          <a:p>
            <a:r>
              <a:rPr lang="en-US" dirty="0" smtClean="0"/>
              <a:t>Remember to use your best design skills. Are you defining lots of static variables? If you are, something’s probably wrong.</a:t>
            </a:r>
          </a:p>
          <a:p>
            <a:r>
              <a:rPr lang="en-US" dirty="0" smtClean="0"/>
              <a:t>Have you ever heard of KISS? It stands for Keep It Simple Stupid. Your project will be much easier to work on if you keep it simple. Have you got methods over 10 lines long? Break them up. Do you have lots of if statements? Try to figure out if there’s an easier way of doing it.</a:t>
            </a:r>
          </a:p>
          <a:p>
            <a:r>
              <a:rPr lang="en-US" dirty="0" smtClean="0"/>
              <a:t>Remember to use all the tools you have been provided thus far. Maybe you can use inheritance to help with some thing. Remember the difference between ‘is a’ vs ‘has a’ relationships.</a:t>
            </a:r>
          </a:p>
          <a:p>
            <a:r>
              <a:rPr lang="en-US" dirty="0" smtClean="0"/>
              <a:t>Come along to office hours. </a:t>
            </a:r>
            <a:r>
              <a:rPr lang="en-US" dirty="0" err="1" smtClean="0"/>
              <a:t>Mr</a:t>
            </a:r>
            <a:r>
              <a:rPr lang="en-US" dirty="0" smtClean="0"/>
              <a:t> Warren would be happy to help you out! You can also contact any of us on </a:t>
            </a:r>
            <a:r>
              <a:rPr lang="en-US" dirty="0" err="1" smtClean="0"/>
              <a:t>Edmodo</a:t>
            </a:r>
            <a:r>
              <a:rPr lang="en-US" dirty="0" smtClean="0"/>
              <a:t> or using our E-mail addresses.</a:t>
            </a:r>
            <a:endParaRPr lang="en-US" dirty="0"/>
          </a:p>
        </p:txBody>
      </p:sp>
    </p:spTree>
    <p:extLst>
      <p:ext uri="{BB962C8B-B14F-4D97-AF65-F5344CB8AC3E}">
        <p14:creationId xmlns:p14="http://schemas.microsoft.com/office/powerpoint/2010/main" val="297917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an overachiever…. How do I get extra credit?</a:t>
            </a:r>
            <a:endParaRPr lang="en-US" dirty="0"/>
          </a:p>
        </p:txBody>
      </p:sp>
      <p:sp>
        <p:nvSpPr>
          <p:cNvPr id="3" name="Content Placeholder 2"/>
          <p:cNvSpPr>
            <a:spLocks noGrp="1"/>
          </p:cNvSpPr>
          <p:nvPr>
            <p:ph idx="1"/>
          </p:nvPr>
        </p:nvSpPr>
        <p:spPr/>
        <p:txBody>
          <a:bodyPr/>
          <a:lstStyle/>
          <a:p>
            <a:r>
              <a:rPr lang="en-US" dirty="0" smtClean="0"/>
              <a:t>First… Make sure everything else works. Then you can overachieve!</a:t>
            </a:r>
          </a:p>
          <a:p>
            <a:r>
              <a:rPr lang="en-US" dirty="0" smtClean="0"/>
              <a:t>There will be 3 main methods of getting extra credit:</a:t>
            </a:r>
          </a:p>
          <a:p>
            <a:pPr lvl="1"/>
            <a:r>
              <a:rPr lang="en-US" dirty="0" smtClean="0"/>
              <a:t>Wow factor. Simply make your game look awesome! Why not try using images instead of rectangles and ovals? Maybe you can add some explosions!</a:t>
            </a:r>
          </a:p>
          <a:p>
            <a:pPr lvl="1"/>
            <a:r>
              <a:rPr lang="en-US" dirty="0" smtClean="0"/>
              <a:t>Sound. Every good game has awesome sound! How do you add sound to your game? Easy… Use Bing (hey! I do work for Microsoft!!)</a:t>
            </a:r>
          </a:p>
          <a:p>
            <a:pPr lvl="1"/>
            <a:r>
              <a:rPr lang="en-US" dirty="0" smtClean="0"/>
              <a:t>Additional features. Maybe you can add </a:t>
            </a:r>
            <a:r>
              <a:rPr lang="en-US" dirty="0" err="1" smtClean="0"/>
              <a:t>powerups</a:t>
            </a:r>
            <a:r>
              <a:rPr lang="en-US" dirty="0" smtClean="0"/>
              <a:t> that transform your paddle into an awesome paddle of mass-destruction! Take a look at the game </a:t>
            </a:r>
            <a:r>
              <a:rPr lang="en-US" dirty="0" err="1" smtClean="0"/>
              <a:t>Arkenoid</a:t>
            </a:r>
            <a:r>
              <a:rPr lang="en-US" dirty="0" smtClean="0"/>
              <a:t> for an example.</a:t>
            </a:r>
            <a:endParaRPr lang="en-US" dirty="0"/>
          </a:p>
        </p:txBody>
      </p:sp>
    </p:spTree>
    <p:extLst>
      <p:ext uri="{BB962C8B-B14F-4D97-AF65-F5344CB8AC3E}">
        <p14:creationId xmlns:p14="http://schemas.microsoft.com/office/powerpoint/2010/main" val="162311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now?</a:t>
            </a:r>
            <a:endParaRPr lang="en-US" dirty="0"/>
          </a:p>
        </p:txBody>
      </p:sp>
      <p:sp>
        <p:nvSpPr>
          <p:cNvPr id="3" name="Content Placeholder 2"/>
          <p:cNvSpPr>
            <a:spLocks noGrp="1"/>
          </p:cNvSpPr>
          <p:nvPr>
            <p:ph idx="1"/>
          </p:nvPr>
        </p:nvSpPr>
        <p:spPr/>
        <p:txBody>
          <a:bodyPr/>
          <a:lstStyle/>
          <a:p>
            <a:r>
              <a:rPr lang="en-US" dirty="0" smtClean="0"/>
              <a:t>Remember how we said we’d give you a head start containing a ball bouncing around the screen? Let’s take a look at that example. From there, you can start adding sprites and graphics and collisions… pretty soon, you’ll have your own breakout game!</a:t>
            </a:r>
          </a:p>
          <a:p>
            <a:endParaRPr lang="en-US" dirty="0"/>
          </a:p>
        </p:txBody>
      </p:sp>
    </p:spTree>
    <p:extLst>
      <p:ext uri="{BB962C8B-B14F-4D97-AF65-F5344CB8AC3E}">
        <p14:creationId xmlns:p14="http://schemas.microsoft.com/office/powerpoint/2010/main" val="60529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dirty="0" smtClean="0"/>
              <a:t>You get to play with Graphics! No more boring text!</a:t>
            </a:r>
          </a:p>
          <a:p>
            <a:r>
              <a:rPr lang="en-US" dirty="0" smtClean="0"/>
              <a:t>Be amazed as shapes and colors spin by you!</a:t>
            </a:r>
          </a:p>
          <a:p>
            <a:r>
              <a:rPr lang="en-US" dirty="0" smtClean="0"/>
              <a:t>Be astounded by amazing control systems!</a:t>
            </a:r>
          </a:p>
          <a:p>
            <a:r>
              <a:rPr lang="en-US" dirty="0" smtClean="0"/>
              <a:t>Be ready to be immersed in the game!</a:t>
            </a:r>
          </a:p>
          <a:p>
            <a:r>
              <a:rPr lang="en-US" dirty="0" smtClean="0"/>
              <a:t>Optionally… be amazed by high fidelity sound you create!</a:t>
            </a:r>
          </a:p>
          <a:p>
            <a:r>
              <a:rPr lang="en-US" dirty="0" smtClean="0"/>
              <a:t>Are you ready to make the next Call of Duty?</a:t>
            </a:r>
          </a:p>
          <a:p>
            <a:r>
              <a:rPr lang="en-US" dirty="0" smtClean="0"/>
              <a:t>Maybe we should start on something a little simpler.</a:t>
            </a:r>
            <a:endParaRPr lang="en-US" dirty="0"/>
          </a:p>
        </p:txBody>
      </p:sp>
    </p:spTree>
    <p:extLst>
      <p:ext uri="{BB962C8B-B14F-4D97-AF65-F5344CB8AC3E}">
        <p14:creationId xmlns:p14="http://schemas.microsoft.com/office/powerpoint/2010/main" val="242569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a:t>
            </a:r>
            <a:endParaRPr lang="en-US" dirty="0"/>
          </a:p>
        </p:txBody>
      </p:sp>
      <p:sp>
        <p:nvSpPr>
          <p:cNvPr id="3" name="Content Placeholder 2"/>
          <p:cNvSpPr>
            <a:spLocks noGrp="1"/>
          </p:cNvSpPr>
          <p:nvPr>
            <p:ph idx="1"/>
          </p:nvPr>
        </p:nvSpPr>
        <p:spPr/>
        <p:txBody>
          <a:bodyPr/>
          <a:lstStyle/>
          <a:p>
            <a:r>
              <a:rPr lang="en-US" dirty="0" smtClean="0"/>
              <a:t>Developed by Atari in 1972</a:t>
            </a:r>
          </a:p>
          <a:p>
            <a:r>
              <a:rPr lang="en-US" dirty="0" smtClean="0"/>
              <a:t>Written by Steve Wozniak and Steve Jobs</a:t>
            </a:r>
          </a:p>
          <a:p>
            <a:r>
              <a:rPr lang="en-US" dirty="0" smtClean="0"/>
              <a:t>Soon to be rewritten by you… in Java!</a:t>
            </a:r>
          </a:p>
          <a:p>
            <a:r>
              <a:rPr lang="en-US" dirty="0" smtClean="0"/>
              <a:t>Now for an example:</a:t>
            </a:r>
            <a:endParaRPr lang="en-US" dirty="0"/>
          </a:p>
        </p:txBody>
      </p:sp>
    </p:spTree>
    <p:extLst>
      <p:ext uri="{BB962C8B-B14F-4D97-AF65-F5344CB8AC3E}">
        <p14:creationId xmlns:p14="http://schemas.microsoft.com/office/powerpoint/2010/main" val="29277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sounds difficult!</a:t>
            </a:r>
            <a:endParaRPr lang="en-US" dirty="0"/>
          </a:p>
        </p:txBody>
      </p:sp>
      <p:sp>
        <p:nvSpPr>
          <p:cNvPr id="3" name="Content Placeholder 2"/>
          <p:cNvSpPr>
            <a:spLocks noGrp="1"/>
          </p:cNvSpPr>
          <p:nvPr>
            <p:ph idx="1"/>
          </p:nvPr>
        </p:nvSpPr>
        <p:spPr/>
        <p:txBody>
          <a:bodyPr/>
          <a:lstStyle/>
          <a:p>
            <a:r>
              <a:rPr lang="en-US" dirty="0" smtClean="0"/>
              <a:t>Yup! It’s difficult. But we’ve made it easy for you!</a:t>
            </a:r>
          </a:p>
          <a:p>
            <a:r>
              <a:rPr lang="en-US" dirty="0" smtClean="0"/>
              <a:t>We’ve created a ‘game engine’ that you can use to write your game.</a:t>
            </a:r>
          </a:p>
          <a:p>
            <a:r>
              <a:rPr lang="en-US" dirty="0" smtClean="0"/>
              <a:t>And given you a head start by providing you with a ball bouncing around the screen.</a:t>
            </a:r>
          </a:p>
          <a:p>
            <a:pPr marL="0" indent="0">
              <a:buNone/>
            </a:pPr>
            <a:endParaRPr lang="en-US" dirty="0" smtClean="0"/>
          </a:p>
        </p:txBody>
      </p:sp>
    </p:spTree>
    <p:extLst>
      <p:ext uri="{BB962C8B-B14F-4D97-AF65-F5344CB8AC3E}">
        <p14:creationId xmlns:p14="http://schemas.microsoft.com/office/powerpoint/2010/main" val="413664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in this game engine?</a:t>
            </a:r>
            <a:endParaRPr lang="en-US" dirty="0"/>
          </a:p>
        </p:txBody>
      </p:sp>
      <p:sp>
        <p:nvSpPr>
          <p:cNvPr id="3" name="Content Placeholder 2"/>
          <p:cNvSpPr>
            <a:spLocks noGrp="1"/>
          </p:cNvSpPr>
          <p:nvPr>
            <p:ph idx="1"/>
          </p:nvPr>
        </p:nvSpPr>
        <p:spPr/>
        <p:txBody>
          <a:bodyPr/>
          <a:lstStyle/>
          <a:p>
            <a:r>
              <a:rPr lang="en-US" dirty="0" smtClean="0"/>
              <a:t>Well… There’s a game. This is where you’ll do most of your work. The good thing is… this thing runs itself! You’ll see how later!</a:t>
            </a:r>
          </a:p>
          <a:p>
            <a:r>
              <a:rPr lang="en-US" dirty="0" smtClean="0"/>
              <a:t>There’s a sprite! A sprite is just an object on the screen… like the ball. Or a paddle. Or a brick. You remember inheritance don’t you? </a:t>
            </a:r>
            <a:r>
              <a:rPr lang="en-US" dirty="0" smtClean="0"/>
              <a:t>No? I guess we better cover that soon! </a:t>
            </a:r>
            <a:r>
              <a:rPr lang="en-US" dirty="0" smtClean="0"/>
              <a:t>You’ll be inheriting from the Sprite class to create your own sprites!</a:t>
            </a:r>
          </a:p>
          <a:p>
            <a:r>
              <a:rPr lang="en-US" dirty="0" smtClean="0"/>
              <a:t>Game controller. This thing’s an interface. </a:t>
            </a:r>
            <a:r>
              <a:rPr lang="en-US" dirty="0" smtClean="0"/>
              <a:t>I guess we’re teaching you about those as well!</a:t>
            </a:r>
            <a:endParaRPr lang="en-US" dirty="0" smtClean="0"/>
          </a:p>
          <a:p>
            <a:r>
              <a:rPr lang="en-US" dirty="0" smtClean="0"/>
              <a:t>Internal panel. But don’t worry about this. You’ll never need to touch it. I promise!</a:t>
            </a:r>
            <a:endParaRPr lang="en-US" dirty="0"/>
          </a:p>
        </p:txBody>
      </p:sp>
    </p:spTree>
    <p:extLst>
      <p:ext uri="{BB962C8B-B14F-4D97-AF65-F5344CB8AC3E}">
        <p14:creationId xmlns:p14="http://schemas.microsoft.com/office/powerpoint/2010/main" val="179227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about coordinates</a:t>
            </a:r>
            <a:endParaRPr lang="en-US" dirty="0"/>
          </a:p>
        </p:txBody>
      </p:sp>
      <p:sp>
        <p:nvSpPr>
          <p:cNvPr id="3" name="Content Placeholder 2"/>
          <p:cNvSpPr>
            <a:spLocks noGrp="1"/>
          </p:cNvSpPr>
          <p:nvPr>
            <p:ph idx="1"/>
          </p:nvPr>
        </p:nvSpPr>
        <p:spPr>
          <a:xfrm>
            <a:off x="677334" y="1550990"/>
            <a:ext cx="8596668" cy="1793572"/>
          </a:xfrm>
        </p:spPr>
        <p:txBody>
          <a:bodyPr>
            <a:normAutofit fontScale="85000" lnSpcReduction="20000"/>
          </a:bodyPr>
          <a:lstStyle/>
          <a:p>
            <a:r>
              <a:rPr lang="en-US" dirty="0" smtClean="0"/>
              <a:t>Firstly… forget what you learnt in math! Computers use a slightly different coordinate system.</a:t>
            </a:r>
          </a:p>
          <a:p>
            <a:r>
              <a:rPr lang="en-US" dirty="0" smtClean="0"/>
              <a:t>It still uses X and Y. But any object on the screen will always have a positive value for X and Y.</a:t>
            </a:r>
          </a:p>
          <a:p>
            <a:r>
              <a:rPr lang="en-US" dirty="0" smtClean="0"/>
              <a:t>The X coordinate is still horizontal and the Y coordinate is still vertical.</a:t>
            </a:r>
          </a:p>
          <a:p>
            <a:r>
              <a:rPr lang="en-US" dirty="0" smtClean="0"/>
              <a:t>The top left is 1,1 (X = 1, Y = 1)</a:t>
            </a:r>
          </a:p>
          <a:p>
            <a:r>
              <a:rPr lang="en-US" dirty="0" smtClean="0"/>
              <a:t>Each dot on the screen is represented by a single coordinate.</a:t>
            </a:r>
            <a:endParaRPr lang="en-US" dirty="0"/>
          </a:p>
        </p:txBody>
      </p:sp>
      <p:cxnSp>
        <p:nvCxnSpPr>
          <p:cNvPr id="5" name="Straight Connector 4"/>
          <p:cNvCxnSpPr/>
          <p:nvPr/>
        </p:nvCxnSpPr>
        <p:spPr>
          <a:xfrm flipH="1">
            <a:off x="1839097"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39097" y="3995810"/>
            <a:ext cx="5484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753498"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667899" y="4004391"/>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581382"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494865"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408348"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321831" y="3995810"/>
            <a:ext cx="1" cy="275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39097" y="4918677"/>
            <a:ext cx="5484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39097" y="5824610"/>
            <a:ext cx="5484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37261" y="6747934"/>
            <a:ext cx="548457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81199" y="3353142"/>
            <a:ext cx="5051383" cy="646331"/>
          </a:xfrm>
          <a:prstGeom prst="rect">
            <a:avLst/>
          </a:prstGeom>
          <a:noFill/>
        </p:spPr>
        <p:txBody>
          <a:bodyPr wrap="none" rtlCol="0">
            <a:spAutoFit/>
          </a:bodyPr>
          <a:lstStyle/>
          <a:p>
            <a:r>
              <a:rPr lang="en-US" dirty="0" smtClean="0"/>
              <a:t>                                   X</a:t>
            </a:r>
          </a:p>
          <a:p>
            <a:r>
              <a:rPr lang="en-US" dirty="0" smtClean="0"/>
              <a:t>  1            2           3            4            5           6</a:t>
            </a:r>
            <a:endParaRPr lang="en-US" dirty="0"/>
          </a:p>
        </p:txBody>
      </p:sp>
      <p:sp>
        <p:nvSpPr>
          <p:cNvPr id="23" name="TextBox 22"/>
          <p:cNvSpPr txBox="1"/>
          <p:nvPr/>
        </p:nvSpPr>
        <p:spPr>
          <a:xfrm>
            <a:off x="1084126" y="4356209"/>
            <a:ext cx="720069" cy="2031325"/>
          </a:xfrm>
          <a:prstGeom prst="rect">
            <a:avLst/>
          </a:prstGeom>
          <a:noFill/>
        </p:spPr>
        <p:txBody>
          <a:bodyPr wrap="none" rtlCol="0">
            <a:spAutoFit/>
          </a:bodyPr>
          <a:lstStyle/>
          <a:p>
            <a:r>
              <a:rPr lang="en-US" dirty="0" smtClean="0"/>
              <a:t>      1</a:t>
            </a:r>
          </a:p>
          <a:p>
            <a:endParaRPr lang="en-US" dirty="0"/>
          </a:p>
          <a:p>
            <a:endParaRPr lang="en-US" dirty="0" smtClean="0"/>
          </a:p>
          <a:p>
            <a:r>
              <a:rPr lang="en-US" dirty="0" smtClean="0"/>
              <a:t>Y    2</a:t>
            </a:r>
          </a:p>
          <a:p>
            <a:endParaRPr lang="en-US" dirty="0"/>
          </a:p>
          <a:p>
            <a:endParaRPr lang="en-US" dirty="0" smtClean="0"/>
          </a:p>
          <a:p>
            <a:r>
              <a:rPr lang="en-US" dirty="0" smtClean="0"/>
              <a:t>      3</a:t>
            </a:r>
            <a:endParaRPr lang="en-US" dirty="0"/>
          </a:p>
        </p:txBody>
      </p:sp>
      <p:cxnSp>
        <p:nvCxnSpPr>
          <p:cNvPr id="25" name="Straight Arrow Connector 24"/>
          <p:cNvCxnSpPr/>
          <p:nvPr/>
        </p:nvCxnSpPr>
        <p:spPr>
          <a:xfrm>
            <a:off x="4678089" y="3526590"/>
            <a:ext cx="2354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81199" y="3530600"/>
            <a:ext cx="2396068" cy="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36133" y="4008053"/>
            <a:ext cx="0" cy="116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236133" y="5503333"/>
            <a:ext cx="0" cy="124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199" y="4356209"/>
            <a:ext cx="5327099" cy="2031325"/>
          </a:xfrm>
          <a:prstGeom prst="rect">
            <a:avLst/>
          </a:prstGeom>
          <a:noFill/>
        </p:spPr>
        <p:txBody>
          <a:bodyPr wrap="none" rtlCol="0">
            <a:spAutoFit/>
          </a:bodyPr>
          <a:lstStyle/>
          <a:p>
            <a:r>
              <a:rPr lang="en-US" dirty="0" smtClean="0"/>
              <a:t>1, 1        2, 1        3, 1        4, 1        5, 1       6, 1</a:t>
            </a:r>
          </a:p>
          <a:p>
            <a:endParaRPr lang="en-US" dirty="0"/>
          </a:p>
          <a:p>
            <a:endParaRPr lang="en-US" dirty="0" smtClean="0"/>
          </a:p>
          <a:p>
            <a:r>
              <a:rPr lang="en-US" dirty="0" smtClean="0"/>
              <a:t>1, 2        2, 2        3, 2        4, 2        5, 2       6, 2</a:t>
            </a:r>
          </a:p>
          <a:p>
            <a:endParaRPr lang="en-US" dirty="0"/>
          </a:p>
          <a:p>
            <a:endParaRPr lang="en-US" dirty="0" smtClean="0"/>
          </a:p>
          <a:p>
            <a:r>
              <a:rPr lang="en-US" dirty="0"/>
              <a:t>1</a:t>
            </a:r>
            <a:r>
              <a:rPr lang="en-US" smtClean="0"/>
              <a:t>, </a:t>
            </a:r>
            <a:r>
              <a:rPr lang="en-US"/>
              <a:t>3</a:t>
            </a:r>
            <a:r>
              <a:rPr lang="en-US" smtClean="0"/>
              <a:t>        </a:t>
            </a:r>
            <a:r>
              <a:rPr lang="en-US" dirty="0"/>
              <a:t>2</a:t>
            </a:r>
            <a:r>
              <a:rPr lang="en-US" smtClean="0"/>
              <a:t>, </a:t>
            </a:r>
            <a:r>
              <a:rPr lang="en-US" dirty="0"/>
              <a:t>3</a:t>
            </a:r>
            <a:r>
              <a:rPr lang="en-US" smtClean="0"/>
              <a:t>        </a:t>
            </a:r>
            <a:r>
              <a:rPr lang="en-US" dirty="0" smtClean="0"/>
              <a:t>3, 3        4, 3        5, 3       6, 3</a:t>
            </a:r>
            <a:endParaRPr lang="en-US" dirty="0"/>
          </a:p>
        </p:txBody>
      </p:sp>
    </p:spTree>
    <p:extLst>
      <p:ext uri="{BB962C8B-B14F-4D97-AF65-F5344CB8AC3E}">
        <p14:creationId xmlns:p14="http://schemas.microsoft.com/office/powerpoint/2010/main" val="84747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3"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the Game class?</a:t>
            </a:r>
            <a:endParaRPr lang="en-US" dirty="0"/>
          </a:p>
        </p:txBody>
      </p:sp>
      <p:sp>
        <p:nvSpPr>
          <p:cNvPr id="3" name="Content Placeholder 2"/>
          <p:cNvSpPr>
            <a:spLocks noGrp="1"/>
          </p:cNvSpPr>
          <p:nvPr>
            <p:ph idx="1"/>
          </p:nvPr>
        </p:nvSpPr>
        <p:spPr/>
        <p:txBody>
          <a:bodyPr>
            <a:normAutofit lnSpcReduction="10000"/>
          </a:bodyPr>
          <a:lstStyle/>
          <a:p>
            <a:r>
              <a:rPr lang="en-US" dirty="0" smtClean="0"/>
              <a:t>Easy! Call the constructor!</a:t>
            </a:r>
          </a:p>
          <a:p>
            <a:pPr marL="0" indent="0">
              <a:buNone/>
            </a:pPr>
            <a:r>
              <a:rPr lang="en-US" i="1" dirty="0" smtClean="0"/>
              <a:t>Game </a:t>
            </a:r>
            <a:r>
              <a:rPr lang="en-US" i="1" dirty="0" err="1" smtClean="0"/>
              <a:t>myGame</a:t>
            </a:r>
            <a:r>
              <a:rPr lang="en-US" i="1" dirty="0" smtClean="0"/>
              <a:t> = new Game(breakout, “Breakout!”, 512, 512);</a:t>
            </a:r>
          </a:p>
          <a:p>
            <a:r>
              <a:rPr lang="en-US" dirty="0" smtClean="0"/>
              <a:t>What are all those parameters.</a:t>
            </a:r>
          </a:p>
          <a:p>
            <a:r>
              <a:rPr lang="en-US" dirty="0" smtClean="0"/>
              <a:t>The first parameter, </a:t>
            </a:r>
            <a:r>
              <a:rPr lang="en-US" i="1" dirty="0" smtClean="0"/>
              <a:t>breakout,</a:t>
            </a:r>
            <a:r>
              <a:rPr lang="en-US" dirty="0" smtClean="0"/>
              <a:t> is a reference to your Game Controller. This is a class that inherits the </a:t>
            </a:r>
            <a:r>
              <a:rPr lang="en-US" dirty="0" err="1" smtClean="0"/>
              <a:t>GameController</a:t>
            </a:r>
            <a:r>
              <a:rPr lang="en-US" dirty="0" smtClean="0"/>
              <a:t> class. It’s job is to manage the state of the game (</a:t>
            </a:r>
            <a:r>
              <a:rPr lang="en-US" dirty="0" err="1" smtClean="0"/>
              <a:t>ie</a:t>
            </a:r>
            <a:r>
              <a:rPr lang="en-US" dirty="0" smtClean="0"/>
              <a:t>, figure out if there’s a winner, increment the score, </a:t>
            </a:r>
            <a:r>
              <a:rPr lang="en-US" dirty="0" err="1" smtClean="0"/>
              <a:t>etc</a:t>
            </a:r>
            <a:r>
              <a:rPr lang="en-US" dirty="0" smtClean="0"/>
              <a:t>, </a:t>
            </a:r>
            <a:r>
              <a:rPr lang="en-US" dirty="0" err="1" smtClean="0"/>
              <a:t>etc</a:t>
            </a:r>
            <a:r>
              <a:rPr lang="en-US" dirty="0" smtClean="0"/>
              <a:t>). More about this later.</a:t>
            </a:r>
          </a:p>
          <a:p>
            <a:r>
              <a:rPr lang="en-US" dirty="0" smtClean="0"/>
              <a:t>The second parameter is the name of the game. It’s the application name shown in the window and in task manager.</a:t>
            </a:r>
          </a:p>
          <a:p>
            <a:r>
              <a:rPr lang="en-US" dirty="0" smtClean="0"/>
              <a:t>The 3</a:t>
            </a:r>
            <a:r>
              <a:rPr lang="en-US" baseline="30000" dirty="0" smtClean="0"/>
              <a:t>rd</a:t>
            </a:r>
            <a:r>
              <a:rPr lang="en-US" dirty="0" smtClean="0"/>
              <a:t> and 4</a:t>
            </a:r>
            <a:r>
              <a:rPr lang="en-US" baseline="30000" dirty="0" smtClean="0"/>
              <a:t>th</a:t>
            </a:r>
            <a:r>
              <a:rPr lang="en-US" dirty="0" smtClean="0"/>
              <a:t> parameters are the width and height of the game window. That is, how many pixels wide and how many pixels high the game window will be.</a:t>
            </a:r>
          </a:p>
        </p:txBody>
      </p:sp>
    </p:spTree>
    <p:extLst>
      <p:ext uri="{BB962C8B-B14F-4D97-AF65-F5344CB8AC3E}">
        <p14:creationId xmlns:p14="http://schemas.microsoft.com/office/powerpoint/2010/main" val="272301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But how do I use the Game class?</a:t>
            </a:r>
            <a:endParaRPr lang="en-US" dirty="0"/>
          </a:p>
        </p:txBody>
      </p:sp>
      <p:sp>
        <p:nvSpPr>
          <p:cNvPr id="3" name="Content Placeholder 2"/>
          <p:cNvSpPr>
            <a:spLocks noGrp="1"/>
          </p:cNvSpPr>
          <p:nvPr>
            <p:ph idx="1"/>
          </p:nvPr>
        </p:nvSpPr>
        <p:spPr/>
        <p:txBody>
          <a:bodyPr/>
          <a:lstStyle/>
          <a:p>
            <a:r>
              <a:rPr lang="en-US" dirty="0" smtClean="0"/>
              <a:t>Firstly, you can add or remove sprites from the game. More on sprites later.</a:t>
            </a:r>
          </a:p>
          <a:p>
            <a:r>
              <a:rPr lang="en-US" dirty="0" smtClean="0"/>
              <a:t>You can check to see if a sprite is loaded.</a:t>
            </a:r>
          </a:p>
          <a:p>
            <a:r>
              <a:rPr lang="en-US" dirty="0" smtClean="0"/>
              <a:t>You can run or pause the game loop. This just runs and pauses the game. You’ll need to run the game loop after you’ve finished adding sprites to the game. You can also add or remove sprites while the game is running.</a:t>
            </a:r>
          </a:p>
          <a:p>
            <a:r>
              <a:rPr lang="en-US" dirty="0" smtClean="0"/>
              <a:t>Set FPS. This sets how many frames or images the game will draw every second. The default value is 60 which should be good enough for you.</a:t>
            </a:r>
          </a:p>
          <a:p>
            <a:r>
              <a:rPr lang="en-US" dirty="0" smtClean="0"/>
              <a:t>Check for collisions. This will tell you if an object collided with any other </a:t>
            </a:r>
            <a:r>
              <a:rPr lang="en-US" dirty="0" err="1" smtClean="0"/>
              <a:t>collideable</a:t>
            </a:r>
            <a:r>
              <a:rPr lang="en-US" dirty="0" smtClean="0"/>
              <a:t> sprite in the game. Only sprites that have the ‘</a:t>
            </a:r>
            <a:r>
              <a:rPr lang="en-US" dirty="0" err="1" smtClean="0"/>
              <a:t>canCollide</a:t>
            </a:r>
            <a:r>
              <a:rPr lang="en-US" dirty="0" smtClean="0"/>
              <a:t>’ variable set to true can collide with your sprite.</a:t>
            </a:r>
          </a:p>
          <a:p>
            <a:endParaRPr lang="en-US" dirty="0" smtClean="0"/>
          </a:p>
        </p:txBody>
      </p:sp>
    </p:spTree>
    <p:extLst>
      <p:ext uri="{BB962C8B-B14F-4D97-AF65-F5344CB8AC3E}">
        <p14:creationId xmlns:p14="http://schemas.microsoft.com/office/powerpoint/2010/main" val="5884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sprites sound interesting. What do they do?</a:t>
            </a:r>
            <a:endParaRPr lang="en-US" dirty="0"/>
          </a:p>
        </p:txBody>
      </p:sp>
      <p:sp>
        <p:nvSpPr>
          <p:cNvPr id="3" name="Content Placeholder 2"/>
          <p:cNvSpPr>
            <a:spLocks noGrp="1"/>
          </p:cNvSpPr>
          <p:nvPr>
            <p:ph idx="1"/>
          </p:nvPr>
        </p:nvSpPr>
        <p:spPr/>
        <p:txBody>
          <a:bodyPr>
            <a:normAutofit lnSpcReduction="10000"/>
          </a:bodyPr>
          <a:lstStyle/>
          <a:p>
            <a:r>
              <a:rPr lang="en-US" dirty="0" smtClean="0"/>
              <a:t>As mentioned earlier, a sprite is any object drawn on the screen such as the ball, the paddle or a brick.</a:t>
            </a:r>
          </a:p>
          <a:p>
            <a:r>
              <a:rPr lang="en-US" dirty="0" smtClean="0"/>
              <a:t>You extend from the Sprite class:</a:t>
            </a:r>
          </a:p>
          <a:p>
            <a:pPr marL="0" indent="0">
              <a:buNone/>
            </a:pPr>
            <a:r>
              <a:rPr lang="en-US" i="1" dirty="0"/>
              <a:t>public class Ball extends Sprite </a:t>
            </a:r>
            <a:r>
              <a:rPr lang="en-US" i="1" dirty="0" smtClean="0"/>
              <a:t>{</a:t>
            </a:r>
          </a:p>
          <a:p>
            <a:r>
              <a:rPr lang="en-US" dirty="0" smtClean="0"/>
              <a:t>You’ll want to create a constructor and you’ll want to set the width, height, x position and y position of the base class.</a:t>
            </a:r>
          </a:p>
          <a:p>
            <a:r>
              <a:rPr lang="en-US" dirty="0" smtClean="0"/>
              <a:t>If your sprite does something like move around the screen or respond to user input you’ll want to override the Update method. This is called before your sprite is drawn and is the only chance you’ll have of manipulating the sprite.</a:t>
            </a:r>
          </a:p>
          <a:p>
            <a:r>
              <a:rPr lang="en-US" dirty="0" smtClean="0"/>
              <a:t>You definitely want to override the Paint method. This allows you to draw your sprite on the screen. It is called every time a frame is drawn which by default is 60 times per second.</a:t>
            </a:r>
            <a:endParaRPr lang="en-US" dirty="0"/>
          </a:p>
        </p:txBody>
      </p:sp>
    </p:spTree>
    <p:extLst>
      <p:ext uri="{BB962C8B-B14F-4D97-AF65-F5344CB8AC3E}">
        <p14:creationId xmlns:p14="http://schemas.microsoft.com/office/powerpoint/2010/main" val="3098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223</TotalTime>
  <Words>1806</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AP Computer Science</vt:lpstr>
      <vt:lpstr>Finally!</vt:lpstr>
      <vt:lpstr>Breakout!</vt:lpstr>
      <vt:lpstr>Graphics sounds difficult!</vt:lpstr>
      <vt:lpstr>So what’s in this game engine?</vt:lpstr>
      <vt:lpstr>A little about coordinates</vt:lpstr>
      <vt:lpstr>How do I use the Game class?</vt:lpstr>
      <vt:lpstr>Yes! But how do I use the Game class?</vt:lpstr>
      <vt:lpstr>These sprites sound interesting. What do they do?</vt:lpstr>
      <vt:lpstr>OK. So how do I draw something?</vt:lpstr>
      <vt:lpstr>What’s with UpdateSprite?</vt:lpstr>
      <vt:lpstr>So what’s this game controller I keep hearing about?</vt:lpstr>
      <vt:lpstr>So you’ve given me all these methods to override but when are they called?</vt:lpstr>
      <vt:lpstr>I noticed that the Game class has a method for collision detection. How does that work?</vt:lpstr>
      <vt:lpstr>So any hints?</vt:lpstr>
      <vt:lpstr>I’m an overachiever…. How do I get extra credit?</vt:lpstr>
      <vt:lpstr>So what 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Computer Science</dc:title>
  <dc:creator>Aaron Meola</dc:creator>
  <cp:lastModifiedBy>Aaron Meola</cp:lastModifiedBy>
  <cp:revision>19</cp:revision>
  <dcterms:created xsi:type="dcterms:W3CDTF">2014-01-23T03:45:25Z</dcterms:created>
  <dcterms:modified xsi:type="dcterms:W3CDTF">2015-02-21T19:48:41Z</dcterms:modified>
</cp:coreProperties>
</file>