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D372-449A-1D36-81F1-5FDBD335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A4B8C-3CB0-934B-EAD4-44171FDEF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576ED-E3AC-BE87-CA08-F6E06D4C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794C-455F-7E4B-9722-6049095F7EDB}" type="datetimeFigureOut">
              <a:rPr lang="en-GB" smtClean="0"/>
              <a:t>20/07/2024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74507-A6DA-E924-7AF4-B32B5251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7AB27-3300-8BC4-22C4-A3B3B07F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5B43-0D45-A946-9F0A-AF88FD630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60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D9F8D-BB4C-639F-B4B4-54C1F32C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4D658-D1EC-1CD9-8616-E8C81B2F1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5B172-B5A7-63D5-3F18-7BEB6BEB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794C-455F-7E4B-9722-6049095F7EDB}" type="datetimeFigureOut">
              <a:rPr lang="en-GB" smtClean="0"/>
              <a:t>20/07/2024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1637C-DEBE-E076-6416-B62CF162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CC5B4-3B61-E347-354A-82353EDD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5B43-0D45-A946-9F0A-AF88FD630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20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B7F96-B8A7-DDC9-2117-109E99DF7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BE29C-E6E6-8A59-20A9-4807E387D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9C364-7A36-9165-C016-C296D1F52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794C-455F-7E4B-9722-6049095F7EDB}" type="datetimeFigureOut">
              <a:rPr lang="en-GB" smtClean="0"/>
              <a:t>20/07/2024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4CAA8-AD0F-CFA2-B689-2E11EB54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FA102-ABCB-C12D-246F-E189186EF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5B43-0D45-A946-9F0A-AF88FD630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0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81E6-E4D8-5BA8-6F35-91EFDA39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9DE9-7695-6551-E6D0-4659B7EC1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4E998-FB01-AC7B-65BF-DA3C176A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794C-455F-7E4B-9722-6049095F7EDB}" type="datetimeFigureOut">
              <a:rPr lang="en-GB" smtClean="0"/>
              <a:t>20/07/2024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27252-3D89-58A9-547C-91558C5D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231E3-BC67-377D-2D20-F6BAF5BD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5B43-0D45-A946-9F0A-AF88FD630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05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5846C-9816-20A0-72B6-148EC347A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FB5C3-D547-8D0D-9858-8A0DA1E9D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3592D-5322-7689-1BCD-01C58489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794C-455F-7E4B-9722-6049095F7EDB}" type="datetimeFigureOut">
              <a:rPr lang="en-GB" smtClean="0"/>
              <a:t>20/07/2024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DB797-0C0D-7BF8-8056-1AB89C4E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C3A34-EEFE-A88C-1B55-839C482A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5B43-0D45-A946-9F0A-AF88FD630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4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C75F-5FA1-EE01-EBAE-B80F4AF7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DB52D-AE64-C93A-8609-D9F06CA49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10524-C298-03BC-2186-B4BC6A1BC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DFCEF-D4D6-9302-67AA-68D49987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794C-455F-7E4B-9722-6049095F7EDB}" type="datetimeFigureOut">
              <a:rPr lang="en-GB" smtClean="0"/>
              <a:t>20/07/2024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AB2C8-A431-1E52-B4C4-4F98F42A7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A9E08-65DE-A98A-3C78-F12E9B8A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5B43-0D45-A946-9F0A-AF88FD630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04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0748-C4E5-8913-AA6E-FB2955D4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EE0B0-574A-F472-F51E-2585C5621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85F36-1D43-BC80-E947-2D6F7090D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40A0E-7457-AD6F-77F5-334133202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110F7-2BCA-E5B4-6E45-D0AA69A48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267D53-2F8E-027A-C8D8-8FC35DEF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794C-455F-7E4B-9722-6049095F7EDB}" type="datetimeFigureOut">
              <a:rPr lang="en-GB" smtClean="0"/>
              <a:t>20/07/2024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6E142E-9444-C3BE-6969-210A973E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6AAAEA-A908-1264-970E-330CAE4D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5B43-0D45-A946-9F0A-AF88FD630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44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AFFB-1232-68F3-136F-9B09AE18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79415-92F8-4D2D-4AC5-CEB11E33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794C-455F-7E4B-9722-6049095F7EDB}" type="datetimeFigureOut">
              <a:rPr lang="en-GB" smtClean="0"/>
              <a:t>20/07/2024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5F7D75-4F55-C0DE-F7ED-EAE53AE8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3F0D6-351B-B520-29CD-FA777173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5B43-0D45-A946-9F0A-AF88FD630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34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94942-E781-EA23-86ED-9BF7F59F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794C-455F-7E4B-9722-6049095F7EDB}" type="datetimeFigureOut">
              <a:rPr lang="en-GB" smtClean="0"/>
              <a:t>20/07/2024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06D14-E30A-3A7C-01EF-794BA28D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5DA6E-E067-D470-EEF1-5835465F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5B43-0D45-A946-9F0A-AF88FD630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8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642B-8CC5-C7B8-6CC9-AF3C832E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455E8-1FB7-4516-42B7-85796B606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FBB3E-CA7C-C1ED-17A3-1C482E76F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8F546-1FA2-8C0D-A40C-4C566610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794C-455F-7E4B-9722-6049095F7EDB}" type="datetimeFigureOut">
              <a:rPr lang="en-GB" smtClean="0"/>
              <a:t>20/07/2024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DAD00-F76F-3982-D4C7-209FF3BC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BE3F8-0C2C-6B86-8371-23BD4BE9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5B43-0D45-A946-9F0A-AF88FD630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76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697D-07A4-198B-DDFE-E458E5E3D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38DCE-49A4-7DD8-08D7-2D09FA34A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5FEAF-152A-CAE5-793D-74721F652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C476B-A29E-8CF4-98FB-C2289463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794C-455F-7E4B-9722-6049095F7EDB}" type="datetimeFigureOut">
              <a:rPr lang="en-GB" smtClean="0"/>
              <a:t>20/07/2024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F5F35-5038-2CB5-F919-791BC1073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27769-4157-5886-E7F5-D2535764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5B43-0D45-A946-9F0A-AF88FD630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3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9181A-66B4-ADEE-436D-CC33AD45E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3F0CE-FBFF-9EC4-7BDF-2BFD22768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EF299-177F-08E6-E642-8BB0478C3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DE794C-455F-7E4B-9722-6049095F7EDB}" type="datetimeFigureOut">
              <a:rPr lang="en-GB" smtClean="0"/>
              <a:t>20/07/2024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AA595-650F-44D2-C980-742739700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F371F-2987-97A0-7517-25666D0EF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DB5B43-0D45-A946-9F0A-AF88FD630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57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9FB52E-AED4-7439-4E75-1284E034B1DC}"/>
              </a:ext>
            </a:extLst>
          </p:cNvPr>
          <p:cNvSpPr txBox="1"/>
          <p:nvPr/>
        </p:nvSpPr>
        <p:spPr>
          <a:xfrm>
            <a:off x="404534" y="3429000"/>
            <a:ext cx="22525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GB" dirty="0">
                <a:latin typeface="IBM Plex Mono" panose="020B0509050203000203" pitchFamily="49" charset="77"/>
              </a:rPr>
              <a:t>oi=</a:t>
            </a:r>
            <a:r>
              <a:rPr lang="en-GB" dirty="0" err="1">
                <a:latin typeface="IBM Plex Mono" panose="020B0509050203000203" pitchFamily="49" charset="77"/>
              </a:rPr>
              <a:t>pmoired.OI</a:t>
            </a:r>
            <a:r>
              <a:rPr lang="en-GB" dirty="0">
                <a:latin typeface="IBM Plex Mono" panose="020B0509050203000203" pitchFamily="49" charset="77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50963-96C9-2D65-2A6D-47FC3A127C8C}"/>
              </a:ext>
            </a:extLst>
          </p:cNvPr>
          <p:cNvSpPr txBox="1"/>
          <p:nvPr/>
        </p:nvSpPr>
        <p:spPr>
          <a:xfrm>
            <a:off x="261548" y="5608719"/>
            <a:ext cx="183896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latin typeface="IBM Plex Mono" panose="020B0509050203000203" pitchFamily="49" charset="77"/>
              </a:rPr>
              <a:t>OIFITS files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965841-0DAF-0BF3-BAB6-446B93A0B913}"/>
              </a:ext>
            </a:extLst>
          </p:cNvPr>
          <p:cNvCxnSpPr>
            <a:cxnSpLocks/>
          </p:cNvCxnSpPr>
          <p:nvPr/>
        </p:nvCxnSpPr>
        <p:spPr>
          <a:xfrm>
            <a:off x="2714656" y="2192549"/>
            <a:ext cx="569103" cy="116772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57A0E88-3BCA-1BB6-565B-64507394AC0D}"/>
              </a:ext>
            </a:extLst>
          </p:cNvPr>
          <p:cNvSpPr txBox="1"/>
          <p:nvPr/>
        </p:nvSpPr>
        <p:spPr>
          <a:xfrm>
            <a:off x="2452759" y="5691791"/>
            <a:ext cx="225254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i="1" dirty="0">
                <a:latin typeface="IBM Plex Mono" panose="020B0509050203000203" pitchFamily="49" charset="77"/>
              </a:rPr>
              <a:t>Telluric correction for spectra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2EE7D9A-A84A-D3CE-6851-1FCA4C55C70C}"/>
              </a:ext>
            </a:extLst>
          </p:cNvPr>
          <p:cNvSpPr/>
          <p:nvPr/>
        </p:nvSpPr>
        <p:spPr>
          <a:xfrm rot="18484374">
            <a:off x="1541357" y="5375749"/>
            <a:ext cx="860479" cy="835272"/>
          </a:xfrm>
          <a:prstGeom prst="arc">
            <a:avLst>
              <a:gd name="adj1" fmla="val 16200000"/>
              <a:gd name="adj2" fmla="val 11429850"/>
            </a:avLst>
          </a:prstGeom>
          <a:ln w="38100">
            <a:solidFill>
              <a:schemeClr val="accent1">
                <a:alpha val="50000"/>
              </a:schemeClr>
            </a:solidFill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8A2897-2479-7608-B47E-9706FFBACE7F}"/>
              </a:ext>
            </a:extLst>
          </p:cNvPr>
          <p:cNvSpPr txBox="1"/>
          <p:nvPr/>
        </p:nvSpPr>
        <p:spPr>
          <a:xfrm>
            <a:off x="3064977" y="3429000"/>
            <a:ext cx="197682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GB" dirty="0" err="1">
                <a:latin typeface="IBM Plex Mono" panose="020B0509050203000203" pitchFamily="49" charset="77"/>
              </a:rPr>
              <a:t>oi.setupFit</a:t>
            </a:r>
            <a:r>
              <a:rPr lang="en-GB" dirty="0">
                <a:latin typeface="IBM Plex Mono" panose="020B0509050203000203" pitchFamily="49" charset="77"/>
              </a:rPr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B95233-CBA8-ED22-52B8-16C85538FF1E}"/>
              </a:ext>
            </a:extLst>
          </p:cNvPr>
          <p:cNvSpPr txBox="1"/>
          <p:nvPr/>
        </p:nvSpPr>
        <p:spPr>
          <a:xfrm>
            <a:off x="569388" y="3892349"/>
            <a:ext cx="1954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IBM Plex Mono" panose="020B0509050203000203" pitchFamily="49" charset="77"/>
              </a:rPr>
              <a:t>Choose target, instrument; spectrally bin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3552C9-BAB0-1329-F932-A9251A78D8DF}"/>
              </a:ext>
            </a:extLst>
          </p:cNvPr>
          <p:cNvSpPr txBox="1"/>
          <p:nvPr/>
        </p:nvSpPr>
        <p:spPr>
          <a:xfrm>
            <a:off x="2928749" y="3906637"/>
            <a:ext cx="2252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IBM Plex Mono" panose="020B0509050203000203" pitchFamily="49" charset="77"/>
              </a:rPr>
              <a:t>Chose observables, filter/manipulate errors, spectral windowing, etc.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F5291E-D25D-949A-2252-C2C75C8A343A}"/>
              </a:ext>
            </a:extLst>
          </p:cNvPr>
          <p:cNvSpPr txBox="1"/>
          <p:nvPr/>
        </p:nvSpPr>
        <p:spPr>
          <a:xfrm>
            <a:off x="5721574" y="571603"/>
            <a:ext cx="156324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GB" dirty="0" err="1">
                <a:latin typeface="IBM Plex Mono" panose="020B0509050203000203" pitchFamily="49" charset="77"/>
              </a:rPr>
              <a:t>oi.doFit</a:t>
            </a:r>
            <a:r>
              <a:rPr lang="en-GB" dirty="0">
                <a:latin typeface="IBM Plex Mono" panose="020B0509050203000203" pitchFamily="49" charset="77"/>
              </a:rPr>
              <a:t>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031E13-B4C6-8E3C-03C8-BBEAE8DD9EBA}"/>
              </a:ext>
            </a:extLst>
          </p:cNvPr>
          <p:cNvSpPr txBox="1"/>
          <p:nvPr/>
        </p:nvSpPr>
        <p:spPr>
          <a:xfrm>
            <a:off x="5659992" y="2363054"/>
            <a:ext cx="183896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GB" dirty="0" err="1">
                <a:latin typeface="IBM Plex Mono" panose="020B0509050203000203" pitchFamily="49" charset="77"/>
              </a:rPr>
              <a:t>oi.gridFit</a:t>
            </a:r>
            <a:r>
              <a:rPr lang="en-GB" dirty="0">
                <a:latin typeface="IBM Plex Mono" panose="020B0509050203000203" pitchFamily="49" charset="77"/>
              </a:rPr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86977A-F4C5-5578-7B4E-BE0826005769}"/>
              </a:ext>
            </a:extLst>
          </p:cNvPr>
          <p:cNvSpPr txBox="1"/>
          <p:nvPr/>
        </p:nvSpPr>
        <p:spPr>
          <a:xfrm>
            <a:off x="5453205" y="1023384"/>
            <a:ext cx="22525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IBM Plex Mono" panose="020B0509050203000203" pitchFamily="49" charset="77"/>
              </a:rPr>
              <a:t>Gradient descent from an initial guess, set parameters to fit and priors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5342FB-3FDD-D923-8702-A07B836383B5}"/>
              </a:ext>
            </a:extLst>
          </p:cNvPr>
          <p:cNvCxnSpPr>
            <a:cxnSpLocks/>
          </p:cNvCxnSpPr>
          <p:nvPr/>
        </p:nvCxnSpPr>
        <p:spPr>
          <a:xfrm>
            <a:off x="2686608" y="3613666"/>
            <a:ext cx="378369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7C6D95-E4D8-B7E4-9430-8F6F71297893}"/>
              </a:ext>
            </a:extLst>
          </p:cNvPr>
          <p:cNvCxnSpPr>
            <a:cxnSpLocks/>
          </p:cNvCxnSpPr>
          <p:nvPr/>
        </p:nvCxnSpPr>
        <p:spPr>
          <a:xfrm flipV="1">
            <a:off x="4992104" y="756269"/>
            <a:ext cx="657446" cy="251556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F7A8BE-C6CD-78A5-A844-674F16A23259}"/>
              </a:ext>
            </a:extLst>
          </p:cNvPr>
          <p:cNvCxnSpPr>
            <a:cxnSpLocks/>
          </p:cNvCxnSpPr>
          <p:nvPr/>
        </p:nvCxnSpPr>
        <p:spPr>
          <a:xfrm flipV="1">
            <a:off x="5095171" y="2732386"/>
            <a:ext cx="462667" cy="69661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2062B8-E591-13BE-FBEC-D0A2F56AC7A3}"/>
              </a:ext>
            </a:extLst>
          </p:cNvPr>
          <p:cNvSpPr txBox="1"/>
          <p:nvPr/>
        </p:nvSpPr>
        <p:spPr>
          <a:xfrm>
            <a:off x="5467493" y="2937909"/>
            <a:ext cx="2252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IBM Plex Mono" panose="020B0509050203000203" pitchFamily="49" charset="77"/>
              </a:rPr>
              <a:t>Explore parameters’ space with grid, random sampling and fit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889860-02B2-AA50-A83A-E4B937EAC7FB}"/>
              </a:ext>
            </a:extLst>
          </p:cNvPr>
          <p:cNvSpPr txBox="1"/>
          <p:nvPr/>
        </p:nvSpPr>
        <p:spPr>
          <a:xfrm>
            <a:off x="6868153" y="4173974"/>
            <a:ext cx="142539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GB" dirty="0" err="1">
                <a:latin typeface="IBM Plex Mono" panose="020B0509050203000203" pitchFamily="49" charset="77"/>
              </a:rPr>
              <a:t>oi.show</a:t>
            </a:r>
            <a:r>
              <a:rPr lang="en-GB" dirty="0">
                <a:latin typeface="IBM Plex Mono" panose="020B0509050203000203" pitchFamily="49" charset="77"/>
              </a:rPr>
              <a:t>()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C364A-E150-D0EB-48CF-61513F00B46F}"/>
              </a:ext>
            </a:extLst>
          </p:cNvPr>
          <p:cNvCxnSpPr>
            <a:cxnSpLocks/>
          </p:cNvCxnSpPr>
          <p:nvPr/>
        </p:nvCxnSpPr>
        <p:spPr>
          <a:xfrm>
            <a:off x="5095171" y="3602128"/>
            <a:ext cx="1679316" cy="756512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15E2E94-A27E-D3FC-6DB9-65DB9F90ADC9}"/>
              </a:ext>
            </a:extLst>
          </p:cNvPr>
          <p:cNvSpPr txBox="1"/>
          <p:nvPr/>
        </p:nvSpPr>
        <p:spPr>
          <a:xfrm>
            <a:off x="6454578" y="4664422"/>
            <a:ext cx="22525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IBM Plex Mono" panose="020B0509050203000203" pitchFamily="49" charset="77"/>
              </a:rPr>
              <a:t>Display data against model; show synthetic images, spectra and SEDs from model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6B51D2-5D20-9DC4-D10E-E8986FD4E1B7}"/>
              </a:ext>
            </a:extLst>
          </p:cNvPr>
          <p:cNvSpPr txBox="1"/>
          <p:nvPr/>
        </p:nvSpPr>
        <p:spPr>
          <a:xfrm>
            <a:off x="676209" y="1267136"/>
            <a:ext cx="225254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latin typeface="IBM Plex Mono" panose="020B0509050203000203" pitchFamily="49" charset="77"/>
              </a:rPr>
              <a:t>Simulation cube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DE27EB-872A-19A7-5ACE-E1ED2729CB6E}"/>
              </a:ext>
            </a:extLst>
          </p:cNvPr>
          <p:cNvSpPr txBox="1"/>
          <p:nvPr/>
        </p:nvSpPr>
        <p:spPr>
          <a:xfrm>
            <a:off x="727623" y="1714912"/>
            <a:ext cx="2114682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GB" dirty="0" err="1">
                <a:latin typeface="IBM Plex Mono" panose="020B0509050203000203" pitchFamily="49" charset="77"/>
              </a:rPr>
              <a:t>pmoired.oifake</a:t>
            </a:r>
            <a:endParaRPr lang="en-GB" dirty="0">
              <a:latin typeface="IBM Plex Mono" panose="020B0509050203000203" pitchFamily="49" charset="77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683156A-A241-094F-A38D-ADDFCA366772}"/>
              </a:ext>
            </a:extLst>
          </p:cNvPr>
          <p:cNvCxnSpPr>
            <a:cxnSpLocks/>
          </p:cNvCxnSpPr>
          <p:nvPr/>
        </p:nvCxnSpPr>
        <p:spPr>
          <a:xfrm flipV="1">
            <a:off x="464260" y="3947240"/>
            <a:ext cx="105128" cy="132210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39267AD-5725-8C81-9FD6-B03F698B14EB}"/>
              </a:ext>
            </a:extLst>
          </p:cNvPr>
          <p:cNvSpPr txBox="1"/>
          <p:nvPr/>
        </p:nvSpPr>
        <p:spPr>
          <a:xfrm>
            <a:off x="794931" y="2052005"/>
            <a:ext cx="1954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IBM Plex Mono" panose="020B0509050203000203" pitchFamily="49" charset="77"/>
              </a:rPr>
              <a:t>Generate simulated data using VLTI simulator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48F0FECF-76D4-CB81-53C1-D4A08B79B663}"/>
              </a:ext>
            </a:extLst>
          </p:cNvPr>
          <p:cNvSpPr/>
          <p:nvPr/>
        </p:nvSpPr>
        <p:spPr>
          <a:xfrm rot="15605430" flipH="1">
            <a:off x="6303416" y="3343374"/>
            <a:ext cx="2675398" cy="350546"/>
          </a:xfrm>
          <a:prstGeom prst="arc">
            <a:avLst>
              <a:gd name="adj1" fmla="val 806423"/>
              <a:gd name="adj2" fmla="val 10262975"/>
            </a:avLst>
          </a:prstGeom>
          <a:ln w="38100">
            <a:solidFill>
              <a:schemeClr val="accent3">
                <a:lumMod val="60000"/>
                <a:lumOff val="40000"/>
                <a:alpha val="50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421590E4-3E70-64C0-5C95-9FF2A442CE06}"/>
              </a:ext>
            </a:extLst>
          </p:cNvPr>
          <p:cNvSpPr/>
          <p:nvPr/>
        </p:nvSpPr>
        <p:spPr>
          <a:xfrm rot="16200000" flipH="1">
            <a:off x="3986880" y="3360573"/>
            <a:ext cx="6700721" cy="1349844"/>
          </a:xfrm>
          <a:prstGeom prst="arc">
            <a:avLst>
              <a:gd name="adj1" fmla="val 4942827"/>
              <a:gd name="adj2" fmla="val 10686748"/>
            </a:avLst>
          </a:prstGeom>
          <a:ln w="38100">
            <a:solidFill>
              <a:schemeClr val="accent3">
                <a:lumMod val="60000"/>
                <a:lumOff val="40000"/>
                <a:alpha val="50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F768A2-35C8-987F-C8C4-C21B84CA1514}"/>
              </a:ext>
            </a:extLst>
          </p:cNvPr>
          <p:cNvSpPr txBox="1"/>
          <p:nvPr/>
        </p:nvSpPr>
        <p:spPr>
          <a:xfrm>
            <a:off x="8493325" y="1141431"/>
            <a:ext cx="25282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GB" dirty="0" err="1">
                <a:latin typeface="IBM Plex Mono" panose="020B0509050203000203" pitchFamily="49" charset="77"/>
              </a:rPr>
              <a:t>oi.bootstrapFit</a:t>
            </a:r>
            <a:r>
              <a:rPr lang="en-GB" dirty="0">
                <a:latin typeface="IBM Plex Mono" panose="020B0509050203000203" pitchFamily="49" charset="77"/>
              </a:rPr>
              <a:t>()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9AED2F1-9754-842F-9F32-D4BE364A59B8}"/>
              </a:ext>
            </a:extLst>
          </p:cNvPr>
          <p:cNvCxnSpPr>
            <a:cxnSpLocks/>
          </p:cNvCxnSpPr>
          <p:nvPr/>
        </p:nvCxnSpPr>
        <p:spPr>
          <a:xfrm>
            <a:off x="7433316" y="740296"/>
            <a:ext cx="934883" cy="47835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435CB38-58F7-2519-A271-A5C0796CECBE}"/>
              </a:ext>
            </a:extLst>
          </p:cNvPr>
          <p:cNvCxnSpPr>
            <a:cxnSpLocks/>
          </p:cNvCxnSpPr>
          <p:nvPr/>
        </p:nvCxnSpPr>
        <p:spPr>
          <a:xfrm flipV="1">
            <a:off x="7632094" y="1354971"/>
            <a:ext cx="736105" cy="112449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4E49C21-97FA-F3E2-89E0-7DB30A8C5E61}"/>
              </a:ext>
            </a:extLst>
          </p:cNvPr>
          <p:cNvSpPr txBox="1"/>
          <p:nvPr/>
        </p:nvSpPr>
        <p:spPr>
          <a:xfrm>
            <a:off x="8392292" y="1511489"/>
            <a:ext cx="2252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IBM Plex Mono" panose="020B0509050203000203" pitchFamily="49" charset="77"/>
              </a:rPr>
              <a:t>Data resampling with replacement for uncertainties estimation</a:t>
            </a: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F17BACB9-A887-C4A2-ECBD-9B0CAAA71C5E}"/>
              </a:ext>
            </a:extLst>
          </p:cNvPr>
          <p:cNvSpPr/>
          <p:nvPr/>
        </p:nvSpPr>
        <p:spPr>
          <a:xfrm rot="18476785" flipH="1">
            <a:off x="7480019" y="2585326"/>
            <a:ext cx="3630295" cy="760605"/>
          </a:xfrm>
          <a:prstGeom prst="arc">
            <a:avLst>
              <a:gd name="adj1" fmla="val 330981"/>
              <a:gd name="adj2" fmla="val 10512637"/>
            </a:avLst>
          </a:prstGeom>
          <a:ln w="38100">
            <a:solidFill>
              <a:schemeClr val="accent3">
                <a:lumMod val="60000"/>
                <a:lumOff val="40000"/>
                <a:alpha val="50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F8486E3-1195-4497-AF3D-81BB67D36BB9}"/>
              </a:ext>
            </a:extLst>
          </p:cNvPr>
          <p:cNvSpPr txBox="1"/>
          <p:nvPr/>
        </p:nvSpPr>
        <p:spPr>
          <a:xfrm>
            <a:off x="9096784" y="4349830"/>
            <a:ext cx="280397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GB" dirty="0" err="1">
                <a:latin typeface="IBM Plex Mono" panose="020B0509050203000203" pitchFamily="49" charset="77"/>
              </a:rPr>
              <a:t>oi.detectionLimit</a:t>
            </a:r>
            <a:r>
              <a:rPr lang="en-GB" dirty="0">
                <a:latin typeface="IBM Plex Mono" panose="020B0509050203000203" pitchFamily="49" charset="77"/>
              </a:rPr>
              <a:t>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63B1F5D-E780-E816-E4BB-43885A9858B4}"/>
              </a:ext>
            </a:extLst>
          </p:cNvPr>
          <p:cNvCxnSpPr>
            <a:cxnSpLocks/>
          </p:cNvCxnSpPr>
          <p:nvPr/>
        </p:nvCxnSpPr>
        <p:spPr>
          <a:xfrm>
            <a:off x="7614472" y="2534940"/>
            <a:ext cx="2018208" cy="174098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C7F78E-4AAE-0B1C-4555-F72A6C9AAB4F}"/>
              </a:ext>
            </a:extLst>
          </p:cNvPr>
          <p:cNvCxnSpPr>
            <a:cxnSpLocks/>
          </p:cNvCxnSpPr>
          <p:nvPr/>
        </p:nvCxnSpPr>
        <p:spPr>
          <a:xfrm>
            <a:off x="7433316" y="726572"/>
            <a:ext cx="2392309" cy="354935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C9FBCD-BEE8-C64F-9624-AC706D88E58C}"/>
              </a:ext>
            </a:extLst>
          </p:cNvPr>
          <p:cNvCxnSpPr>
            <a:cxnSpLocks/>
          </p:cNvCxnSpPr>
          <p:nvPr/>
        </p:nvCxnSpPr>
        <p:spPr>
          <a:xfrm>
            <a:off x="10466462" y="1714912"/>
            <a:ext cx="178370" cy="257758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A275E05-A6F5-2758-A330-06B6E6E7F107}"/>
              </a:ext>
            </a:extLst>
          </p:cNvPr>
          <p:cNvSpPr txBox="1"/>
          <p:nvPr/>
        </p:nvSpPr>
        <p:spPr>
          <a:xfrm>
            <a:off x="9283049" y="4776724"/>
            <a:ext cx="2252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IBM Plex Mono" panose="020B0509050203000203" pitchFamily="49" charset="77"/>
              </a:rPr>
              <a:t>Estimate detection limit for a parameter, based on grid/random others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4A2B7F4-B103-2218-18AE-6383E47E4C41}"/>
              </a:ext>
            </a:extLst>
          </p:cNvPr>
          <p:cNvSpPr txBox="1"/>
          <p:nvPr/>
        </p:nvSpPr>
        <p:spPr>
          <a:xfrm>
            <a:off x="2398609" y="5235421"/>
            <a:ext cx="239039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GB" dirty="0" err="1">
                <a:latin typeface="IBM Plex Mono" panose="020B0509050203000203" pitchFamily="49" charset="77"/>
              </a:rPr>
              <a:t>pmoired.tellcorr</a:t>
            </a:r>
            <a:endParaRPr lang="en-GB" dirty="0">
              <a:latin typeface="IBM Plex Mono" panose="020B05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28136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129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IBM Plex Mono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Antoine Mérand</dc:creator>
  <cp:lastModifiedBy>Antoine Mérand</cp:lastModifiedBy>
  <cp:revision>5</cp:revision>
  <dcterms:created xsi:type="dcterms:W3CDTF">2024-07-12T13:05:34Z</dcterms:created>
  <dcterms:modified xsi:type="dcterms:W3CDTF">2024-07-20T20:23:38Z</dcterms:modified>
</cp:coreProperties>
</file>