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F763E5-E907-4B06-8604-755809549267}">
  <a:tblStyle styleId="{00F763E5-E907-4B06-8604-7558095492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be47c0ee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be47c0ee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Cancellation rates start high and gradually decrease over time, with a slight increase around the 5-hour mark. This initial peak could be attributed to various factors like scheduling conflicts or unexpected events. The subsequent decrease might indicate better planning or a reduced need for services.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Completion rates initially increase, reaching a high point around the 15-hour mark. This could be due to a period of adjustment or resource allocation. However, completions then decrease significantly, reaching 23 rides.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be47c0ee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be47c0ee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graph shows that cancellations and completions exhibit different trends over time. Cancellations start relatively high and decrease gradually, with a increase around the 15</a:t>
            </a:r>
            <a:r>
              <a:rPr baseline="30000" lang="en" sz="1200">
                <a:solidFill>
                  <a:schemeClr val="dk1"/>
                </a:solidFill>
                <a:latin typeface="Calibri"/>
                <a:ea typeface="Calibri"/>
                <a:cs typeface="Calibri"/>
                <a:sym typeface="Calibri"/>
              </a:rPr>
              <a:t>th</a:t>
            </a:r>
            <a:r>
              <a:rPr lang="en" sz="1200">
                <a:solidFill>
                  <a:schemeClr val="dk1"/>
                </a:solidFill>
                <a:latin typeface="Calibri"/>
                <a:ea typeface="Calibri"/>
                <a:cs typeface="Calibri"/>
                <a:sym typeface="Calibri"/>
              </a:rPr>
              <a:t> to 20 hour mark. The subsequent decrease might indicate better planning or a reduced need for services.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contrast, completion rates remain relatively stable throughout the period, with a slight increase around the 10-hour mark. This could indicate a consistent level of demand or resource allocation, with a possible surge in activity during the 10-hour period.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three graphs presented show the number of cancellations and completions over a 20-hour period, divided into 5-hour blocks. In Graphs 1 and 3, both cancellation and completion rates exhibit similar trends. Cancellations start high and gradually decrease. This could be due to factors like initial adjustments or unexpected events. Completions initially decrease, likely due to resource allocation or prioritization, but then increase significantly around the 10-hour mark, possibly related to a specific event or increased demand. In contrast, Graph 2 shows a more stable trend for both cancellations and completions. Cancellation rates remain relatively constant, while completion rates have a slight increase until around the 15th hour mark, possibly due to the resource allocation during that period.</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f08b7970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f08b797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This Python code generates an interactive map using the Folium library to visualize ride data. It overlays markers on a map, each representing a ride event. The markers are color-coded based on weather conditions, and clicking on a marker displays details like ride ID, cab type, product, price, weather, and status. Additionally, a heatmap is added to show the concentration of higher-priced rides. A colormap legend is included to explain the weather condition color coding. This map provides a comprehensive visual representation of ride data, allowing for analysis of trends related to weather, location, and pricing.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a8ec3b29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a8ec3b29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analysis and simulation of  is applicable in the real world as it may provide actionable insights that can lead to improved service efficiency, customer satisfaction and </a:t>
            </a:r>
            <a:r>
              <a:rPr lang="en" sz="1700"/>
              <a:t>customer</a:t>
            </a:r>
            <a:r>
              <a:rPr lang="en" sz="1700"/>
              <a:t> experience.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For example: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Ride cancellations often correlate with customer dissatisfaction. By </a:t>
            </a:r>
            <a:r>
              <a:rPr lang="en" sz="1700"/>
              <a:t>examining</a:t>
            </a:r>
            <a:r>
              <a:rPr lang="en" sz="1700"/>
              <a:t> the trends of our simulation we can identify key factors that contribute to ride cancellations </a:t>
            </a:r>
            <a:r>
              <a:rPr lang="en" sz="1700">
                <a:solidFill>
                  <a:schemeClr val="dk1"/>
                </a:solidFill>
              </a:rPr>
              <a:t>and attempt to develop strategies to address them.</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Price Adjustments could be a critical tool to proactively predict and manage supply (drivers) and demand (riders) effectively. Prices can be adjusted during peak times or bad weather conditions to bring better balance to the system without hurting ride/driver availability.</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Lastly, the simulation could provide useful insights based on Customer feedback to refine overall service quality and ensure a high level of customer satisfaction.</a:t>
            </a:r>
            <a:endParaRPr sz="17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a8ec3b2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a8ec3b2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3300"/>
              <a:t>In conclusion, the simulation offers key insights into how factors like weather and distance impact ride completions, cancellations, and pricing. It’s a simplified but effective model of real-world rideshare dynamics.</a:t>
            </a:r>
            <a:endParaRPr sz="3300"/>
          </a:p>
          <a:p>
            <a:pPr indent="0" lvl="0" marL="0" rtl="0" algn="l">
              <a:lnSpc>
                <a:spcPct val="115000"/>
              </a:lnSpc>
              <a:spcBef>
                <a:spcPts val="1200"/>
              </a:spcBef>
              <a:spcAft>
                <a:spcPts val="0"/>
              </a:spcAft>
              <a:buClr>
                <a:schemeClr val="dk1"/>
              </a:buClr>
              <a:buSzPts val="1100"/>
              <a:buFont typeface="Arial"/>
              <a:buNone/>
            </a:pPr>
            <a:r>
              <a:rPr lang="en" sz="3300"/>
              <a:t>Looking ahead, future work could extend the model by incorporating additional real-world factors like traffic and time of day. Another area for improvement is optimizing the simulation to handle larger datasets and even real-time applications. Finally, integrating machine learning models could enhance predictions for ride success and enable dynamic price adjustments based on real-time data.</a:t>
            </a:r>
            <a:endParaRPr sz="3300"/>
          </a:p>
          <a:p>
            <a:pPr indent="0" lvl="0" marL="0" rtl="0" algn="l">
              <a:spcBef>
                <a:spcPts val="1200"/>
              </a:spcBef>
              <a:spcAft>
                <a:spcPts val="0"/>
              </a:spcAft>
              <a:buNone/>
            </a:pPr>
            <a:r>
              <a:t/>
            </a:r>
            <a:endParaRPr sz="3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be47c0ee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be47c0ee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a8ec3b29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a8ec3b2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Ride-sharing services such as Uber and Lyft have become integral to urban transportation, offering convenience and affordability to users while providing flexible income opportunities for drivers. However, managing the complexities of ride requests, cancellations, driver availability, and ride durations presents a significant challenge for these platforms. Understanding how external factors such as weather and surge pricing influence operational dynamics is critical for improving resource allocation, customer satisfaction, and pricing strategies.</a:t>
            </a:r>
            <a:endParaRPr sz="3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a8ec3b29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a8ec3b29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3000">
                <a:solidFill>
                  <a:schemeClr val="dk1"/>
                </a:solidFill>
              </a:rPr>
              <a:t>This dataset provides detailed information from Uber and Lyft rides specifically in Boston, Massachusetts, combining ride-specific details like price and distance with environmental factors such as weather conditions—temperature, humidity, and precipitation. This data was captured during the months of November and December. It’s sourced from Kaggle’s Rideshare dataset, designed to simulate real-world rideshare patterns and analyze trends. We’ll use this data to simulate rideshares and explore how various factors influence pricing and demand in the rideshare industry.</a:t>
            </a:r>
            <a:endParaRPr sz="3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a8ec3b2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a8ec3b2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3400"/>
              <a:t>First, we conducted an Exploratory Data Analysis to understand the dataset. This included comparing ride types between Uber and Lyft, analyzing price and distance trends, and examining correlations between ride prices and weather conditions like temperature and humidity.</a:t>
            </a:r>
            <a:endParaRPr sz="3400"/>
          </a:p>
          <a:p>
            <a:pPr indent="0" lvl="0" marL="0" rtl="0" algn="l">
              <a:lnSpc>
                <a:spcPct val="115000"/>
              </a:lnSpc>
              <a:spcBef>
                <a:spcPts val="1200"/>
              </a:spcBef>
              <a:spcAft>
                <a:spcPts val="0"/>
              </a:spcAft>
              <a:buClr>
                <a:schemeClr val="dk1"/>
              </a:buClr>
              <a:buSzPts val="1100"/>
              <a:buFont typeface="Arial"/>
              <a:buNone/>
            </a:pPr>
            <a:r>
              <a:rPr lang="en" sz="3400"/>
              <a:t>Next, we built a simulation using SimPy, a Python library for event-driven simulations. The simulation focused on two key aspects:</a:t>
            </a:r>
            <a:endParaRPr sz="3400"/>
          </a:p>
          <a:p>
            <a:pPr indent="-444500" lvl="0" marL="457200" rtl="0" algn="l">
              <a:lnSpc>
                <a:spcPct val="115000"/>
              </a:lnSpc>
              <a:spcBef>
                <a:spcPts val="1200"/>
              </a:spcBef>
              <a:spcAft>
                <a:spcPts val="0"/>
              </a:spcAft>
              <a:buClr>
                <a:schemeClr val="dk1"/>
              </a:buClr>
              <a:buSzPts val="3400"/>
              <a:buChar char="●"/>
            </a:pPr>
            <a:r>
              <a:rPr lang="en" sz="3400"/>
              <a:t>Ride cancellations influenced by factors like distance, weather, and time of day.</a:t>
            </a:r>
            <a:endParaRPr sz="3400"/>
          </a:p>
          <a:p>
            <a:pPr indent="-444500" lvl="0" marL="457200" rtl="0" algn="l">
              <a:lnSpc>
                <a:spcPct val="115000"/>
              </a:lnSpc>
              <a:spcBef>
                <a:spcPts val="0"/>
              </a:spcBef>
              <a:spcAft>
                <a:spcPts val="0"/>
              </a:spcAft>
              <a:buClr>
                <a:schemeClr val="dk1"/>
              </a:buClr>
              <a:buSzPts val="3400"/>
              <a:buChar char="●"/>
            </a:pPr>
            <a:r>
              <a:rPr lang="en" sz="3400"/>
              <a:t>Dynamic price adjustments based on weather, ride type, and total ride requests.</a:t>
            </a:r>
            <a:endParaRPr sz="3400"/>
          </a:p>
          <a:p>
            <a:pPr indent="0" lvl="0" marL="0" rtl="0" algn="l">
              <a:lnSpc>
                <a:spcPct val="115000"/>
              </a:lnSpc>
              <a:spcBef>
                <a:spcPts val="1200"/>
              </a:spcBef>
              <a:spcAft>
                <a:spcPts val="0"/>
              </a:spcAft>
              <a:buClr>
                <a:schemeClr val="dk1"/>
              </a:buClr>
              <a:buSzPts val="1100"/>
              <a:buFont typeface="Arial"/>
              <a:buNone/>
            </a:pPr>
            <a:r>
              <a:rPr lang="en" sz="3400"/>
              <a:t>This approach helps us model real-world rideshare behavior and explore the impact of external variables on trends and outcomes.</a:t>
            </a:r>
            <a:endParaRPr sz="3400"/>
          </a:p>
          <a:p>
            <a:pPr indent="0" lvl="0" marL="0" rtl="0" algn="l">
              <a:spcBef>
                <a:spcPts val="1200"/>
              </a:spcBef>
              <a:spcAft>
                <a:spcPts val="0"/>
              </a:spcAft>
              <a:buNone/>
            </a:pPr>
            <a:r>
              <a:t/>
            </a:r>
            <a:endParaRPr sz="3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a8ec3b29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a8ec3b29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first examined the total ride distribution by Uber and Lyft as well as the average distance travelled per ride.While both the companies have the same average distance per ride, Uber had more total rides at 385,663 </a:t>
            </a:r>
            <a:r>
              <a:rPr lang="en" sz="1800"/>
              <a:t>compared</a:t>
            </a:r>
            <a:r>
              <a:rPr lang="en" sz="1800"/>
              <a:t> to 307,408 for Lyft.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Next we looked at distribution of rides by categories. As can be seen, Lyft riders tend to choose </a:t>
            </a:r>
            <a:r>
              <a:rPr lang="en" sz="1800"/>
              <a:t>higher</a:t>
            </a:r>
            <a:r>
              <a:rPr lang="en" sz="1800"/>
              <a:t> end categories (Premium) while Uber generally </a:t>
            </a:r>
            <a:r>
              <a:rPr lang="en" sz="1800"/>
              <a:t>catered to more economy options and </a:t>
            </a:r>
            <a:r>
              <a:rPr lang="en" sz="1800"/>
              <a:t>had a more even distribution across all the </a:t>
            </a:r>
            <a:r>
              <a:rPr lang="en" sz="1800"/>
              <a:t>remaining</a:t>
            </a:r>
            <a:r>
              <a:rPr lang="en" sz="1800"/>
              <a:t> categories.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a:t>
            </a:r>
            <a:r>
              <a:rPr lang="en" sz="1800"/>
              <a:t>distribution</a:t>
            </a:r>
            <a:r>
              <a:rPr lang="en" sz="1800"/>
              <a:t> of ride distances shows that distance travelled peaks between 1 - 3 miles indicating shorter rides are more common. This does confirm with the source of data being from Boston MA as we </a:t>
            </a:r>
            <a:r>
              <a:rPr lang="en" sz="1800"/>
              <a:t>expect</a:t>
            </a:r>
            <a:r>
              <a:rPr lang="en" sz="1800"/>
              <a:t> shorter rides within city limits. </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a8ec3b29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a8ec3b29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started by examining the ride prices of Lyft and Uber. We first improved and standardized the raw data into comparable categories. We then evaluated average prices by these ride categories and looked at their overall distribution.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overall </a:t>
            </a:r>
            <a:r>
              <a:rPr lang="en" sz="1600"/>
              <a:t>average price for Uber was $15.80 while for Lyft was slightly higher at $17.35. Overall Lyft is more cost effective than Uber on all categories except Premium where both companies have a similar pricing structure with Lyft at $20.42 and Uber at $20.52. And as we saw previous slide, Lyft customer tend to favor more higher end ride options.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box plots show the price variability within each of these categories - we can observe significant fluctuations in prices seemingly due to conditions such a time of day, pickup and drop of locations and demand surges.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Lastly the histogram depicts the overall distribution of ride prices with a major concentration of rides in the lower price ranges confirming the shorter distances from the previous slide.</a:t>
            </a:r>
            <a:endParaRPr sz="16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f08b797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f08b797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Next we evaluated the relationship between weather and ride prices by conducting a correlation analysis based on numerous weather variables and ride price.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The correlation between:</a:t>
            </a:r>
            <a:endParaRPr sz="1700"/>
          </a:p>
          <a:p>
            <a:pPr indent="-336550" lvl="0" marL="457200" rtl="0" algn="l">
              <a:spcBef>
                <a:spcPts val="0"/>
              </a:spcBef>
              <a:spcAft>
                <a:spcPts val="0"/>
              </a:spcAft>
              <a:buSzPts val="1700"/>
              <a:buChar char="-"/>
            </a:pPr>
            <a:r>
              <a:rPr lang="en" sz="1700"/>
              <a:t>Ride Prices and Distance is moderate indicating that as distance increases, price too tend to increase</a:t>
            </a:r>
            <a:endParaRPr sz="1700"/>
          </a:p>
          <a:p>
            <a:pPr indent="-336550" lvl="0" marL="457200" rtl="0" algn="l">
              <a:spcBef>
                <a:spcPts val="0"/>
              </a:spcBef>
              <a:spcAft>
                <a:spcPts val="0"/>
              </a:spcAft>
              <a:buSzPts val="1700"/>
              <a:buChar char="-"/>
            </a:pPr>
            <a:r>
              <a:rPr lang="en" sz="1700"/>
              <a:t>Weather shows a weaker correlation with ride prices implying that it has limited direct impact on ride prices.</a:t>
            </a:r>
            <a:endParaRPr sz="1700"/>
          </a:p>
          <a:p>
            <a:pPr indent="-336550" lvl="0" marL="457200" rtl="0" algn="l">
              <a:spcBef>
                <a:spcPts val="0"/>
              </a:spcBef>
              <a:spcAft>
                <a:spcPts val="0"/>
              </a:spcAft>
              <a:buSzPts val="1700"/>
              <a:buChar char="-"/>
            </a:pPr>
            <a:r>
              <a:rPr lang="en" sz="1700"/>
              <a:t>As </a:t>
            </a:r>
            <a:r>
              <a:rPr lang="en" sz="1700"/>
              <a:t>expected</a:t>
            </a:r>
            <a:r>
              <a:rPr lang="en" sz="1700"/>
              <a:t> weather variables have stronger interdependence.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This analysis is important as it helps us understand what factors are </a:t>
            </a:r>
            <a:r>
              <a:rPr lang="en" sz="1700"/>
              <a:t>influencing</a:t>
            </a:r>
            <a:r>
              <a:rPr lang="en" sz="1700"/>
              <a:t> ride prices and how to model them in our simulation design.</a:t>
            </a:r>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a8ec3b29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a8ec3b29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system simulates real-world conditions by checking if a ride should be canceled due to factors like long distances (over 50 miles), poor weather (rain or snow), or peak hours (5 PM to 8 PM). It also adjusts prices based on the weather and ride type, with premium rides costing more, and increases during bad weather. Finally, the system simulates driver availability, where each ride has a 90% chance of a driver being available.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simulation process begins reading in a data frame that includes distance, weather, ride type, and time of day. Based on this, the system checks cancellation conditions, verifies driver availability, and calculates the ride price. If the ride is not canceled, the system simulates the ride duration using </a:t>
            </a:r>
            <a:r>
              <a:rPr b="1" lang="en" sz="1200">
                <a:solidFill>
                  <a:schemeClr val="dk1"/>
                </a:solidFill>
                <a:latin typeface="Calibri"/>
                <a:ea typeface="Calibri"/>
                <a:cs typeface="Calibri"/>
                <a:sym typeface="Calibri"/>
              </a:rPr>
              <a:t>SimPy's timeout</a:t>
            </a:r>
            <a:r>
              <a:rPr lang="en" sz="1200">
                <a:solidFill>
                  <a:schemeClr val="dk1"/>
                </a:solidFill>
                <a:latin typeface="Calibri"/>
                <a:ea typeface="Calibri"/>
                <a:cs typeface="Calibri"/>
                <a:sym typeface="Calibri"/>
              </a:rPr>
              <a:t> function, representing real-world travel time.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test the system with different ride counts: </a:t>
            </a:r>
            <a:r>
              <a:rPr b="1" lang="en" sz="1200">
                <a:solidFill>
                  <a:schemeClr val="dk1"/>
                </a:solidFill>
                <a:latin typeface="Calibri"/>
                <a:ea typeface="Calibri"/>
                <a:cs typeface="Calibri"/>
                <a:sym typeface="Calibri"/>
              </a:rPr>
              <a:t>200 rides</a:t>
            </a:r>
            <a:r>
              <a:rPr lang="en" sz="1200">
                <a:solidFill>
                  <a:schemeClr val="dk1"/>
                </a:solidFill>
                <a:latin typeface="Calibri"/>
                <a:ea typeface="Calibri"/>
                <a:cs typeface="Calibri"/>
                <a:sym typeface="Calibri"/>
              </a:rPr>
              <a:t> for basic functionality, </a:t>
            </a:r>
            <a:r>
              <a:rPr b="1" lang="en" sz="1200">
                <a:solidFill>
                  <a:schemeClr val="dk1"/>
                </a:solidFill>
                <a:latin typeface="Calibri"/>
                <a:ea typeface="Calibri"/>
                <a:cs typeface="Calibri"/>
                <a:sym typeface="Calibri"/>
              </a:rPr>
              <a:t>400 rides</a:t>
            </a:r>
            <a:r>
              <a:rPr lang="en" sz="1200">
                <a:solidFill>
                  <a:schemeClr val="dk1"/>
                </a:solidFill>
                <a:latin typeface="Calibri"/>
                <a:ea typeface="Calibri"/>
                <a:cs typeface="Calibri"/>
                <a:sym typeface="Calibri"/>
              </a:rPr>
              <a:t> for scalability, and </a:t>
            </a:r>
            <a:r>
              <a:rPr b="1" lang="en" sz="1200">
                <a:solidFill>
                  <a:schemeClr val="dk1"/>
                </a:solidFill>
                <a:latin typeface="Calibri"/>
                <a:ea typeface="Calibri"/>
                <a:cs typeface="Calibri"/>
                <a:sym typeface="Calibri"/>
              </a:rPr>
              <a:t>600 rides</a:t>
            </a:r>
            <a:r>
              <a:rPr lang="en" sz="1200">
                <a:solidFill>
                  <a:schemeClr val="dk1"/>
                </a:solidFill>
                <a:latin typeface="Calibri"/>
                <a:ea typeface="Calibri"/>
                <a:cs typeface="Calibri"/>
                <a:sym typeface="Calibri"/>
              </a:rPr>
              <a:t> to analyze system behavior under load.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a8ec3b29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a8ec3b29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graph titled "Cancellation and Completion Trends Over Time (Aggregated)" displays the number of cancellations and completions over a 20-hour period, divided into 5-hour blocks. The red line represents cancellations, and the blue line represents completions.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Cancellation rates start high and gradually decrease over time, with a slight increase around the 10-hour mark. This initial peak could be attributed to various factors like scheduling conflicts or unexpected events. The subsequent decrease might indicate better planning or a reduced need for services.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Completion rates initially decrease, reaching a high point around the 10-hour mark. This could be due to a period of adjustment or resource allocation. However, completions start to decrease significantly, reaching a peak around the 10-hour mark, before decreasing again towards the end. This peak might be related to a specific event or deadline. The final decrease could be due to a decrease in demand or resource availability.</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atin typeface="Arial"/>
                <a:ea typeface="Arial"/>
                <a:cs typeface="Arial"/>
                <a:sym typeface="Arial"/>
              </a:defRPr>
            </a:lvl1pPr>
            <a:lvl2pPr indent="-406400" lvl="1" marL="914400" algn="l">
              <a:spcBef>
                <a:spcPts val="560"/>
              </a:spcBef>
              <a:spcAft>
                <a:spcPts val="0"/>
              </a:spcAft>
              <a:buClr>
                <a:schemeClr val="dk1"/>
              </a:buClr>
              <a:buSzPts val="2800"/>
              <a:buChar char="–"/>
              <a:defRPr sz="2800">
                <a:latin typeface="Arial"/>
                <a:ea typeface="Arial"/>
                <a:cs typeface="Arial"/>
                <a:sym typeface="Arial"/>
              </a:defRPr>
            </a:lvl2pPr>
            <a:lvl3pPr indent="-381000" lvl="2" marL="1371600" algn="l">
              <a:spcBef>
                <a:spcPts val="480"/>
              </a:spcBef>
              <a:spcAft>
                <a:spcPts val="0"/>
              </a:spcAft>
              <a:buClr>
                <a:schemeClr val="dk1"/>
              </a:buClr>
              <a:buSzPts val="2400"/>
              <a:buChar char="•"/>
              <a:defRPr sz="2400">
                <a:latin typeface="Arial"/>
                <a:ea typeface="Arial"/>
                <a:cs typeface="Arial"/>
                <a:sym typeface="Arial"/>
              </a:defRPr>
            </a:lvl3pPr>
            <a:lvl4pPr indent="-355600" lvl="3" marL="1828800" algn="l">
              <a:spcBef>
                <a:spcPts val="400"/>
              </a:spcBef>
              <a:spcAft>
                <a:spcPts val="0"/>
              </a:spcAft>
              <a:buClr>
                <a:schemeClr val="dk1"/>
              </a:buClr>
              <a:buSzPts val="2000"/>
              <a:buChar char="–"/>
              <a:defRPr sz="2000">
                <a:latin typeface="Arial"/>
                <a:ea typeface="Arial"/>
                <a:cs typeface="Arial"/>
                <a:sym typeface="Arial"/>
              </a:defRPr>
            </a:lvl4pPr>
            <a:lvl5pPr indent="-355600" lvl="4" marL="2286000" algn="l">
              <a:spcBef>
                <a:spcPts val="400"/>
              </a:spcBef>
              <a:spcAft>
                <a:spcPts val="0"/>
              </a:spcAft>
              <a:buClr>
                <a:schemeClr val="dk1"/>
              </a:buClr>
              <a:buSzPts val="2000"/>
              <a:buChar char="»"/>
              <a:defRPr sz="2000">
                <a:latin typeface="Arial"/>
                <a:ea typeface="Arial"/>
                <a:cs typeface="Arial"/>
                <a:sym typeface="Aria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5" name="Google Shape;75;p12"/>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p:nvPr>
            <p:ph idx="2" type="pic"/>
          </p:nvPr>
        </p:nvSpPr>
        <p:spPr>
          <a:xfrm>
            <a:off x="1792288" y="459581"/>
            <a:ext cx="5486400" cy="3086100"/>
          </a:xfrm>
          <a:prstGeom prst="rect">
            <a:avLst/>
          </a:prstGeom>
          <a:noFill/>
          <a:ln>
            <a:noFill/>
          </a:ln>
        </p:spPr>
      </p:sp>
      <p:sp>
        <p:nvSpPr>
          <p:cNvPr id="82" name="Google Shape;82;p13"/>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4"/>
          <p:cNvSpPr txBox="1"/>
          <p:nvPr/>
        </p:nvSpPr>
        <p:spPr>
          <a:xfrm>
            <a:off x="3136197" y="-304560"/>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5"/>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5"/>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000000"/>
                </a:solidFill>
                <a:latin typeface="Arial"/>
                <a:ea typeface="Arial"/>
                <a:cs typeface="Arial"/>
                <a:sym typeface="Arial"/>
              </a:defRPr>
            </a:lvl1pPr>
            <a:lvl2pPr indent="0" lvl="1" marL="0" algn="r">
              <a:spcBef>
                <a:spcPts val="0"/>
              </a:spcBef>
              <a:buNone/>
              <a:defRPr sz="1200">
                <a:solidFill>
                  <a:srgbClr val="000000"/>
                </a:solidFill>
                <a:latin typeface="Arial"/>
                <a:ea typeface="Arial"/>
                <a:cs typeface="Arial"/>
                <a:sym typeface="Arial"/>
              </a:defRPr>
            </a:lvl2pPr>
            <a:lvl3pPr indent="0" lvl="2" marL="0" algn="r">
              <a:spcBef>
                <a:spcPts val="0"/>
              </a:spcBef>
              <a:buNone/>
              <a:defRPr sz="1200">
                <a:solidFill>
                  <a:srgbClr val="000000"/>
                </a:solidFill>
                <a:latin typeface="Arial"/>
                <a:ea typeface="Arial"/>
                <a:cs typeface="Arial"/>
                <a:sym typeface="Arial"/>
              </a:defRPr>
            </a:lvl3pPr>
            <a:lvl4pPr indent="0" lvl="3" marL="0" algn="r">
              <a:spcBef>
                <a:spcPts val="0"/>
              </a:spcBef>
              <a:buNone/>
              <a:defRPr sz="1200">
                <a:solidFill>
                  <a:srgbClr val="000000"/>
                </a:solidFill>
                <a:latin typeface="Arial"/>
                <a:ea typeface="Arial"/>
                <a:cs typeface="Arial"/>
                <a:sym typeface="Arial"/>
              </a:defRPr>
            </a:lvl4pPr>
            <a:lvl5pPr indent="0" lvl="4" marL="0" algn="r">
              <a:spcBef>
                <a:spcPts val="0"/>
              </a:spcBef>
              <a:buNone/>
              <a:defRPr sz="1200">
                <a:solidFill>
                  <a:srgbClr val="000000"/>
                </a:solidFill>
                <a:latin typeface="Arial"/>
                <a:ea typeface="Arial"/>
                <a:cs typeface="Arial"/>
                <a:sym typeface="Arial"/>
              </a:defRPr>
            </a:lvl5pPr>
            <a:lvl6pPr indent="0" lvl="5" marL="0" algn="r">
              <a:spcBef>
                <a:spcPts val="0"/>
              </a:spcBef>
              <a:buNone/>
              <a:defRPr sz="1200">
                <a:solidFill>
                  <a:srgbClr val="000000"/>
                </a:solidFill>
                <a:latin typeface="Arial"/>
                <a:ea typeface="Arial"/>
                <a:cs typeface="Arial"/>
                <a:sym typeface="Arial"/>
              </a:defRPr>
            </a:lvl6pPr>
            <a:lvl7pPr indent="0" lvl="6" marL="0" algn="r">
              <a:spcBef>
                <a:spcPts val="0"/>
              </a:spcBef>
              <a:buNone/>
              <a:defRPr sz="1200">
                <a:solidFill>
                  <a:srgbClr val="000000"/>
                </a:solidFill>
                <a:latin typeface="Arial"/>
                <a:ea typeface="Arial"/>
                <a:cs typeface="Arial"/>
                <a:sym typeface="Arial"/>
              </a:defRPr>
            </a:lvl7pPr>
            <a:lvl8pPr indent="0" lvl="7" marL="0" algn="r">
              <a:spcBef>
                <a:spcPts val="0"/>
              </a:spcBef>
              <a:buNone/>
              <a:defRPr sz="1200">
                <a:solidFill>
                  <a:srgbClr val="000000"/>
                </a:solidFill>
                <a:latin typeface="Arial"/>
                <a:ea typeface="Arial"/>
                <a:cs typeface="Arial"/>
                <a:sym typeface="Arial"/>
              </a:defRPr>
            </a:lvl8pPr>
            <a:lvl9pPr indent="0" lvl="8" marL="0" algn="r">
              <a:spcBef>
                <a:spcPts val="0"/>
              </a:spcBef>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grpSp>
        <p:nvGrpSpPr>
          <p:cNvPr id="100" name="Google Shape;100;p16"/>
          <p:cNvGrpSpPr/>
          <p:nvPr/>
        </p:nvGrpSpPr>
        <p:grpSpPr>
          <a:xfrm>
            <a:off x="4350279" y="2855377"/>
            <a:ext cx="443589" cy="105632"/>
            <a:chOff x="4137525" y="2915950"/>
            <a:chExt cx="869100" cy="207000"/>
          </a:xfrm>
        </p:grpSpPr>
        <p:sp>
          <p:nvSpPr>
            <p:cNvPr id="101" name="Google Shape;101;p1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6"/>
          <p:cNvSpPr txBox="1"/>
          <p:nvPr>
            <p:ph type="ctrTitle"/>
          </p:nvPr>
        </p:nvSpPr>
        <p:spPr>
          <a:xfrm>
            <a:off x="671258" y="990800"/>
            <a:ext cx="7801500" cy="1730100"/>
          </a:xfrm>
          <a:prstGeom prst="rect">
            <a:avLst/>
          </a:prstGeom>
        </p:spPr>
        <p:txBody>
          <a:bodyPr anchorCtr="0" anchor="b" bIns="45700" lIns="91425" spcFirstLastPara="1" rIns="91425" wrap="square" tIns="457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16"/>
          <p:cNvSpPr txBox="1"/>
          <p:nvPr>
            <p:ph idx="1" type="subTitle"/>
          </p:nvPr>
        </p:nvSpPr>
        <p:spPr>
          <a:xfrm>
            <a:off x="671250" y="3174876"/>
            <a:ext cx="7801500" cy="792600"/>
          </a:xfrm>
          <a:prstGeom prst="rect">
            <a:avLst/>
          </a:prstGeom>
        </p:spPr>
        <p:txBody>
          <a:bodyPr anchorCtr="0" anchor="t" bIns="45700" lIns="91425" spcFirstLastPara="1" rIns="91425" wrap="square" tIns="45700">
            <a:normAutofit/>
          </a:bodyPr>
          <a:lstStyle>
            <a:lvl1pPr lvl="0" algn="ctr">
              <a:lnSpc>
                <a:spcPct val="100000"/>
              </a:lnSpc>
              <a:spcBef>
                <a:spcPts val="640"/>
              </a:spcBef>
              <a:spcAft>
                <a:spcPts val="0"/>
              </a:spcAft>
              <a:buSzPts val="2100"/>
              <a:buNone/>
              <a:defRPr sz="2100"/>
            </a:lvl1pPr>
            <a:lvl2pPr lvl="1" algn="ctr">
              <a:lnSpc>
                <a:spcPct val="100000"/>
              </a:lnSpc>
              <a:spcBef>
                <a:spcPts val="560"/>
              </a:spcBef>
              <a:spcAft>
                <a:spcPts val="0"/>
              </a:spcAft>
              <a:buSzPts val="2100"/>
              <a:buNone/>
              <a:defRPr sz="2100"/>
            </a:lvl2pPr>
            <a:lvl3pPr lvl="2" algn="ctr">
              <a:lnSpc>
                <a:spcPct val="100000"/>
              </a:lnSpc>
              <a:spcBef>
                <a:spcPts val="480"/>
              </a:spcBef>
              <a:spcAft>
                <a:spcPts val="0"/>
              </a:spcAft>
              <a:buSzPts val="2100"/>
              <a:buNone/>
              <a:defRPr sz="2100"/>
            </a:lvl3pPr>
            <a:lvl4pPr lvl="3" algn="ctr">
              <a:lnSpc>
                <a:spcPct val="100000"/>
              </a:lnSpc>
              <a:spcBef>
                <a:spcPts val="400"/>
              </a:spcBef>
              <a:spcAft>
                <a:spcPts val="0"/>
              </a:spcAft>
              <a:buSzPts val="2100"/>
              <a:buNone/>
              <a:defRPr sz="2100"/>
            </a:lvl4pPr>
            <a:lvl5pPr lvl="4" algn="ctr">
              <a:lnSpc>
                <a:spcPct val="100000"/>
              </a:lnSpc>
              <a:spcBef>
                <a:spcPts val="400"/>
              </a:spcBef>
              <a:spcAft>
                <a:spcPts val="0"/>
              </a:spcAft>
              <a:buSzPts val="2100"/>
              <a:buNone/>
              <a:defRPr sz="2100"/>
            </a:lvl5pPr>
            <a:lvl6pPr lvl="5" algn="ctr">
              <a:lnSpc>
                <a:spcPct val="100000"/>
              </a:lnSpc>
              <a:spcBef>
                <a:spcPts val="400"/>
              </a:spcBef>
              <a:spcAft>
                <a:spcPts val="0"/>
              </a:spcAft>
              <a:buSzPts val="2100"/>
              <a:buNone/>
              <a:defRPr sz="2100"/>
            </a:lvl6pPr>
            <a:lvl7pPr lvl="6" algn="ctr">
              <a:lnSpc>
                <a:spcPct val="100000"/>
              </a:lnSpc>
              <a:spcBef>
                <a:spcPts val="400"/>
              </a:spcBef>
              <a:spcAft>
                <a:spcPts val="0"/>
              </a:spcAft>
              <a:buSzPts val="2100"/>
              <a:buNone/>
              <a:defRPr sz="2100"/>
            </a:lvl7pPr>
            <a:lvl8pPr lvl="7" algn="ctr">
              <a:lnSpc>
                <a:spcPct val="100000"/>
              </a:lnSpc>
              <a:spcBef>
                <a:spcPts val="400"/>
              </a:spcBef>
              <a:spcAft>
                <a:spcPts val="0"/>
              </a:spcAft>
              <a:buSzPts val="2100"/>
              <a:buNone/>
              <a:defRPr sz="2100"/>
            </a:lvl8pPr>
            <a:lvl9pPr lvl="8" algn="ctr">
              <a:lnSpc>
                <a:spcPct val="100000"/>
              </a:lnSpc>
              <a:spcBef>
                <a:spcPts val="400"/>
              </a:spcBef>
              <a:spcAft>
                <a:spcPts val="0"/>
              </a:spcAft>
              <a:buSzPts val="2100"/>
              <a:buNone/>
              <a:defRPr sz="2100"/>
            </a:lvl9pPr>
          </a:lstStyle>
          <a:p/>
        </p:txBody>
      </p:sp>
      <p:sp>
        <p:nvSpPr>
          <p:cNvPr id="106" name="Google Shape;106;p16"/>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7"/>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431800" lvl="0" marL="457200">
              <a:spcBef>
                <a:spcPts val="640"/>
              </a:spcBef>
              <a:spcAft>
                <a:spcPts val="0"/>
              </a:spcAft>
              <a:buSzPts val="3200"/>
              <a:buChar char="•"/>
              <a:defRPr/>
            </a:lvl1pPr>
            <a:lvl2pPr indent="-406400" lvl="1" marL="914400">
              <a:spcBef>
                <a:spcPts val="560"/>
              </a:spcBef>
              <a:spcAft>
                <a:spcPts val="0"/>
              </a:spcAft>
              <a:buSzPts val="2800"/>
              <a:buChar char="–"/>
              <a:defRPr/>
            </a:lvl2pPr>
            <a:lvl3pPr indent="-381000" lvl="2" marL="1371600">
              <a:spcBef>
                <a:spcPts val="480"/>
              </a:spcBef>
              <a:spcAft>
                <a:spcPts val="0"/>
              </a:spcAft>
              <a:buSzPts val="2400"/>
              <a:buChar char="•"/>
              <a:defRPr/>
            </a:lvl3pPr>
            <a:lvl4pPr indent="-355600" lvl="3" marL="1828800">
              <a:spcBef>
                <a:spcPts val="400"/>
              </a:spcBef>
              <a:spcAft>
                <a:spcPts val="0"/>
              </a:spcAft>
              <a:buSzPts val="2000"/>
              <a:buChar char="–"/>
              <a:defRPr/>
            </a:lvl4pPr>
            <a:lvl5pPr indent="-355600" lvl="4" marL="2286000">
              <a:spcBef>
                <a:spcPts val="400"/>
              </a:spcBef>
              <a:spcAft>
                <a:spcPts val="0"/>
              </a:spcAft>
              <a:buSzPts val="2000"/>
              <a:buChar char="»"/>
              <a:defRPr/>
            </a:lvl5pPr>
            <a:lvl6pPr indent="-355600" lvl="5" marL="2743200">
              <a:spcBef>
                <a:spcPts val="400"/>
              </a:spcBef>
              <a:spcAft>
                <a:spcPts val="0"/>
              </a:spcAft>
              <a:buSzPts val="2000"/>
              <a:buChar char="•"/>
              <a:defRPr/>
            </a:lvl6pPr>
            <a:lvl7pPr indent="-355600" lvl="6" marL="3200400">
              <a:spcBef>
                <a:spcPts val="400"/>
              </a:spcBef>
              <a:spcAft>
                <a:spcPts val="0"/>
              </a:spcAft>
              <a:buSzPts val="2000"/>
              <a:buChar char="•"/>
              <a:defRPr/>
            </a:lvl7pPr>
            <a:lvl8pPr indent="-355600" lvl="7" marL="3657600">
              <a:spcBef>
                <a:spcPts val="400"/>
              </a:spcBef>
              <a:spcAft>
                <a:spcPts val="0"/>
              </a:spcAft>
              <a:buSzPts val="2000"/>
              <a:buChar char="•"/>
              <a:defRPr/>
            </a:lvl8pPr>
            <a:lvl9pPr indent="-355600" lvl="8" marL="4114800">
              <a:spcBef>
                <a:spcPts val="400"/>
              </a:spcBef>
              <a:spcAft>
                <a:spcPts val="0"/>
              </a:spcAft>
              <a:buSzPts val="2000"/>
              <a:buChar char="•"/>
              <a:defRPr/>
            </a:lvl9pPr>
          </a:lstStyle>
          <a:p/>
        </p:txBody>
      </p:sp>
      <p:sp>
        <p:nvSpPr>
          <p:cNvPr id="110" name="Google Shape;110;p17"/>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555600"/>
            <a:ext cx="2808000" cy="755700"/>
          </a:xfrm>
          <a:prstGeom prst="rect">
            <a:avLst/>
          </a:prstGeom>
        </p:spPr>
        <p:txBody>
          <a:bodyPr anchorCtr="0" anchor="b" bIns="45700" lIns="91425" spcFirstLastPara="1" rIns="91425" wrap="square" tIns="4570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3" name="Google Shape;113;p18"/>
          <p:cNvSpPr txBox="1"/>
          <p:nvPr>
            <p:ph idx="1" type="body"/>
          </p:nvPr>
        </p:nvSpPr>
        <p:spPr>
          <a:xfrm>
            <a:off x="311700" y="1389600"/>
            <a:ext cx="2808000" cy="3179400"/>
          </a:xfrm>
          <a:prstGeom prst="rect">
            <a:avLst/>
          </a:prstGeom>
        </p:spPr>
        <p:txBody>
          <a:bodyPr anchorCtr="0" anchor="t" bIns="45700" lIns="91425" spcFirstLastPara="1" rIns="91425" wrap="square" tIns="45700">
            <a:normAutofit/>
          </a:bodyPr>
          <a:lstStyle>
            <a:lvl1pPr indent="-304800" lvl="0" marL="457200">
              <a:spcBef>
                <a:spcPts val="640"/>
              </a:spcBef>
              <a:spcAft>
                <a:spcPts val="0"/>
              </a:spcAft>
              <a:buSzPts val="1200"/>
              <a:buChar char="•"/>
              <a:defRPr sz="1200"/>
            </a:lvl1pPr>
            <a:lvl2pPr indent="-304800" lvl="1" marL="914400">
              <a:spcBef>
                <a:spcPts val="560"/>
              </a:spcBef>
              <a:spcAft>
                <a:spcPts val="0"/>
              </a:spcAft>
              <a:buSzPts val="1200"/>
              <a:buChar char="–"/>
              <a:defRPr sz="1200"/>
            </a:lvl2pPr>
            <a:lvl3pPr indent="-304800" lvl="2" marL="1371600">
              <a:spcBef>
                <a:spcPts val="480"/>
              </a:spcBef>
              <a:spcAft>
                <a:spcPts val="0"/>
              </a:spcAft>
              <a:buSzPts val="1200"/>
              <a:buChar char="•"/>
              <a:defRPr sz="1200"/>
            </a:lvl3pPr>
            <a:lvl4pPr indent="-304800" lvl="3" marL="1828800">
              <a:spcBef>
                <a:spcPts val="400"/>
              </a:spcBef>
              <a:spcAft>
                <a:spcPts val="0"/>
              </a:spcAft>
              <a:buSzPts val="1200"/>
              <a:buChar char="–"/>
              <a:defRPr sz="1200"/>
            </a:lvl4pPr>
            <a:lvl5pPr indent="-304800" lvl="4" marL="2286000">
              <a:spcBef>
                <a:spcPts val="400"/>
              </a:spcBef>
              <a:spcAft>
                <a:spcPts val="0"/>
              </a:spcAft>
              <a:buSzPts val="1200"/>
              <a:buChar char="»"/>
              <a:defRPr sz="1200"/>
            </a:lvl5pPr>
            <a:lvl6pPr indent="-304800" lvl="5" marL="2743200">
              <a:spcBef>
                <a:spcPts val="400"/>
              </a:spcBef>
              <a:spcAft>
                <a:spcPts val="0"/>
              </a:spcAft>
              <a:buSzPts val="1200"/>
              <a:buChar char="•"/>
              <a:defRPr sz="1200"/>
            </a:lvl6pPr>
            <a:lvl7pPr indent="-304800" lvl="6" marL="3200400">
              <a:spcBef>
                <a:spcPts val="400"/>
              </a:spcBef>
              <a:spcAft>
                <a:spcPts val="0"/>
              </a:spcAft>
              <a:buSzPts val="1200"/>
              <a:buChar char="•"/>
              <a:defRPr sz="1200"/>
            </a:lvl7pPr>
            <a:lvl8pPr indent="-304800" lvl="7" marL="3657600">
              <a:spcBef>
                <a:spcPts val="400"/>
              </a:spcBef>
              <a:spcAft>
                <a:spcPts val="0"/>
              </a:spcAft>
              <a:buSzPts val="1200"/>
              <a:buChar char="•"/>
              <a:defRPr sz="1200"/>
            </a:lvl8pPr>
            <a:lvl9pPr indent="-304800" lvl="8" marL="4114800">
              <a:spcBef>
                <a:spcPts val="400"/>
              </a:spcBef>
              <a:spcAft>
                <a:spcPts val="0"/>
              </a:spcAft>
              <a:buSzPts val="1200"/>
              <a:buChar char="•"/>
              <a:defRPr sz="1200"/>
            </a:lvl9pPr>
          </a:lstStyle>
          <a:p/>
        </p:txBody>
      </p:sp>
      <p:sp>
        <p:nvSpPr>
          <p:cNvPr id="114" name="Google Shape;114;p18"/>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age">
  <p:cSld name="Separator Page">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3">
            <a:alphaModFix/>
          </a:blip>
          <a:srcRect b="0" l="0" r="0" t="0"/>
          <a:stretch/>
        </p:blipFill>
        <p:spPr>
          <a:xfrm>
            <a:off x="0" y="0"/>
            <a:ext cx="6858001" cy="5143501"/>
          </a:xfrm>
          <a:prstGeom prst="rect">
            <a:avLst/>
          </a:prstGeom>
          <a:noFill/>
          <a:ln>
            <a:noFill/>
          </a:ln>
        </p:spPr>
      </p:pic>
      <p:sp>
        <p:nvSpPr>
          <p:cNvPr id="20" name="Google Shape;20;p3"/>
          <p:cNvSpPr txBox="1"/>
          <p:nvPr>
            <p:ph type="title"/>
          </p:nvPr>
        </p:nvSpPr>
        <p:spPr>
          <a:xfrm>
            <a:off x="0" y="1542060"/>
            <a:ext cx="9144000" cy="2054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2" name="Shape 22"/>
        <p:cNvGrpSpPr/>
        <p:nvPr/>
      </p:nvGrpSpPr>
      <p:grpSpPr>
        <a:xfrm>
          <a:off x="0" y="0"/>
          <a:ext cx="0" cy="0"/>
          <a:chOff x="0" y="0"/>
          <a:chExt cx="0" cy="0"/>
        </a:xfrm>
      </p:grpSpPr>
      <p:sp>
        <p:nvSpPr>
          <p:cNvPr id="23" name="Google Shape;23;p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 2">
  <p:cSld name="Master 2">
    <p:spTree>
      <p:nvGrpSpPr>
        <p:cNvPr id="27" name="Shape 27"/>
        <p:cNvGrpSpPr/>
        <p:nvPr/>
      </p:nvGrpSpPr>
      <p:grpSpPr>
        <a:xfrm>
          <a:off x="0" y="0"/>
          <a:ext cx="0" cy="0"/>
          <a:chOff x="0" y="0"/>
          <a:chExt cx="0" cy="0"/>
        </a:xfrm>
      </p:grpSpPr>
      <p:pic>
        <p:nvPicPr>
          <p:cNvPr id="28" name="Google Shape;28;p5"/>
          <p:cNvPicPr preferRelativeResize="0"/>
          <p:nvPr/>
        </p:nvPicPr>
        <p:blipFill rotWithShape="1">
          <a:blip r:embed="rId2">
            <a:alphaModFix/>
          </a:blip>
          <a:srcRect b="0" l="0" r="0" t="0"/>
          <a:stretch/>
        </p:blipFill>
        <p:spPr>
          <a:xfrm>
            <a:off x="0" y="0"/>
            <a:ext cx="6858001" cy="5143501"/>
          </a:xfrm>
          <a:prstGeom prst="rect">
            <a:avLst/>
          </a:prstGeom>
          <a:noFill/>
          <a:ln>
            <a:noFill/>
          </a:ln>
        </p:spPr>
      </p:pic>
      <p:sp>
        <p:nvSpPr>
          <p:cNvPr id="29" name="Google Shape;29;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 3">
  <p:cSld name="Master 3">
    <p:spTree>
      <p:nvGrpSpPr>
        <p:cNvPr id="33" name="Shape 33"/>
        <p:cNvGrpSpPr/>
        <p:nvPr/>
      </p:nvGrpSpPr>
      <p:grpSpPr>
        <a:xfrm>
          <a:off x="0" y="0"/>
          <a:ext cx="0" cy="0"/>
          <a:chOff x="0" y="0"/>
          <a:chExt cx="0" cy="0"/>
        </a:xfrm>
      </p:grpSpPr>
      <p:pic>
        <p:nvPicPr>
          <p:cNvPr id="34" name="Google Shape;34;p6"/>
          <p:cNvPicPr preferRelativeResize="0"/>
          <p:nvPr/>
        </p:nvPicPr>
        <p:blipFill rotWithShape="1">
          <a:blip r:embed="rId2">
            <a:alphaModFix/>
          </a:blip>
          <a:srcRect b="0" l="0" r="0" t="0"/>
          <a:stretch/>
        </p:blipFill>
        <p:spPr>
          <a:xfrm>
            <a:off x="0" y="0"/>
            <a:ext cx="6858001" cy="5143501"/>
          </a:xfrm>
          <a:prstGeom prst="rect">
            <a:avLst/>
          </a:prstGeom>
          <a:noFill/>
          <a:ln>
            <a:noFill/>
          </a:ln>
        </p:spPr>
      </p:pic>
      <p:sp>
        <p:nvSpPr>
          <p:cNvPr id="35" name="Google Shape;35;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8"/>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3200"/>
              <a:buFont typeface="Arial"/>
              <a:buNone/>
              <a:defRPr b="1" sz="32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8" name="Google Shape;48;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9"/>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10"/>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10"/>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10"/>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000000"/>
                </a:solidFill>
                <a:latin typeface="Arial"/>
                <a:ea typeface="Arial"/>
                <a:cs typeface="Arial"/>
                <a:sym typeface="Arial"/>
              </a:defRPr>
            </a:lvl1pPr>
            <a:lvl2pPr indent="0" lvl="1" marL="0" algn="r">
              <a:spcBef>
                <a:spcPts val="0"/>
              </a:spcBef>
              <a:buNone/>
              <a:defRPr b="0" i="0" sz="1200" u="none" cap="none" strike="noStrike">
                <a:solidFill>
                  <a:srgbClr val="000000"/>
                </a:solidFill>
                <a:latin typeface="Arial"/>
                <a:ea typeface="Arial"/>
                <a:cs typeface="Arial"/>
                <a:sym typeface="Arial"/>
              </a:defRPr>
            </a:lvl2pPr>
            <a:lvl3pPr indent="0" lvl="2" marL="0" algn="r">
              <a:spcBef>
                <a:spcPts val="0"/>
              </a:spcBef>
              <a:buNone/>
              <a:defRPr b="0" i="0" sz="1200" u="none" cap="none" strike="noStrike">
                <a:solidFill>
                  <a:srgbClr val="000000"/>
                </a:solidFill>
                <a:latin typeface="Arial"/>
                <a:ea typeface="Arial"/>
                <a:cs typeface="Arial"/>
                <a:sym typeface="Arial"/>
              </a:defRPr>
            </a:lvl3pPr>
            <a:lvl4pPr indent="0" lvl="3" marL="0" algn="r">
              <a:spcBef>
                <a:spcPts val="0"/>
              </a:spcBef>
              <a:buNone/>
              <a:defRPr b="0" i="0" sz="1200" u="none" cap="none" strike="noStrike">
                <a:solidFill>
                  <a:srgbClr val="000000"/>
                </a:solidFill>
                <a:latin typeface="Arial"/>
                <a:ea typeface="Arial"/>
                <a:cs typeface="Arial"/>
                <a:sym typeface="Arial"/>
              </a:defRPr>
            </a:lvl4pPr>
            <a:lvl5pPr indent="0" lvl="4" marL="0" algn="r">
              <a:spcBef>
                <a:spcPts val="0"/>
              </a:spcBef>
              <a:buNone/>
              <a:defRPr b="0" i="0" sz="1200" u="none" cap="none" strike="noStrike">
                <a:solidFill>
                  <a:srgbClr val="000000"/>
                </a:solidFill>
                <a:latin typeface="Arial"/>
                <a:ea typeface="Arial"/>
                <a:cs typeface="Arial"/>
                <a:sym typeface="Arial"/>
              </a:defRPr>
            </a:lvl5pPr>
            <a:lvl6pPr indent="0" lvl="5" marL="0" algn="r">
              <a:spcBef>
                <a:spcPts val="0"/>
              </a:spcBef>
              <a:buNone/>
              <a:defRPr b="0" i="0" sz="1200" u="none" cap="none" strike="noStrike">
                <a:solidFill>
                  <a:srgbClr val="000000"/>
                </a:solidFill>
                <a:latin typeface="Arial"/>
                <a:ea typeface="Arial"/>
                <a:cs typeface="Arial"/>
                <a:sym typeface="Arial"/>
              </a:defRPr>
            </a:lvl6pPr>
            <a:lvl7pPr indent="0" lvl="6" marL="0" algn="r">
              <a:spcBef>
                <a:spcPts val="0"/>
              </a:spcBef>
              <a:buNone/>
              <a:defRPr b="0" i="0" sz="1200" u="none" cap="none" strike="noStrike">
                <a:solidFill>
                  <a:srgbClr val="000000"/>
                </a:solidFill>
                <a:latin typeface="Arial"/>
                <a:ea typeface="Arial"/>
                <a:cs typeface="Arial"/>
                <a:sym typeface="Arial"/>
              </a:defRPr>
            </a:lvl7pPr>
            <a:lvl8pPr indent="0" lvl="7" marL="0" algn="r">
              <a:spcBef>
                <a:spcPts val="0"/>
              </a:spcBef>
              <a:buNone/>
              <a:defRPr b="0" i="0" sz="1200" u="none" cap="none" strike="noStrike">
                <a:solidFill>
                  <a:srgbClr val="000000"/>
                </a:solidFill>
                <a:latin typeface="Arial"/>
                <a:ea typeface="Arial"/>
                <a:cs typeface="Arial"/>
                <a:sym typeface="Arial"/>
              </a:defRPr>
            </a:lvl8pPr>
            <a:lvl9pPr indent="0" lvl="8" mar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6858001" cy="5143501"/>
          </a:xfrm>
          <a:prstGeom prst="rect">
            <a:avLst/>
          </a:prstGeom>
          <a:noFill/>
          <a:ln>
            <a:noFill/>
          </a:ln>
        </p:spPr>
      </p:pic>
      <p:sp>
        <p:nvSpPr>
          <p:cNvPr id="7" name="Google Shape;7;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64201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000000"/>
                </a:solidFill>
                <a:latin typeface="Arial"/>
                <a:ea typeface="Arial"/>
                <a:cs typeface="Arial"/>
                <a:sym typeface="Arial"/>
              </a:defRPr>
            </a:lvl1pPr>
            <a:lvl2pPr indent="0" lvl="1" marL="0" marR="0" rtl="0" algn="r">
              <a:spcBef>
                <a:spcPts val="0"/>
              </a:spcBef>
              <a:buNone/>
              <a:defRPr b="0" i="0" sz="1200" u="none" cap="none" strike="noStrike">
                <a:solidFill>
                  <a:srgbClr val="000000"/>
                </a:solidFill>
                <a:latin typeface="Arial"/>
                <a:ea typeface="Arial"/>
                <a:cs typeface="Arial"/>
                <a:sym typeface="Arial"/>
              </a:defRPr>
            </a:lvl2pPr>
            <a:lvl3pPr indent="0" lvl="2" marL="0" marR="0" rtl="0" algn="r">
              <a:spcBef>
                <a:spcPts val="0"/>
              </a:spcBef>
              <a:buNone/>
              <a:defRPr b="0" i="0" sz="1200" u="none" cap="none" strike="noStrike">
                <a:solidFill>
                  <a:srgbClr val="000000"/>
                </a:solidFill>
                <a:latin typeface="Arial"/>
                <a:ea typeface="Arial"/>
                <a:cs typeface="Arial"/>
                <a:sym typeface="Arial"/>
              </a:defRPr>
            </a:lvl3pPr>
            <a:lvl4pPr indent="0" lvl="3" marL="0" marR="0" rtl="0" algn="r">
              <a:spcBef>
                <a:spcPts val="0"/>
              </a:spcBef>
              <a:buNone/>
              <a:defRPr b="0" i="0" sz="1200" u="none" cap="none" strike="noStrike">
                <a:solidFill>
                  <a:srgbClr val="000000"/>
                </a:solidFill>
                <a:latin typeface="Arial"/>
                <a:ea typeface="Arial"/>
                <a:cs typeface="Arial"/>
                <a:sym typeface="Arial"/>
              </a:defRPr>
            </a:lvl4pPr>
            <a:lvl5pPr indent="0" lvl="4" marL="0" marR="0" rtl="0" algn="r">
              <a:spcBef>
                <a:spcPts val="0"/>
              </a:spcBef>
              <a:buNone/>
              <a:defRPr b="0" i="0" sz="1200" u="none" cap="none" strike="noStrike">
                <a:solidFill>
                  <a:srgbClr val="000000"/>
                </a:solidFill>
                <a:latin typeface="Arial"/>
                <a:ea typeface="Arial"/>
                <a:cs typeface="Arial"/>
                <a:sym typeface="Arial"/>
              </a:defRPr>
            </a:lvl5pPr>
            <a:lvl6pPr indent="0" lvl="5" marL="0" marR="0" rtl="0" algn="r">
              <a:spcBef>
                <a:spcPts val="0"/>
              </a:spcBef>
              <a:buNone/>
              <a:defRPr b="0" i="0" sz="1200" u="none" cap="none" strike="noStrike">
                <a:solidFill>
                  <a:srgbClr val="000000"/>
                </a:solidFill>
                <a:latin typeface="Arial"/>
                <a:ea typeface="Arial"/>
                <a:cs typeface="Arial"/>
                <a:sym typeface="Arial"/>
              </a:defRPr>
            </a:lvl6pPr>
            <a:lvl7pPr indent="0" lvl="6" marL="0" marR="0" rtl="0" algn="r">
              <a:spcBef>
                <a:spcPts val="0"/>
              </a:spcBef>
              <a:buNone/>
              <a:defRPr b="0" i="0" sz="1200" u="none" cap="none" strike="noStrike">
                <a:solidFill>
                  <a:srgbClr val="000000"/>
                </a:solidFill>
                <a:latin typeface="Arial"/>
                <a:ea typeface="Arial"/>
                <a:cs typeface="Arial"/>
                <a:sym typeface="Arial"/>
              </a:defRPr>
            </a:lvl7pPr>
            <a:lvl8pPr indent="0" lvl="7" marL="0" marR="0" rtl="0" algn="r">
              <a:spcBef>
                <a:spcPts val="0"/>
              </a:spcBef>
              <a:buNone/>
              <a:defRPr b="0" i="0" sz="1200" u="none" cap="none" strike="noStrike">
                <a:solidFill>
                  <a:srgbClr val="000000"/>
                </a:solidFill>
                <a:latin typeface="Arial"/>
                <a:ea typeface="Arial"/>
                <a:cs typeface="Arial"/>
                <a:sym typeface="Arial"/>
              </a:defRPr>
            </a:lvl8pPr>
            <a:lvl9pPr indent="0" lvl="8" marL="0" marR="0" rtl="0" algn="r">
              <a:spcBef>
                <a:spcPts val="0"/>
              </a:spcBef>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ctrTitle"/>
          </p:nvPr>
        </p:nvSpPr>
        <p:spPr>
          <a:xfrm>
            <a:off x="671258" y="990800"/>
            <a:ext cx="7801500" cy="17301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
              <a:t>Rideshare Simulation and Analysis: Uber &amp; Lyft</a:t>
            </a:r>
            <a:endParaRPr/>
          </a:p>
        </p:txBody>
      </p:sp>
      <p:sp>
        <p:nvSpPr>
          <p:cNvPr id="120" name="Google Shape;120;p19"/>
          <p:cNvSpPr txBox="1"/>
          <p:nvPr>
            <p:ph idx="1" type="subTitle"/>
          </p:nvPr>
        </p:nvSpPr>
        <p:spPr>
          <a:xfrm>
            <a:off x="671250" y="3174876"/>
            <a:ext cx="7801500" cy="79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lang="en"/>
              <a:t>Aaliya Merchant, Nikhil Prabhu, Shiraz Rehmani</a:t>
            </a:r>
            <a:endParaRPr/>
          </a:p>
        </p:txBody>
      </p:sp>
      <p:sp>
        <p:nvSpPr>
          <p:cNvPr id="121" name="Google Shape;121;p19"/>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Simulation Results</a:t>
            </a:r>
            <a:endParaRPr/>
          </a:p>
        </p:txBody>
      </p:sp>
      <p:sp>
        <p:nvSpPr>
          <p:cNvPr id="191" name="Google Shape;191;p28"/>
          <p:cNvSpPr txBox="1"/>
          <p:nvPr>
            <p:ph idx="1" type="body"/>
          </p:nvPr>
        </p:nvSpPr>
        <p:spPr>
          <a:xfrm>
            <a:off x="311700" y="1152475"/>
            <a:ext cx="4328700" cy="3454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 sz="1300"/>
              <a:t>4</a:t>
            </a:r>
            <a:r>
              <a:rPr b="1" lang="en" sz="1300"/>
              <a:t>00 Ride Simulation</a:t>
            </a:r>
            <a:endParaRPr b="1" sz="1300"/>
          </a:p>
          <a:p>
            <a:pPr indent="0" lvl="0" marL="0" rtl="0" algn="l">
              <a:spcBef>
                <a:spcPts val="640"/>
              </a:spcBef>
              <a:spcAft>
                <a:spcPts val="0"/>
              </a:spcAft>
              <a:buNone/>
            </a:pPr>
            <a:r>
              <a:rPr b="1" lang="en" sz="1200"/>
              <a:t>Completions: </a:t>
            </a:r>
            <a:endParaRPr b="1" sz="1200"/>
          </a:p>
          <a:p>
            <a:pPr indent="-304800" lvl="0" marL="457200" rtl="0" algn="l">
              <a:spcBef>
                <a:spcPts val="640"/>
              </a:spcBef>
              <a:spcAft>
                <a:spcPts val="0"/>
              </a:spcAft>
              <a:buSzPts val="1200"/>
              <a:buChar char="•"/>
            </a:pPr>
            <a:r>
              <a:rPr lang="en" sz="1200"/>
              <a:t>Ride completions peak at </a:t>
            </a:r>
            <a:r>
              <a:rPr b="1" lang="en" sz="1200"/>
              <a:t>30 events</a:t>
            </a:r>
            <a:r>
              <a:rPr lang="en" sz="1200"/>
              <a:t> during the 15th hour block, indicating high midday demand.</a:t>
            </a:r>
            <a:endParaRPr sz="1200"/>
          </a:p>
          <a:p>
            <a:pPr indent="-304800" lvl="0" marL="457200" rtl="0" algn="l">
              <a:spcBef>
                <a:spcPts val="0"/>
              </a:spcBef>
              <a:spcAft>
                <a:spcPts val="0"/>
              </a:spcAft>
              <a:buSzPts val="1200"/>
              <a:buChar char="•"/>
            </a:pPr>
            <a:r>
              <a:rPr lang="en" sz="1200"/>
              <a:t>Lowest </a:t>
            </a:r>
            <a:r>
              <a:rPr lang="en" sz="1200"/>
              <a:t>completion</a:t>
            </a:r>
            <a:r>
              <a:rPr lang="en" sz="1200"/>
              <a:t> was at the 20th hour </a:t>
            </a:r>
            <a:endParaRPr sz="1200"/>
          </a:p>
          <a:p>
            <a:pPr indent="0" lvl="0" marL="0" rtl="0" algn="l">
              <a:spcBef>
                <a:spcPts val="640"/>
              </a:spcBef>
              <a:spcAft>
                <a:spcPts val="0"/>
              </a:spcAft>
              <a:buNone/>
            </a:pPr>
            <a:r>
              <a:rPr b="1" lang="en" sz="1200"/>
              <a:t>Cancellations</a:t>
            </a:r>
            <a:r>
              <a:rPr lang="en" sz="1200"/>
              <a:t>: </a:t>
            </a:r>
            <a:endParaRPr sz="1200"/>
          </a:p>
          <a:p>
            <a:pPr indent="-304800" lvl="0" marL="457200" rtl="0" algn="l">
              <a:spcBef>
                <a:spcPts val="640"/>
              </a:spcBef>
              <a:spcAft>
                <a:spcPts val="0"/>
              </a:spcAft>
              <a:buSzPts val="1200"/>
              <a:buChar char="•"/>
            </a:pPr>
            <a:r>
              <a:rPr lang="en" sz="1200"/>
              <a:t>Remained low at the beginning of </a:t>
            </a:r>
            <a:r>
              <a:rPr b="1" lang="en" sz="1200"/>
              <a:t>events</a:t>
            </a:r>
            <a:r>
              <a:rPr lang="en" sz="1200"/>
              <a:t> but peaked during the </a:t>
            </a:r>
            <a:r>
              <a:rPr lang="en" sz="1200"/>
              <a:t>5-hour</a:t>
            </a:r>
            <a:r>
              <a:rPr lang="en" sz="1200"/>
              <a:t> mark, </a:t>
            </a:r>
            <a:endParaRPr sz="1200"/>
          </a:p>
          <a:p>
            <a:pPr indent="-304800" lvl="0" marL="457200" rtl="0" algn="l">
              <a:spcBef>
                <a:spcPts val="0"/>
              </a:spcBef>
              <a:spcAft>
                <a:spcPts val="0"/>
              </a:spcAft>
              <a:buSzPts val="1200"/>
              <a:buChar char="•"/>
            </a:pPr>
            <a:r>
              <a:rPr lang="en" sz="1200"/>
              <a:t>Remained constantly low during the other </a:t>
            </a:r>
            <a:endParaRPr sz="1200"/>
          </a:p>
          <a:p>
            <a:pPr indent="-304800" lvl="0" marL="457200" rtl="0" algn="l">
              <a:spcBef>
                <a:spcPts val="0"/>
              </a:spcBef>
              <a:spcAft>
                <a:spcPts val="0"/>
              </a:spcAft>
              <a:buSzPts val="1200"/>
              <a:buChar char="•"/>
            </a:pPr>
            <a:r>
              <a:rPr lang="en" sz="1200"/>
              <a:t>and slightly rising to </a:t>
            </a:r>
            <a:r>
              <a:rPr b="1" lang="en" sz="1200"/>
              <a:t>8 events</a:t>
            </a:r>
            <a:r>
              <a:rPr lang="en" sz="1200"/>
              <a:t> by the 15th hour block.</a:t>
            </a:r>
            <a:endParaRPr sz="1200"/>
          </a:p>
          <a:p>
            <a:pPr indent="0" lvl="0" marL="0" rtl="0" algn="l">
              <a:spcBef>
                <a:spcPts val="640"/>
              </a:spcBef>
              <a:spcAft>
                <a:spcPts val="0"/>
              </a:spcAft>
              <a:buNone/>
            </a:pPr>
            <a:r>
              <a:rPr b="1" lang="en" sz="1200"/>
              <a:t>Pricing</a:t>
            </a:r>
            <a:r>
              <a:rPr lang="en" sz="1200"/>
              <a:t>: </a:t>
            </a:r>
            <a:endParaRPr sz="1200"/>
          </a:p>
          <a:p>
            <a:pPr indent="-304800" lvl="0" marL="457200" rtl="0" algn="l">
              <a:spcBef>
                <a:spcPts val="640"/>
              </a:spcBef>
              <a:spcAft>
                <a:spcPts val="0"/>
              </a:spcAft>
              <a:buSzPts val="1200"/>
              <a:buChar char="-"/>
            </a:pPr>
            <a:r>
              <a:rPr lang="en" sz="1200"/>
              <a:t>Uber Average Price: $18.86</a:t>
            </a:r>
            <a:endParaRPr sz="1200"/>
          </a:p>
          <a:p>
            <a:pPr indent="-304800" lvl="0" marL="457200" rtl="0" algn="l">
              <a:spcBef>
                <a:spcPts val="0"/>
              </a:spcBef>
              <a:spcAft>
                <a:spcPts val="0"/>
              </a:spcAft>
              <a:buSzPts val="1200"/>
              <a:buChar char="-"/>
            </a:pPr>
            <a:r>
              <a:rPr lang="en" sz="1200"/>
              <a:t>Lyft Average Price: $22.69</a:t>
            </a:r>
            <a:endParaRPr sz="12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p:txBody>
      </p:sp>
      <p:pic>
        <p:nvPicPr>
          <p:cNvPr id="192" name="Google Shape;192;p28"/>
          <p:cNvPicPr preferRelativeResize="0"/>
          <p:nvPr/>
        </p:nvPicPr>
        <p:blipFill>
          <a:blip r:embed="rId3">
            <a:alphaModFix/>
          </a:blip>
          <a:stretch>
            <a:fillRect/>
          </a:stretch>
        </p:blipFill>
        <p:spPr>
          <a:xfrm>
            <a:off x="4798475" y="1206263"/>
            <a:ext cx="4198800" cy="2730967"/>
          </a:xfrm>
          <a:prstGeom prst="rect">
            <a:avLst/>
          </a:prstGeom>
          <a:noFill/>
          <a:ln>
            <a:noFill/>
          </a:ln>
        </p:spPr>
      </p:pic>
      <p:sp>
        <p:nvSpPr>
          <p:cNvPr id="193" name="Google Shape;193;p28"/>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Simulation Results</a:t>
            </a:r>
            <a:endParaRPr/>
          </a:p>
        </p:txBody>
      </p:sp>
      <p:sp>
        <p:nvSpPr>
          <p:cNvPr id="199" name="Google Shape;199;p29"/>
          <p:cNvSpPr txBox="1"/>
          <p:nvPr>
            <p:ph idx="1" type="body"/>
          </p:nvPr>
        </p:nvSpPr>
        <p:spPr>
          <a:xfrm>
            <a:off x="311700" y="1152475"/>
            <a:ext cx="4328700" cy="34548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b="1" lang="en" sz="1300"/>
              <a:t>600</a:t>
            </a:r>
            <a:r>
              <a:rPr b="1" lang="en" sz="1300"/>
              <a:t> Ride Simulation</a:t>
            </a:r>
            <a:endParaRPr b="1" sz="1300"/>
          </a:p>
          <a:p>
            <a:pPr indent="0" lvl="0" marL="0" rtl="0" algn="l">
              <a:spcBef>
                <a:spcPts val="640"/>
              </a:spcBef>
              <a:spcAft>
                <a:spcPts val="0"/>
              </a:spcAft>
              <a:buNone/>
            </a:pPr>
            <a:r>
              <a:rPr b="1" lang="en" sz="1200"/>
              <a:t>Completions: </a:t>
            </a:r>
            <a:endParaRPr b="1" sz="1200"/>
          </a:p>
          <a:p>
            <a:pPr indent="-304800" lvl="0" marL="457200" rtl="0" algn="l">
              <a:spcBef>
                <a:spcPts val="640"/>
              </a:spcBef>
              <a:spcAft>
                <a:spcPts val="0"/>
              </a:spcAft>
              <a:buSzPts val="1200"/>
              <a:buChar char="•"/>
            </a:pPr>
            <a:r>
              <a:rPr lang="en" sz="1200"/>
              <a:t>Ride completions peak at </a:t>
            </a:r>
            <a:r>
              <a:rPr b="1" lang="en" sz="1200"/>
              <a:t>30</a:t>
            </a:r>
            <a:r>
              <a:rPr b="1" lang="en" sz="1200"/>
              <a:t> events</a:t>
            </a:r>
            <a:r>
              <a:rPr lang="en" sz="1200"/>
              <a:t> during the 15th hour block, indicating high midday demand.</a:t>
            </a:r>
            <a:endParaRPr sz="1200"/>
          </a:p>
          <a:p>
            <a:pPr indent="0" lvl="0" marL="0" rtl="0" algn="l">
              <a:spcBef>
                <a:spcPts val="640"/>
              </a:spcBef>
              <a:spcAft>
                <a:spcPts val="0"/>
              </a:spcAft>
              <a:buNone/>
            </a:pPr>
            <a:r>
              <a:rPr b="1" lang="en" sz="1200"/>
              <a:t>Cancellations</a:t>
            </a:r>
            <a:r>
              <a:rPr lang="en" sz="1200"/>
              <a:t>: </a:t>
            </a:r>
            <a:endParaRPr sz="1200"/>
          </a:p>
          <a:p>
            <a:pPr indent="-304800" lvl="0" marL="457200" rtl="0" algn="l">
              <a:spcBef>
                <a:spcPts val="640"/>
              </a:spcBef>
              <a:spcAft>
                <a:spcPts val="0"/>
              </a:spcAft>
              <a:buSzPts val="1200"/>
              <a:buChar char="•"/>
            </a:pPr>
            <a:r>
              <a:rPr lang="en" sz="1200"/>
              <a:t>Peaked at the beginning at </a:t>
            </a:r>
            <a:r>
              <a:rPr b="1" lang="en" sz="1200"/>
              <a:t>13 events </a:t>
            </a:r>
            <a:endParaRPr b="1" sz="1200"/>
          </a:p>
          <a:p>
            <a:pPr indent="-304800" lvl="0" marL="457200" rtl="0" algn="l">
              <a:spcBef>
                <a:spcPts val="0"/>
              </a:spcBef>
              <a:spcAft>
                <a:spcPts val="0"/>
              </a:spcAft>
              <a:buSzPts val="1200"/>
              <a:buChar char="•"/>
            </a:pPr>
            <a:r>
              <a:rPr lang="en" sz="1200"/>
              <a:t>Dipped down from the </a:t>
            </a:r>
            <a:r>
              <a:rPr lang="en" sz="1200"/>
              <a:t>5</a:t>
            </a:r>
            <a:r>
              <a:rPr lang="en" sz="1200"/>
              <a:t>th hour and rose during the 15th to 20th hour</a:t>
            </a:r>
            <a:endParaRPr sz="1200"/>
          </a:p>
          <a:p>
            <a:pPr indent="0" lvl="0" marL="0" rtl="0" algn="l">
              <a:spcBef>
                <a:spcPts val="640"/>
              </a:spcBef>
              <a:spcAft>
                <a:spcPts val="0"/>
              </a:spcAft>
              <a:buNone/>
            </a:pPr>
            <a:r>
              <a:rPr b="1" lang="en" sz="1200"/>
              <a:t>Pricing: </a:t>
            </a:r>
            <a:endParaRPr b="1" sz="1200"/>
          </a:p>
          <a:p>
            <a:pPr indent="-304800" lvl="0" marL="457200" rtl="0" algn="l">
              <a:spcBef>
                <a:spcPts val="640"/>
              </a:spcBef>
              <a:spcAft>
                <a:spcPts val="0"/>
              </a:spcAft>
              <a:buSzPts val="1200"/>
              <a:buChar char="-"/>
            </a:pPr>
            <a:r>
              <a:rPr lang="en" sz="1200"/>
              <a:t>Uber Average Price: $20.39 </a:t>
            </a:r>
            <a:endParaRPr sz="1200"/>
          </a:p>
          <a:p>
            <a:pPr indent="-304800" lvl="0" marL="457200" rtl="0" algn="l">
              <a:spcBef>
                <a:spcPts val="0"/>
              </a:spcBef>
              <a:spcAft>
                <a:spcPts val="0"/>
              </a:spcAft>
              <a:buSzPts val="1200"/>
              <a:buChar char="-"/>
            </a:pPr>
            <a:r>
              <a:rPr lang="en" sz="1200"/>
              <a:t>Lyft Average Price: $22.03</a:t>
            </a:r>
            <a:endParaRPr sz="1200"/>
          </a:p>
        </p:txBody>
      </p:sp>
      <p:pic>
        <p:nvPicPr>
          <p:cNvPr id="200" name="Google Shape;200;p29"/>
          <p:cNvPicPr preferRelativeResize="0"/>
          <p:nvPr/>
        </p:nvPicPr>
        <p:blipFill>
          <a:blip r:embed="rId3">
            <a:alphaModFix/>
          </a:blip>
          <a:stretch>
            <a:fillRect/>
          </a:stretch>
        </p:blipFill>
        <p:spPr>
          <a:xfrm>
            <a:off x="4792800" y="1206263"/>
            <a:ext cx="4198800" cy="2730967"/>
          </a:xfrm>
          <a:prstGeom prst="rect">
            <a:avLst/>
          </a:prstGeom>
          <a:noFill/>
          <a:ln>
            <a:noFill/>
          </a:ln>
        </p:spPr>
      </p:pic>
      <p:sp>
        <p:nvSpPr>
          <p:cNvPr id="201" name="Google Shape;201;p29"/>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376100"/>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Ride Simulation Demo</a:t>
            </a:r>
            <a:endParaRPr/>
          </a:p>
        </p:txBody>
      </p:sp>
      <p:pic>
        <p:nvPicPr>
          <p:cNvPr id="207" name="Google Shape;207;p30"/>
          <p:cNvPicPr preferRelativeResize="0"/>
          <p:nvPr/>
        </p:nvPicPr>
        <p:blipFill>
          <a:blip r:embed="rId3">
            <a:alphaModFix/>
          </a:blip>
          <a:stretch>
            <a:fillRect/>
          </a:stretch>
        </p:blipFill>
        <p:spPr>
          <a:xfrm>
            <a:off x="1821300" y="948800"/>
            <a:ext cx="5501400" cy="3550700"/>
          </a:xfrm>
          <a:prstGeom prst="rect">
            <a:avLst/>
          </a:prstGeom>
          <a:noFill/>
          <a:ln>
            <a:noFill/>
          </a:ln>
        </p:spPr>
      </p:pic>
      <p:sp>
        <p:nvSpPr>
          <p:cNvPr id="208" name="Google Shape;208;p30"/>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Real-World Implications</a:t>
            </a:r>
            <a:endParaRPr/>
          </a:p>
        </p:txBody>
      </p:sp>
      <p:sp>
        <p:nvSpPr>
          <p:cNvPr id="214" name="Google Shape;214;p31"/>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11150" lvl="0" marL="457200" rtl="0" algn="l">
              <a:lnSpc>
                <a:spcPct val="200000"/>
              </a:lnSpc>
              <a:spcBef>
                <a:spcPts val="0"/>
              </a:spcBef>
              <a:spcAft>
                <a:spcPts val="0"/>
              </a:spcAft>
              <a:buClr>
                <a:schemeClr val="dk1"/>
              </a:buClr>
              <a:buSzPts val="1300"/>
              <a:buFont typeface="Arial"/>
              <a:buChar char="•"/>
            </a:pPr>
            <a:r>
              <a:rPr b="1" lang="en" sz="1300"/>
              <a:t>Ride Cancellations</a:t>
            </a:r>
            <a:r>
              <a:rPr lang="en" sz="1300"/>
              <a:t>:</a:t>
            </a:r>
            <a:endParaRPr sz="1300"/>
          </a:p>
          <a:p>
            <a:pPr indent="-311150" lvl="1" marL="914400" rtl="0" algn="l">
              <a:lnSpc>
                <a:spcPct val="200000"/>
              </a:lnSpc>
              <a:spcBef>
                <a:spcPts val="0"/>
              </a:spcBef>
              <a:spcAft>
                <a:spcPts val="0"/>
              </a:spcAft>
              <a:buClr>
                <a:schemeClr val="dk1"/>
              </a:buClr>
              <a:buSzPts val="1300"/>
              <a:buFont typeface="Average"/>
              <a:buChar char="–"/>
            </a:pPr>
            <a:r>
              <a:rPr lang="en" sz="1300"/>
              <a:t>High cancellation rates can lead to customer dissatisfaction. Understanding these factors helps minimize disruptions.</a:t>
            </a:r>
            <a:endParaRPr sz="1300"/>
          </a:p>
          <a:p>
            <a:pPr indent="-311150" lvl="0" marL="457200" rtl="0" algn="l">
              <a:lnSpc>
                <a:spcPct val="200000"/>
              </a:lnSpc>
              <a:spcBef>
                <a:spcPts val="0"/>
              </a:spcBef>
              <a:spcAft>
                <a:spcPts val="0"/>
              </a:spcAft>
              <a:buClr>
                <a:schemeClr val="dk1"/>
              </a:buClr>
              <a:buSzPts val="1300"/>
              <a:buFont typeface="Arial"/>
              <a:buChar char="•"/>
            </a:pPr>
            <a:r>
              <a:rPr b="1" lang="en" sz="1300"/>
              <a:t>Price Adjustments</a:t>
            </a:r>
            <a:r>
              <a:rPr lang="en" sz="1300"/>
              <a:t>:</a:t>
            </a:r>
            <a:endParaRPr sz="1300"/>
          </a:p>
          <a:p>
            <a:pPr indent="-311150" lvl="1" marL="914400" rtl="0" algn="l">
              <a:lnSpc>
                <a:spcPct val="200000"/>
              </a:lnSpc>
              <a:spcBef>
                <a:spcPts val="0"/>
              </a:spcBef>
              <a:spcAft>
                <a:spcPts val="0"/>
              </a:spcAft>
              <a:buClr>
                <a:schemeClr val="dk1"/>
              </a:buClr>
              <a:buSzPts val="1300"/>
              <a:buFont typeface="Average"/>
              <a:buChar char="–"/>
            </a:pPr>
            <a:r>
              <a:rPr lang="en" sz="1300"/>
              <a:t>Dynamic pricing mechanisms are essential for balancing supply and demand, especially during peak hours or adverse weather.</a:t>
            </a:r>
            <a:endParaRPr sz="1300"/>
          </a:p>
          <a:p>
            <a:pPr indent="-222250" lvl="0" marL="342900" rtl="0" algn="l">
              <a:lnSpc>
                <a:spcPct val="200000"/>
              </a:lnSpc>
              <a:spcBef>
                <a:spcPts val="0"/>
              </a:spcBef>
              <a:spcAft>
                <a:spcPts val="0"/>
              </a:spcAft>
              <a:buClr>
                <a:srgbClr val="000000"/>
              </a:buClr>
              <a:buSzPts val="1300"/>
              <a:buFont typeface="Arial"/>
              <a:buChar char="•"/>
            </a:pPr>
            <a:r>
              <a:rPr b="1" lang="en" sz="1300"/>
              <a:t>Customer </a:t>
            </a:r>
            <a:r>
              <a:rPr b="1" lang="en" sz="1300"/>
              <a:t>Experience:</a:t>
            </a:r>
            <a:r>
              <a:rPr b="1" lang="en" sz="1300"/>
              <a:t> </a:t>
            </a:r>
            <a:endParaRPr b="1" sz="1300"/>
          </a:p>
          <a:p>
            <a:pPr indent="-190500" lvl="1" marL="742950" rtl="0" algn="l">
              <a:lnSpc>
                <a:spcPct val="200000"/>
              </a:lnSpc>
              <a:spcBef>
                <a:spcPts val="0"/>
              </a:spcBef>
              <a:spcAft>
                <a:spcPts val="0"/>
              </a:spcAft>
              <a:buClr>
                <a:srgbClr val="000000"/>
              </a:buClr>
              <a:buSzPts val="1300"/>
              <a:buFont typeface="Arial"/>
              <a:buChar char="–"/>
            </a:pPr>
            <a:r>
              <a:rPr lang="en" sz="1300"/>
              <a:t>Analyzing customer feedback and ride </a:t>
            </a:r>
            <a:r>
              <a:rPr lang="en" sz="1300"/>
              <a:t>experiencing</a:t>
            </a:r>
            <a:r>
              <a:rPr lang="en" sz="1300"/>
              <a:t> helps improve service quality and satisfaction. </a:t>
            </a:r>
            <a:endParaRPr sz="1300"/>
          </a:p>
        </p:txBody>
      </p:sp>
      <p:sp>
        <p:nvSpPr>
          <p:cNvPr id="215" name="Google Shape;215;p31"/>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Conclusion and Future Work</a:t>
            </a:r>
            <a:endParaRPr/>
          </a:p>
        </p:txBody>
      </p:sp>
      <p:sp>
        <p:nvSpPr>
          <p:cNvPr id="221" name="Google Shape;221;p32"/>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lnSpc>
                <a:spcPct val="200000"/>
              </a:lnSpc>
              <a:spcBef>
                <a:spcPts val="0"/>
              </a:spcBef>
              <a:spcAft>
                <a:spcPts val="0"/>
              </a:spcAft>
              <a:buNone/>
            </a:pPr>
            <a:r>
              <a:rPr b="1" lang="en" sz="1300"/>
              <a:t>Conclusion</a:t>
            </a:r>
            <a:r>
              <a:rPr lang="en" sz="1300"/>
              <a:t>:</a:t>
            </a:r>
            <a:endParaRPr sz="1300"/>
          </a:p>
          <a:p>
            <a:pPr indent="-311150" lvl="0" marL="457200" rtl="0" algn="l">
              <a:lnSpc>
                <a:spcPct val="200000"/>
              </a:lnSpc>
              <a:spcBef>
                <a:spcPts val="0"/>
              </a:spcBef>
              <a:spcAft>
                <a:spcPts val="0"/>
              </a:spcAft>
              <a:buClr>
                <a:schemeClr val="dk1"/>
              </a:buClr>
              <a:buSzPts val="1300"/>
              <a:buFont typeface="Average"/>
              <a:buChar char="•"/>
            </a:pPr>
            <a:r>
              <a:rPr lang="en" sz="1300"/>
              <a:t>The simulation provides valuable insights into ride completions, cancellations, and pricing.</a:t>
            </a:r>
            <a:endParaRPr sz="1300"/>
          </a:p>
          <a:p>
            <a:pPr indent="0" lvl="0" marL="0" rtl="0" algn="l">
              <a:lnSpc>
                <a:spcPct val="200000"/>
              </a:lnSpc>
              <a:spcBef>
                <a:spcPts val="0"/>
              </a:spcBef>
              <a:spcAft>
                <a:spcPts val="0"/>
              </a:spcAft>
              <a:buNone/>
            </a:pPr>
            <a:r>
              <a:rPr b="1" lang="en" sz="1300"/>
              <a:t>Future Work</a:t>
            </a:r>
            <a:r>
              <a:rPr lang="en" sz="1300"/>
              <a:t>:</a:t>
            </a:r>
            <a:endParaRPr sz="1300"/>
          </a:p>
          <a:p>
            <a:pPr indent="-311150" lvl="0" marL="457200" rtl="0" algn="l">
              <a:lnSpc>
                <a:spcPct val="200000"/>
              </a:lnSpc>
              <a:spcBef>
                <a:spcPts val="0"/>
              </a:spcBef>
              <a:spcAft>
                <a:spcPts val="0"/>
              </a:spcAft>
              <a:buClr>
                <a:schemeClr val="dk1"/>
              </a:buClr>
              <a:buSzPts val="1300"/>
              <a:buFont typeface="Average"/>
              <a:buChar char="•"/>
            </a:pPr>
            <a:r>
              <a:rPr lang="en" sz="1300"/>
              <a:t>Extend the model to include more real-world factors (e.g., traffic, time of day).</a:t>
            </a:r>
            <a:endParaRPr sz="1300"/>
          </a:p>
          <a:p>
            <a:pPr indent="-311150" lvl="0" marL="457200" rtl="0" algn="l">
              <a:lnSpc>
                <a:spcPct val="200000"/>
              </a:lnSpc>
              <a:spcBef>
                <a:spcPts val="0"/>
              </a:spcBef>
              <a:spcAft>
                <a:spcPts val="0"/>
              </a:spcAft>
              <a:buClr>
                <a:schemeClr val="dk1"/>
              </a:buClr>
              <a:buSzPts val="1300"/>
              <a:buFont typeface="Average"/>
              <a:buChar char="•"/>
            </a:pPr>
            <a:r>
              <a:rPr lang="en" sz="1300"/>
              <a:t>Optimize the model to handle larger datasets and real-time applications.</a:t>
            </a:r>
            <a:endParaRPr sz="1300"/>
          </a:p>
          <a:p>
            <a:pPr indent="-311150" lvl="0" marL="457200" rtl="0" algn="l">
              <a:lnSpc>
                <a:spcPct val="200000"/>
              </a:lnSpc>
              <a:spcBef>
                <a:spcPts val="0"/>
              </a:spcBef>
              <a:spcAft>
                <a:spcPts val="0"/>
              </a:spcAft>
              <a:buClr>
                <a:schemeClr val="dk1"/>
              </a:buClr>
              <a:buSzPts val="1300"/>
              <a:buFont typeface="Average"/>
              <a:buChar char="•"/>
            </a:pPr>
            <a:r>
              <a:rPr lang="en" sz="1300"/>
              <a:t>Explore the integration of machine learning models to predict ride success and dynamically adjust prices.</a:t>
            </a:r>
            <a:endParaRPr sz="1300"/>
          </a:p>
          <a:p>
            <a:pPr indent="0" lvl="0" marL="0" rtl="0" algn="l">
              <a:lnSpc>
                <a:spcPct val="200000"/>
              </a:lnSpc>
              <a:spcBef>
                <a:spcPts val="0"/>
              </a:spcBef>
              <a:spcAft>
                <a:spcPts val="0"/>
              </a:spcAft>
              <a:buNone/>
            </a:pPr>
            <a:r>
              <a:t/>
            </a:r>
            <a:endParaRPr sz="1300"/>
          </a:p>
        </p:txBody>
      </p:sp>
      <p:sp>
        <p:nvSpPr>
          <p:cNvPr id="222" name="Google Shape;222;p32"/>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195487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Thank You!</a:t>
            </a:r>
            <a:endParaRPr/>
          </a:p>
        </p:txBody>
      </p:sp>
      <p:sp>
        <p:nvSpPr>
          <p:cNvPr id="228" name="Google Shape;228;p33"/>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Problem Statement</a:t>
            </a:r>
            <a:endParaRPr/>
          </a:p>
        </p:txBody>
      </p:sp>
      <p:sp>
        <p:nvSpPr>
          <p:cNvPr id="127" name="Google Shape;127;p20"/>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1300"/>
              <a:t>The objective is to analyze rideshare data from Uber and Lyft to understand key trends and behaviors.</a:t>
            </a:r>
            <a:endParaRPr sz="1300"/>
          </a:p>
          <a:p>
            <a:pPr indent="0" lvl="0" marL="0" rtl="0" algn="l">
              <a:spcBef>
                <a:spcPts val="1000"/>
              </a:spcBef>
              <a:spcAft>
                <a:spcPts val="0"/>
              </a:spcAft>
              <a:buNone/>
            </a:pPr>
            <a:r>
              <a:rPr lang="en" sz="1300"/>
              <a:t>The analysis focuses on key metrics such as:</a:t>
            </a:r>
            <a:endParaRPr sz="1300"/>
          </a:p>
          <a:p>
            <a:pPr indent="-222250" lvl="0" marL="342900" rtl="0" algn="l">
              <a:spcBef>
                <a:spcPts val="1000"/>
              </a:spcBef>
              <a:spcAft>
                <a:spcPts val="0"/>
              </a:spcAft>
              <a:buClr>
                <a:srgbClr val="000000"/>
              </a:buClr>
              <a:buSzPts val="1300"/>
              <a:buFont typeface="Arial"/>
              <a:buChar char="•"/>
            </a:pPr>
            <a:r>
              <a:rPr b="1" lang="en" sz="1300"/>
              <a:t>Ride distribution</a:t>
            </a:r>
            <a:r>
              <a:rPr lang="en" sz="1300"/>
              <a:t> (Uber vs. Lyft)</a:t>
            </a:r>
            <a:endParaRPr sz="1300"/>
          </a:p>
          <a:p>
            <a:pPr indent="-222250" lvl="0" marL="342900" rtl="0" algn="l">
              <a:spcBef>
                <a:spcPts val="1000"/>
              </a:spcBef>
              <a:spcAft>
                <a:spcPts val="0"/>
              </a:spcAft>
              <a:buClr>
                <a:srgbClr val="000000"/>
              </a:buClr>
              <a:buSzPts val="1300"/>
              <a:buFont typeface="Arial"/>
              <a:buChar char="•"/>
            </a:pPr>
            <a:r>
              <a:rPr b="1" lang="en" sz="1300"/>
              <a:t>Price trends</a:t>
            </a:r>
            <a:endParaRPr b="1" sz="1300"/>
          </a:p>
          <a:p>
            <a:pPr indent="-222250" lvl="0" marL="342900" rtl="0" algn="l">
              <a:spcBef>
                <a:spcPts val="1000"/>
              </a:spcBef>
              <a:spcAft>
                <a:spcPts val="0"/>
              </a:spcAft>
              <a:buClr>
                <a:srgbClr val="000000"/>
              </a:buClr>
              <a:buSzPts val="1300"/>
              <a:buFont typeface="Arial"/>
              <a:buChar char="•"/>
            </a:pPr>
            <a:r>
              <a:rPr b="1" lang="en" sz="1300"/>
              <a:t>Ride cancellations </a:t>
            </a:r>
            <a:endParaRPr b="1" sz="1300"/>
          </a:p>
          <a:p>
            <a:pPr indent="-190500" lvl="1" marL="742950" rtl="0" algn="l">
              <a:spcBef>
                <a:spcPts val="1000"/>
              </a:spcBef>
              <a:spcAft>
                <a:spcPts val="0"/>
              </a:spcAft>
              <a:buClr>
                <a:srgbClr val="000000"/>
              </a:buClr>
              <a:buSzPts val="1300"/>
              <a:buFont typeface="Arial"/>
              <a:buAutoNum type="alphaLcPeriod"/>
            </a:pPr>
            <a:r>
              <a:rPr b="1" lang="en" sz="1300"/>
              <a:t>weather, volume, and ride type</a:t>
            </a:r>
            <a:endParaRPr b="1" sz="1300"/>
          </a:p>
          <a:p>
            <a:pPr indent="0" lvl="0" marL="742950" rtl="0" algn="l">
              <a:spcBef>
                <a:spcPts val="1000"/>
              </a:spcBef>
              <a:spcAft>
                <a:spcPts val="0"/>
              </a:spcAft>
              <a:buNone/>
            </a:pPr>
            <a:r>
              <a:t/>
            </a:r>
            <a:endParaRPr b="1" sz="1300"/>
          </a:p>
          <a:p>
            <a:pPr indent="0" lvl="0" marL="0" rtl="0" algn="l">
              <a:spcBef>
                <a:spcPts val="1000"/>
              </a:spcBef>
              <a:spcAft>
                <a:spcPts val="0"/>
              </a:spcAft>
              <a:buNone/>
            </a:pPr>
            <a:r>
              <a:rPr lang="en" sz="1300"/>
              <a:t>The goal is to simulate real-world conditions of rides, including cancellations, pricing adjustments, and the impact of weather and time of day on ride completion and pricing.</a:t>
            </a:r>
            <a:endParaRPr sz="1300"/>
          </a:p>
          <a:p>
            <a:pPr indent="0" lvl="0" marL="0" rtl="0" algn="l">
              <a:spcBef>
                <a:spcPts val="1000"/>
              </a:spcBef>
              <a:spcAft>
                <a:spcPts val="1000"/>
              </a:spcAft>
              <a:buNone/>
            </a:pPr>
            <a:r>
              <a:t/>
            </a:r>
            <a:endParaRPr sz="1300"/>
          </a:p>
        </p:txBody>
      </p:sp>
      <p:sp>
        <p:nvSpPr>
          <p:cNvPr id="128" name="Google Shape;128;p20"/>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Dataset Description </a:t>
            </a:r>
            <a:endParaRPr/>
          </a:p>
        </p:txBody>
      </p:sp>
      <p:sp>
        <p:nvSpPr>
          <p:cNvPr id="134" name="Google Shape;134;p21"/>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sz="1300"/>
              <a:t>The dataset contains detailed rideshare information from Uber and Lyft, including both ride and environmental data:</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a:p>
            <a:pPr indent="0" lvl="0" marL="0" rtl="0" algn="l">
              <a:spcBef>
                <a:spcPts val="640"/>
              </a:spcBef>
              <a:spcAft>
                <a:spcPts val="0"/>
              </a:spcAft>
              <a:buNone/>
            </a:pPr>
            <a:r>
              <a:rPr b="1" lang="en" sz="1300"/>
              <a:t>Source</a:t>
            </a:r>
            <a:r>
              <a:rPr lang="en" sz="1300"/>
              <a:t>: The dataset is sourced from Kaggle’s Rideshare dataset, which is used to simulate real-world rides and analyze rideshare trends.</a:t>
            </a:r>
            <a:endParaRPr sz="1300"/>
          </a:p>
        </p:txBody>
      </p:sp>
      <p:pic>
        <p:nvPicPr>
          <p:cNvPr id="135" name="Google Shape;135;p21"/>
          <p:cNvPicPr preferRelativeResize="0"/>
          <p:nvPr/>
        </p:nvPicPr>
        <p:blipFill>
          <a:blip r:embed="rId3">
            <a:alphaModFix/>
          </a:blip>
          <a:stretch>
            <a:fillRect/>
          </a:stretch>
        </p:blipFill>
        <p:spPr>
          <a:xfrm>
            <a:off x="137888" y="1956863"/>
            <a:ext cx="8868224" cy="1229775"/>
          </a:xfrm>
          <a:prstGeom prst="rect">
            <a:avLst/>
          </a:prstGeom>
          <a:noFill/>
          <a:ln>
            <a:noFill/>
          </a:ln>
        </p:spPr>
      </p:pic>
      <p:sp>
        <p:nvSpPr>
          <p:cNvPr id="136" name="Google Shape;136;p21"/>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Methodology Overview</a:t>
            </a:r>
            <a:endParaRPr/>
          </a:p>
        </p:txBody>
      </p:sp>
      <p:sp>
        <p:nvSpPr>
          <p:cNvPr id="142" name="Google Shape;142;p22"/>
          <p:cNvSpPr txBox="1"/>
          <p:nvPr>
            <p:ph idx="1" type="body"/>
          </p:nvPr>
        </p:nvSpPr>
        <p:spPr>
          <a:xfrm>
            <a:off x="311700" y="1152475"/>
            <a:ext cx="86907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 sz="1300"/>
              <a:t>Exploratory Data Analysis (EDA)</a:t>
            </a:r>
            <a:r>
              <a:rPr lang="en" sz="1300"/>
              <a:t>:</a:t>
            </a:r>
            <a:endParaRPr sz="1300"/>
          </a:p>
          <a:p>
            <a:pPr indent="-222250" lvl="0" marL="342900" rtl="0" algn="l">
              <a:lnSpc>
                <a:spcPct val="200000"/>
              </a:lnSpc>
              <a:spcBef>
                <a:spcPts val="640"/>
              </a:spcBef>
              <a:spcAft>
                <a:spcPts val="0"/>
              </a:spcAft>
              <a:buSzPts val="1300"/>
              <a:buFont typeface="Arial"/>
              <a:buChar char="•"/>
            </a:pPr>
            <a:r>
              <a:rPr lang="en" sz="1300"/>
              <a:t>Analyzing the distribution of ride types (Uber vs. Lyft).</a:t>
            </a:r>
            <a:endParaRPr sz="1300"/>
          </a:p>
          <a:p>
            <a:pPr indent="-222250" lvl="0" marL="342900" rtl="0" algn="l">
              <a:lnSpc>
                <a:spcPct val="200000"/>
              </a:lnSpc>
              <a:spcBef>
                <a:spcPts val="0"/>
              </a:spcBef>
              <a:spcAft>
                <a:spcPts val="0"/>
              </a:spcAft>
              <a:buSzPts val="1300"/>
              <a:buFont typeface="Arial"/>
              <a:buChar char="•"/>
            </a:pPr>
            <a:r>
              <a:rPr lang="en" sz="1300"/>
              <a:t>Analyzing price and distance trends to understand the distribution.</a:t>
            </a:r>
            <a:endParaRPr sz="1300"/>
          </a:p>
          <a:p>
            <a:pPr indent="-222250" lvl="0" marL="342900" rtl="0" algn="l">
              <a:lnSpc>
                <a:spcPct val="200000"/>
              </a:lnSpc>
              <a:spcBef>
                <a:spcPts val="0"/>
              </a:spcBef>
              <a:spcAft>
                <a:spcPts val="0"/>
              </a:spcAft>
              <a:buSzPts val="1300"/>
              <a:buFont typeface="Arial"/>
              <a:buChar char="•"/>
            </a:pPr>
            <a:r>
              <a:rPr lang="en" sz="1300"/>
              <a:t>Visualizing the correlation between ride prices and weather conditions (temperature, humidity, etc.).</a:t>
            </a:r>
            <a:endParaRPr sz="1300"/>
          </a:p>
          <a:p>
            <a:pPr indent="0" lvl="0" marL="0" rtl="0" algn="l">
              <a:spcBef>
                <a:spcPts val="640"/>
              </a:spcBef>
              <a:spcAft>
                <a:spcPts val="0"/>
              </a:spcAft>
              <a:buNone/>
            </a:pPr>
            <a:r>
              <a:rPr b="1" lang="en" sz="1300"/>
              <a:t>Simulation</a:t>
            </a:r>
            <a:r>
              <a:rPr lang="en" sz="1300"/>
              <a:t>:</a:t>
            </a:r>
            <a:endParaRPr sz="1300"/>
          </a:p>
          <a:p>
            <a:pPr indent="-311150" lvl="0" marL="457200" rtl="0" algn="l">
              <a:spcBef>
                <a:spcPts val="1200"/>
              </a:spcBef>
              <a:spcAft>
                <a:spcPts val="0"/>
              </a:spcAft>
              <a:buSzPts val="1300"/>
              <a:buFont typeface="Arial"/>
              <a:buChar char="•"/>
            </a:pPr>
            <a:r>
              <a:rPr lang="en" sz="1300"/>
              <a:t>The simulation is built using </a:t>
            </a:r>
            <a:r>
              <a:rPr b="1" lang="en" sz="1300"/>
              <a:t>SimPy</a:t>
            </a:r>
            <a:r>
              <a:rPr lang="en" sz="1300"/>
              <a:t>, a Python library used for event-driven simulations.</a:t>
            </a:r>
            <a:endParaRPr sz="1300"/>
          </a:p>
          <a:p>
            <a:pPr indent="-311150" lvl="0" marL="457200" rtl="0" algn="l">
              <a:spcBef>
                <a:spcPts val="1200"/>
              </a:spcBef>
              <a:spcAft>
                <a:spcPts val="0"/>
              </a:spcAft>
              <a:buSzPts val="1300"/>
              <a:buFont typeface="Arial"/>
              <a:buChar char="•"/>
            </a:pPr>
            <a:r>
              <a:rPr b="1" lang="en" sz="1300"/>
              <a:t>Key Events Simulated</a:t>
            </a:r>
            <a:r>
              <a:rPr lang="en" sz="1300"/>
              <a:t>:</a:t>
            </a:r>
            <a:endParaRPr sz="1300"/>
          </a:p>
          <a:p>
            <a:pPr indent="-311150" lvl="1" marL="914400" rtl="0" algn="l">
              <a:spcBef>
                <a:spcPts val="1200"/>
              </a:spcBef>
              <a:spcAft>
                <a:spcPts val="0"/>
              </a:spcAft>
              <a:buSzPts val="1300"/>
              <a:buFont typeface="Arial"/>
              <a:buChar char="–"/>
            </a:pPr>
            <a:r>
              <a:rPr lang="en" sz="1300"/>
              <a:t>Ride cancellations based on factors such as distance, weather, and time of day, total ride requests.</a:t>
            </a:r>
            <a:endParaRPr sz="1300"/>
          </a:p>
          <a:p>
            <a:pPr indent="-311150" lvl="1" marL="914400" rtl="0" algn="l">
              <a:spcBef>
                <a:spcPts val="1200"/>
              </a:spcBef>
              <a:spcAft>
                <a:spcPts val="0"/>
              </a:spcAft>
              <a:buSzPts val="1300"/>
              <a:buFont typeface="Arial"/>
              <a:buChar char="–"/>
            </a:pPr>
            <a:r>
              <a:rPr lang="en" sz="1300"/>
              <a:t>Price adjustments based on dynamic weather conditions and ride type and total ride requests.</a:t>
            </a:r>
            <a:endParaRPr sz="1300"/>
          </a:p>
          <a:p>
            <a:pPr indent="0" lvl="0" marL="0" rtl="0" algn="l">
              <a:spcBef>
                <a:spcPts val="640"/>
              </a:spcBef>
              <a:spcAft>
                <a:spcPts val="0"/>
              </a:spcAft>
              <a:buNone/>
            </a:pPr>
            <a:r>
              <a:t/>
            </a:r>
            <a:endParaRPr sz="1300"/>
          </a:p>
        </p:txBody>
      </p:sp>
      <p:sp>
        <p:nvSpPr>
          <p:cNvPr id="143" name="Google Shape;143;p22"/>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320475"/>
            <a:ext cx="8274000" cy="75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950"/>
              <a:t>EDA Results – Ride Distribution</a:t>
            </a:r>
            <a:endParaRPr sz="3950"/>
          </a:p>
        </p:txBody>
      </p:sp>
      <p:pic>
        <p:nvPicPr>
          <p:cNvPr id="149" name="Google Shape;149;p23"/>
          <p:cNvPicPr preferRelativeResize="0"/>
          <p:nvPr/>
        </p:nvPicPr>
        <p:blipFill rotWithShape="1">
          <a:blip r:embed="rId3">
            <a:alphaModFix/>
          </a:blip>
          <a:srcRect b="0" l="2215" r="7343" t="0"/>
          <a:stretch/>
        </p:blipFill>
        <p:spPr>
          <a:xfrm>
            <a:off x="95800" y="2377450"/>
            <a:ext cx="4170821" cy="2294200"/>
          </a:xfrm>
          <a:prstGeom prst="rect">
            <a:avLst/>
          </a:prstGeom>
          <a:noFill/>
          <a:ln>
            <a:noFill/>
          </a:ln>
        </p:spPr>
      </p:pic>
      <p:pic>
        <p:nvPicPr>
          <p:cNvPr id="150" name="Google Shape;150;p23"/>
          <p:cNvPicPr preferRelativeResize="0"/>
          <p:nvPr/>
        </p:nvPicPr>
        <p:blipFill>
          <a:blip r:embed="rId4">
            <a:alphaModFix/>
          </a:blip>
          <a:stretch>
            <a:fillRect/>
          </a:stretch>
        </p:blipFill>
        <p:spPr>
          <a:xfrm>
            <a:off x="4182750" y="2333900"/>
            <a:ext cx="4904424" cy="2337750"/>
          </a:xfrm>
          <a:prstGeom prst="rect">
            <a:avLst/>
          </a:prstGeom>
          <a:noFill/>
          <a:ln>
            <a:noFill/>
          </a:ln>
        </p:spPr>
      </p:pic>
      <p:graphicFrame>
        <p:nvGraphicFramePr>
          <p:cNvPr id="151" name="Google Shape;151;p23"/>
          <p:cNvGraphicFramePr/>
          <p:nvPr/>
        </p:nvGraphicFramePr>
        <p:xfrm>
          <a:off x="1976488" y="1274275"/>
          <a:ext cx="3000000" cy="3000000"/>
        </p:xfrm>
        <a:graphic>
          <a:graphicData uri="http://schemas.openxmlformats.org/drawingml/2006/table">
            <a:tbl>
              <a:tblPr>
                <a:noFill/>
                <a:tableStyleId>{00F763E5-E907-4B06-8604-755809549267}</a:tableStyleId>
              </a:tblPr>
              <a:tblGrid>
                <a:gridCol w="1540725"/>
                <a:gridCol w="1540725"/>
                <a:gridCol w="1540725"/>
              </a:tblGrid>
              <a:tr h="293875">
                <a:tc>
                  <a:txBody>
                    <a:bodyPr/>
                    <a:lstStyle/>
                    <a:p>
                      <a:pPr indent="0" lvl="0" marL="0" rtl="0" algn="ctr">
                        <a:spcBef>
                          <a:spcPts val="0"/>
                        </a:spcBef>
                        <a:spcAft>
                          <a:spcPts val="0"/>
                        </a:spcAft>
                        <a:buNone/>
                      </a:pPr>
                      <a:r>
                        <a:t/>
                      </a:r>
                      <a:endParaRPr sz="900"/>
                    </a:p>
                  </a:txBody>
                  <a:tcPr marT="91425" marB="91425" marR="91425" marL="91425"/>
                </a:tc>
                <a:tc>
                  <a:txBody>
                    <a:bodyPr/>
                    <a:lstStyle/>
                    <a:p>
                      <a:pPr indent="0" lvl="0" marL="0" rtl="0" algn="ctr">
                        <a:spcBef>
                          <a:spcPts val="0"/>
                        </a:spcBef>
                        <a:spcAft>
                          <a:spcPts val="0"/>
                        </a:spcAft>
                        <a:buNone/>
                      </a:pPr>
                      <a:r>
                        <a:rPr lang="en" sz="900"/>
                        <a:t>Total Rides</a:t>
                      </a:r>
                      <a:endParaRPr sz="900"/>
                    </a:p>
                  </a:txBody>
                  <a:tcPr marT="91425" marB="91425" marR="91425" marL="91425"/>
                </a:tc>
                <a:tc>
                  <a:txBody>
                    <a:bodyPr/>
                    <a:lstStyle/>
                    <a:p>
                      <a:pPr indent="0" lvl="0" marL="0" rtl="0" algn="ctr">
                        <a:spcBef>
                          <a:spcPts val="0"/>
                        </a:spcBef>
                        <a:spcAft>
                          <a:spcPts val="0"/>
                        </a:spcAft>
                        <a:buNone/>
                      </a:pPr>
                      <a:r>
                        <a:rPr lang="en" sz="900"/>
                        <a:t>Average Distance</a:t>
                      </a:r>
                      <a:endParaRPr sz="900"/>
                    </a:p>
                  </a:txBody>
                  <a:tcPr marT="91425" marB="91425" marR="91425" marL="91425"/>
                </a:tc>
              </a:tr>
              <a:tr h="293875">
                <a:tc>
                  <a:txBody>
                    <a:bodyPr/>
                    <a:lstStyle/>
                    <a:p>
                      <a:pPr indent="0" lvl="0" marL="0" rtl="0" algn="ctr">
                        <a:spcBef>
                          <a:spcPts val="0"/>
                        </a:spcBef>
                        <a:spcAft>
                          <a:spcPts val="0"/>
                        </a:spcAft>
                        <a:buNone/>
                      </a:pPr>
                      <a:r>
                        <a:rPr lang="en" sz="900"/>
                        <a:t>Uber</a:t>
                      </a:r>
                      <a:endParaRPr sz="900"/>
                    </a:p>
                  </a:txBody>
                  <a:tcPr marT="91425" marB="91425" marR="91425" marL="91425"/>
                </a:tc>
                <a:tc>
                  <a:txBody>
                    <a:bodyPr/>
                    <a:lstStyle/>
                    <a:p>
                      <a:pPr indent="0" lvl="0" marL="0" rtl="0" algn="ctr">
                        <a:spcBef>
                          <a:spcPts val="640"/>
                        </a:spcBef>
                        <a:spcAft>
                          <a:spcPts val="0"/>
                        </a:spcAft>
                        <a:buClr>
                          <a:schemeClr val="dk1"/>
                        </a:buClr>
                        <a:buSzPts val="1100"/>
                        <a:buFont typeface="Arial"/>
                        <a:buNone/>
                      </a:pPr>
                      <a:r>
                        <a:rPr lang="en" sz="900">
                          <a:solidFill>
                            <a:schemeClr val="dk1"/>
                          </a:solidFill>
                        </a:rPr>
                        <a:t>385,663</a:t>
                      </a:r>
                      <a:endParaRPr sz="900"/>
                    </a:p>
                  </a:txBody>
                  <a:tcPr marT="91425" marB="91425" marR="91425" marL="91425"/>
                </a:tc>
                <a:tc>
                  <a:txBody>
                    <a:bodyPr/>
                    <a:lstStyle/>
                    <a:p>
                      <a:pPr indent="0" lvl="0" marL="0" rtl="0" algn="ctr">
                        <a:spcBef>
                          <a:spcPts val="0"/>
                        </a:spcBef>
                        <a:spcAft>
                          <a:spcPts val="0"/>
                        </a:spcAft>
                        <a:buNone/>
                      </a:pPr>
                      <a:r>
                        <a:rPr lang="en" sz="900"/>
                        <a:t>2.19</a:t>
                      </a:r>
                      <a:endParaRPr sz="900"/>
                    </a:p>
                  </a:txBody>
                  <a:tcPr marT="91425" marB="91425" marR="91425" marL="91425"/>
                </a:tc>
              </a:tr>
              <a:tr h="100000">
                <a:tc>
                  <a:txBody>
                    <a:bodyPr/>
                    <a:lstStyle/>
                    <a:p>
                      <a:pPr indent="0" lvl="0" marL="0" rtl="0" algn="ctr">
                        <a:spcBef>
                          <a:spcPts val="0"/>
                        </a:spcBef>
                        <a:spcAft>
                          <a:spcPts val="0"/>
                        </a:spcAft>
                        <a:buNone/>
                      </a:pPr>
                      <a:r>
                        <a:rPr lang="en" sz="900"/>
                        <a:t>Lyft</a:t>
                      </a:r>
                      <a:endParaRPr sz="900"/>
                    </a:p>
                  </a:txBody>
                  <a:tcPr marT="91425" marB="91425" marR="91425" marL="91425"/>
                </a:tc>
                <a:tc>
                  <a:txBody>
                    <a:bodyPr/>
                    <a:lstStyle/>
                    <a:p>
                      <a:pPr indent="0" lvl="0" marL="0" rtl="0" algn="ctr">
                        <a:spcBef>
                          <a:spcPts val="640"/>
                        </a:spcBef>
                        <a:spcAft>
                          <a:spcPts val="0"/>
                        </a:spcAft>
                        <a:buClr>
                          <a:schemeClr val="dk1"/>
                        </a:buClr>
                        <a:buSzPts val="1100"/>
                        <a:buFont typeface="Arial"/>
                        <a:buNone/>
                      </a:pPr>
                      <a:r>
                        <a:rPr lang="en" sz="900">
                          <a:solidFill>
                            <a:schemeClr val="dk1"/>
                          </a:solidFill>
                        </a:rPr>
                        <a:t>307,408</a:t>
                      </a:r>
                      <a:endParaRPr sz="900"/>
                    </a:p>
                  </a:txBody>
                  <a:tcPr marT="91425" marB="91425" marR="91425" marL="91425"/>
                </a:tc>
                <a:tc>
                  <a:txBody>
                    <a:bodyPr/>
                    <a:lstStyle/>
                    <a:p>
                      <a:pPr indent="0" lvl="0" marL="0" rtl="0" algn="ctr">
                        <a:spcBef>
                          <a:spcPts val="0"/>
                        </a:spcBef>
                        <a:spcAft>
                          <a:spcPts val="0"/>
                        </a:spcAft>
                        <a:buNone/>
                      </a:pPr>
                      <a:r>
                        <a:rPr lang="en" sz="900"/>
                        <a:t>2.19</a:t>
                      </a:r>
                      <a:endParaRPr sz="900"/>
                    </a:p>
                  </a:txBody>
                  <a:tcPr marT="91425" marB="91425" marR="91425" marL="91425"/>
                </a:tc>
              </a:tr>
            </a:tbl>
          </a:graphicData>
        </a:graphic>
      </p:graphicFrame>
      <p:sp>
        <p:nvSpPr>
          <p:cNvPr id="152" name="Google Shape;152;p23"/>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555600"/>
            <a:ext cx="4260300" cy="75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900"/>
              <a:t>EDA Results – Ride Prices</a:t>
            </a:r>
            <a:endParaRPr sz="3900"/>
          </a:p>
        </p:txBody>
      </p:sp>
      <p:sp>
        <p:nvSpPr>
          <p:cNvPr id="158" name="Google Shape;158;p24"/>
          <p:cNvSpPr txBox="1"/>
          <p:nvPr>
            <p:ph idx="1" type="body"/>
          </p:nvPr>
        </p:nvSpPr>
        <p:spPr>
          <a:xfrm>
            <a:off x="643200" y="1407300"/>
            <a:ext cx="3399300" cy="3179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sz="1800"/>
              <a:t>Average Price for Uber: $15.80</a:t>
            </a:r>
            <a:endParaRPr sz="1800"/>
          </a:p>
          <a:p>
            <a:pPr indent="0" lvl="0" marL="0" rtl="0" algn="l">
              <a:spcBef>
                <a:spcPts val="640"/>
              </a:spcBef>
              <a:spcAft>
                <a:spcPts val="0"/>
              </a:spcAft>
              <a:buNone/>
            </a:pPr>
            <a:r>
              <a:rPr lang="en" sz="1800"/>
              <a:t>Average Price for Lyft: $17.35</a:t>
            </a:r>
            <a:endParaRPr sz="1800"/>
          </a:p>
        </p:txBody>
      </p:sp>
      <p:pic>
        <p:nvPicPr>
          <p:cNvPr id="159" name="Google Shape;159;p24"/>
          <p:cNvPicPr preferRelativeResize="0"/>
          <p:nvPr/>
        </p:nvPicPr>
        <p:blipFill>
          <a:blip r:embed="rId3">
            <a:alphaModFix/>
          </a:blip>
          <a:stretch>
            <a:fillRect/>
          </a:stretch>
        </p:blipFill>
        <p:spPr>
          <a:xfrm>
            <a:off x="4572000" y="2571750"/>
            <a:ext cx="4443985" cy="1929225"/>
          </a:xfrm>
          <a:prstGeom prst="rect">
            <a:avLst/>
          </a:prstGeom>
          <a:noFill/>
          <a:ln>
            <a:noFill/>
          </a:ln>
        </p:spPr>
      </p:pic>
      <p:graphicFrame>
        <p:nvGraphicFramePr>
          <p:cNvPr id="160" name="Google Shape;160;p24"/>
          <p:cNvGraphicFramePr/>
          <p:nvPr/>
        </p:nvGraphicFramePr>
        <p:xfrm>
          <a:off x="311700" y="2571750"/>
          <a:ext cx="3000000" cy="3000000"/>
        </p:xfrm>
        <a:graphic>
          <a:graphicData uri="http://schemas.openxmlformats.org/drawingml/2006/table">
            <a:tbl>
              <a:tblPr>
                <a:noFill/>
                <a:tableStyleId>{00F763E5-E907-4B06-8604-755809549267}</a:tableStyleId>
              </a:tblPr>
              <a:tblGrid>
                <a:gridCol w="1354100"/>
                <a:gridCol w="1354100"/>
                <a:gridCol w="1354100"/>
              </a:tblGrid>
              <a:tr h="238675">
                <a:tc>
                  <a:txBody>
                    <a:bodyPr/>
                    <a:lstStyle/>
                    <a:p>
                      <a:pPr indent="0" lvl="0" marL="0" rtl="0" algn="ctr">
                        <a:spcBef>
                          <a:spcPts val="0"/>
                        </a:spcBef>
                        <a:spcAft>
                          <a:spcPts val="0"/>
                        </a:spcAft>
                        <a:buClr>
                          <a:schemeClr val="dk1"/>
                        </a:buClr>
                        <a:buSzPts val="1100"/>
                        <a:buFont typeface="Arial"/>
                        <a:buNone/>
                      </a:pPr>
                      <a:r>
                        <a:rPr lang="en" sz="900">
                          <a:solidFill>
                            <a:schemeClr val="dk1"/>
                          </a:solidFill>
                        </a:rPr>
                        <a:t>Ride Category</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Uber Prices</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Lyft Prices</a:t>
                      </a:r>
                      <a:endParaRPr sz="900">
                        <a:solidFill>
                          <a:schemeClr val="dk1"/>
                        </a:solidFill>
                      </a:endParaRPr>
                    </a:p>
                  </a:txBody>
                  <a:tcPr marT="91425" marB="91425" marR="91425" marL="91425"/>
                </a:tc>
              </a:tr>
              <a:tr h="238675">
                <a:tc>
                  <a:txBody>
                    <a:bodyPr/>
                    <a:lstStyle/>
                    <a:p>
                      <a:pPr indent="0" lvl="0" marL="0" rtl="0" algn="ctr">
                        <a:spcBef>
                          <a:spcPts val="0"/>
                        </a:spcBef>
                        <a:spcAft>
                          <a:spcPts val="0"/>
                        </a:spcAft>
                        <a:buNone/>
                      </a:pPr>
                      <a:r>
                        <a:rPr lang="en" sz="900">
                          <a:solidFill>
                            <a:schemeClr val="dk1"/>
                          </a:solidFill>
                        </a:rPr>
                        <a:t>Economy</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$8.75</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$6.03</a:t>
                      </a:r>
                      <a:endParaRPr sz="900">
                        <a:solidFill>
                          <a:schemeClr val="dk1"/>
                        </a:solidFill>
                      </a:endParaRPr>
                    </a:p>
                  </a:txBody>
                  <a:tcPr marT="91425" marB="91425" marR="91425" marL="91425"/>
                </a:tc>
              </a:tr>
              <a:tr h="238675">
                <a:tc>
                  <a:txBody>
                    <a:bodyPr/>
                    <a:lstStyle/>
                    <a:p>
                      <a:pPr indent="0" lvl="0" marL="0" rtl="0" algn="ctr">
                        <a:spcBef>
                          <a:spcPts val="0"/>
                        </a:spcBef>
                        <a:spcAft>
                          <a:spcPts val="0"/>
                        </a:spcAft>
                        <a:buNone/>
                      </a:pPr>
                      <a:r>
                        <a:rPr lang="en" sz="900">
                          <a:solidFill>
                            <a:schemeClr val="dk1"/>
                          </a:solidFill>
                        </a:rPr>
                        <a:t>Premium</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$20.52</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$20.42</a:t>
                      </a:r>
                      <a:endParaRPr sz="900">
                        <a:solidFill>
                          <a:schemeClr val="dk1"/>
                        </a:solidFill>
                      </a:endParaRPr>
                    </a:p>
                  </a:txBody>
                  <a:tcPr marT="91425" marB="91425" marR="91425" marL="91425"/>
                </a:tc>
              </a:tr>
              <a:tr h="238675">
                <a:tc>
                  <a:txBody>
                    <a:bodyPr/>
                    <a:lstStyle/>
                    <a:p>
                      <a:pPr indent="0" lvl="0" marL="0" rtl="0" algn="ctr">
                        <a:spcBef>
                          <a:spcPts val="0"/>
                        </a:spcBef>
                        <a:spcAft>
                          <a:spcPts val="0"/>
                        </a:spcAft>
                        <a:buNone/>
                      </a:pPr>
                      <a:r>
                        <a:rPr lang="en" sz="900">
                          <a:solidFill>
                            <a:schemeClr val="dk1"/>
                          </a:solidFill>
                        </a:rPr>
                        <a:t>Standard</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$9.77</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$9.61</a:t>
                      </a:r>
                      <a:endParaRPr sz="900">
                        <a:solidFill>
                          <a:schemeClr val="dk1"/>
                        </a:solidFill>
                      </a:endParaRPr>
                    </a:p>
                  </a:txBody>
                  <a:tcPr marT="91425" marB="91425" marR="91425" marL="91425"/>
                </a:tc>
              </a:tr>
              <a:tr h="238675">
                <a:tc>
                  <a:txBody>
                    <a:bodyPr/>
                    <a:lstStyle/>
                    <a:p>
                      <a:pPr indent="0" lvl="0" marL="0" rtl="0" algn="ctr">
                        <a:spcBef>
                          <a:spcPts val="0"/>
                        </a:spcBef>
                        <a:spcAft>
                          <a:spcPts val="0"/>
                        </a:spcAft>
                        <a:buNone/>
                      </a:pPr>
                      <a:r>
                        <a:rPr lang="en" sz="900">
                          <a:solidFill>
                            <a:schemeClr val="dk1"/>
                          </a:solidFill>
                        </a:rPr>
                        <a:t>Premium Extra Room</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$30.29</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$32.32</a:t>
                      </a:r>
                      <a:endParaRPr sz="900">
                        <a:solidFill>
                          <a:schemeClr val="dk1"/>
                        </a:solidFill>
                      </a:endParaRPr>
                    </a:p>
                  </a:txBody>
                  <a:tcPr marT="91425" marB="91425" marR="91425" marL="91425"/>
                </a:tc>
              </a:tr>
              <a:tr h="238675">
                <a:tc>
                  <a:txBody>
                    <a:bodyPr/>
                    <a:lstStyle/>
                    <a:p>
                      <a:pPr indent="0" lvl="0" marL="0" rtl="0" algn="ctr">
                        <a:spcBef>
                          <a:spcPts val="0"/>
                        </a:spcBef>
                        <a:spcAft>
                          <a:spcPts val="0"/>
                        </a:spcAft>
                        <a:buNone/>
                      </a:pPr>
                      <a:r>
                        <a:rPr lang="en" sz="900">
                          <a:solidFill>
                            <a:schemeClr val="dk1"/>
                          </a:solidFill>
                        </a:rPr>
                        <a:t>Standard Extra Room</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$15.68</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en" sz="900">
                          <a:solidFill>
                            <a:schemeClr val="dk1"/>
                          </a:solidFill>
                        </a:rPr>
                        <a:t>$15.31</a:t>
                      </a:r>
                      <a:endParaRPr sz="900">
                        <a:solidFill>
                          <a:schemeClr val="dk1"/>
                        </a:solidFill>
                      </a:endParaRPr>
                    </a:p>
                  </a:txBody>
                  <a:tcPr marT="91425" marB="91425" marR="91425" marL="91425"/>
                </a:tc>
              </a:tr>
            </a:tbl>
          </a:graphicData>
        </a:graphic>
      </p:graphicFrame>
      <p:pic>
        <p:nvPicPr>
          <p:cNvPr id="161" name="Google Shape;161;p24"/>
          <p:cNvPicPr preferRelativeResize="0"/>
          <p:nvPr/>
        </p:nvPicPr>
        <p:blipFill>
          <a:blip r:embed="rId4">
            <a:alphaModFix/>
          </a:blip>
          <a:stretch>
            <a:fillRect/>
          </a:stretch>
        </p:blipFill>
        <p:spPr>
          <a:xfrm>
            <a:off x="4572000" y="117575"/>
            <a:ext cx="4443975" cy="2412950"/>
          </a:xfrm>
          <a:prstGeom prst="rect">
            <a:avLst/>
          </a:prstGeom>
          <a:noFill/>
          <a:ln>
            <a:noFill/>
          </a:ln>
        </p:spPr>
      </p:pic>
      <p:sp>
        <p:nvSpPr>
          <p:cNvPr id="162" name="Google Shape;162;p24"/>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311750"/>
            <a:ext cx="8371500" cy="75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sz="3900"/>
              <a:t>EDA Results – Weather Patterns</a:t>
            </a:r>
            <a:endParaRPr sz="3900"/>
          </a:p>
        </p:txBody>
      </p:sp>
      <p:sp>
        <p:nvSpPr>
          <p:cNvPr id="168" name="Google Shape;168;p25"/>
          <p:cNvSpPr txBox="1"/>
          <p:nvPr>
            <p:ph idx="1" type="body"/>
          </p:nvPr>
        </p:nvSpPr>
        <p:spPr>
          <a:xfrm>
            <a:off x="155875" y="1536475"/>
            <a:ext cx="3702600" cy="2398800"/>
          </a:xfrm>
          <a:prstGeom prst="rect">
            <a:avLst/>
          </a:prstGeom>
        </p:spPr>
        <p:txBody>
          <a:bodyPr anchorCtr="0" anchor="t" bIns="45700" lIns="91425" spcFirstLastPara="1" rIns="91425" wrap="square" tIns="45700">
            <a:normAutofit/>
          </a:bodyPr>
          <a:lstStyle/>
          <a:p>
            <a:pPr indent="-311150" lvl="0" marL="457200" rtl="0" algn="l">
              <a:lnSpc>
                <a:spcPct val="80000"/>
              </a:lnSpc>
              <a:spcBef>
                <a:spcPts val="640"/>
              </a:spcBef>
              <a:spcAft>
                <a:spcPts val="0"/>
              </a:spcAft>
              <a:buSzPts val="1300"/>
              <a:buChar char="•"/>
            </a:pPr>
            <a:r>
              <a:rPr lang="en" sz="1300"/>
              <a:t>Distance moderately influences price (r=0.35).</a:t>
            </a:r>
            <a:endParaRPr sz="1300"/>
          </a:p>
          <a:p>
            <a:pPr indent="-311150" lvl="0" marL="457200" rtl="0" algn="l">
              <a:lnSpc>
                <a:spcPct val="80000"/>
              </a:lnSpc>
              <a:spcBef>
                <a:spcPts val="0"/>
              </a:spcBef>
              <a:spcAft>
                <a:spcPts val="0"/>
              </a:spcAft>
              <a:buSzPts val="1300"/>
              <a:buChar char="•"/>
            </a:pPr>
            <a:r>
              <a:rPr lang="en" sz="1300"/>
              <a:t>Strong interdependence between weather factors:</a:t>
            </a:r>
            <a:endParaRPr sz="1300"/>
          </a:p>
          <a:p>
            <a:pPr indent="-311150" lvl="1" marL="914400" rtl="0" algn="l">
              <a:lnSpc>
                <a:spcPct val="95000"/>
              </a:lnSpc>
              <a:spcBef>
                <a:spcPts val="0"/>
              </a:spcBef>
              <a:spcAft>
                <a:spcPts val="0"/>
              </a:spcAft>
              <a:buSzPts val="1300"/>
              <a:buChar char="–"/>
            </a:pPr>
            <a:r>
              <a:rPr lang="en" sz="1300"/>
              <a:t>Temperature and Humidity (r=0.31).</a:t>
            </a:r>
            <a:endParaRPr sz="1300"/>
          </a:p>
          <a:p>
            <a:pPr indent="-311150" lvl="1" marL="914400" rtl="0" algn="l">
              <a:lnSpc>
                <a:spcPct val="95000"/>
              </a:lnSpc>
              <a:spcBef>
                <a:spcPts val="0"/>
              </a:spcBef>
              <a:spcAft>
                <a:spcPts val="0"/>
              </a:spcAft>
              <a:buSzPts val="1300"/>
              <a:buChar char="–"/>
            </a:pPr>
            <a:r>
              <a:rPr lang="en" sz="1300"/>
              <a:t>Humidity and Precipitation Intensity (r=0.42).</a:t>
            </a:r>
            <a:endParaRPr sz="1300"/>
          </a:p>
          <a:p>
            <a:pPr indent="-311150" lvl="0" marL="457200" rtl="0" algn="l">
              <a:lnSpc>
                <a:spcPct val="95000"/>
              </a:lnSpc>
              <a:spcBef>
                <a:spcPts val="0"/>
              </a:spcBef>
              <a:spcAft>
                <a:spcPts val="0"/>
              </a:spcAft>
              <a:buSzPts val="1300"/>
              <a:buChar char="•"/>
            </a:pPr>
            <a:r>
              <a:rPr lang="en" sz="1300"/>
              <a:t>Price shows weak correlation with weather variables, indicating limited direct impact.</a:t>
            </a:r>
            <a:endParaRPr sz="1300"/>
          </a:p>
        </p:txBody>
      </p:sp>
      <p:pic>
        <p:nvPicPr>
          <p:cNvPr id="169" name="Google Shape;169;p25"/>
          <p:cNvPicPr preferRelativeResize="0"/>
          <p:nvPr/>
        </p:nvPicPr>
        <p:blipFill>
          <a:blip r:embed="rId3">
            <a:alphaModFix/>
          </a:blip>
          <a:stretch>
            <a:fillRect/>
          </a:stretch>
        </p:blipFill>
        <p:spPr>
          <a:xfrm>
            <a:off x="3711000" y="1135654"/>
            <a:ext cx="5288501" cy="3355070"/>
          </a:xfrm>
          <a:prstGeom prst="rect">
            <a:avLst/>
          </a:prstGeom>
          <a:noFill/>
          <a:ln>
            <a:noFill/>
          </a:ln>
        </p:spPr>
      </p:pic>
      <p:sp>
        <p:nvSpPr>
          <p:cNvPr id="170" name="Google Shape;170;p25"/>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Simulation Design</a:t>
            </a:r>
            <a:endParaRPr/>
          </a:p>
        </p:txBody>
      </p:sp>
      <p:sp>
        <p:nvSpPr>
          <p:cNvPr id="176" name="Google Shape;176;p26"/>
          <p:cNvSpPr txBox="1"/>
          <p:nvPr>
            <p:ph idx="1" type="body"/>
          </p:nvPr>
        </p:nvSpPr>
        <p:spPr>
          <a:xfrm>
            <a:off x="311700" y="981275"/>
            <a:ext cx="8520600" cy="3707100"/>
          </a:xfrm>
          <a:prstGeom prst="rect">
            <a:avLst/>
          </a:prstGeom>
        </p:spPr>
        <p:txBody>
          <a:bodyPr anchorCtr="0" anchor="t" bIns="45700" lIns="91425" spcFirstLastPara="1" rIns="91425" wrap="square" tIns="45700">
            <a:noAutofit/>
          </a:bodyPr>
          <a:lstStyle/>
          <a:p>
            <a:pPr indent="-311150" lvl="0" marL="457200" rtl="0" algn="l">
              <a:lnSpc>
                <a:spcPct val="150000"/>
              </a:lnSpc>
              <a:spcBef>
                <a:spcPts val="0"/>
              </a:spcBef>
              <a:spcAft>
                <a:spcPts val="0"/>
              </a:spcAft>
              <a:buClr>
                <a:schemeClr val="dk1"/>
              </a:buClr>
              <a:buSzPts val="1300"/>
              <a:buFont typeface="Arial"/>
              <a:buChar char="•"/>
            </a:pPr>
            <a:r>
              <a:rPr b="1" lang="en" sz="1300"/>
              <a:t>SimPy</a:t>
            </a:r>
            <a:r>
              <a:rPr lang="en" sz="1300"/>
              <a:t> is used to simulate real-world conditions affecting rides.</a:t>
            </a:r>
            <a:endParaRPr sz="1300"/>
          </a:p>
          <a:p>
            <a:pPr indent="-311150" lvl="1" marL="914400" rtl="0" algn="l">
              <a:lnSpc>
                <a:spcPct val="150000"/>
              </a:lnSpc>
              <a:spcBef>
                <a:spcPts val="0"/>
              </a:spcBef>
              <a:spcAft>
                <a:spcPts val="0"/>
              </a:spcAft>
              <a:buClr>
                <a:schemeClr val="dk1"/>
              </a:buClr>
              <a:buSzPts val="1300"/>
              <a:buFont typeface="Average"/>
              <a:buChar char="–"/>
            </a:pPr>
            <a:r>
              <a:rPr lang="en" sz="1300"/>
              <a:t>The system models events like ride cancellations, price adjustments, and driver availability.</a:t>
            </a:r>
            <a:endParaRPr sz="1300"/>
          </a:p>
          <a:p>
            <a:pPr indent="-311150" lvl="0" marL="457200" rtl="0" algn="l">
              <a:lnSpc>
                <a:spcPct val="150000"/>
              </a:lnSpc>
              <a:spcBef>
                <a:spcPts val="0"/>
              </a:spcBef>
              <a:spcAft>
                <a:spcPts val="0"/>
              </a:spcAft>
              <a:buClr>
                <a:schemeClr val="dk1"/>
              </a:buClr>
              <a:buSzPts val="1300"/>
              <a:buFont typeface="Arial"/>
              <a:buChar char="•"/>
            </a:pPr>
            <a:r>
              <a:rPr b="1" lang="en" sz="1300"/>
              <a:t>Cancellation Logic</a:t>
            </a:r>
            <a:r>
              <a:rPr lang="en" sz="1300"/>
              <a:t>: Rides are canceled if certain conditions are met, such as:</a:t>
            </a:r>
            <a:endParaRPr sz="1300"/>
          </a:p>
          <a:p>
            <a:pPr indent="-311150" lvl="1" marL="914400" rtl="0" algn="l">
              <a:lnSpc>
                <a:spcPct val="150000"/>
              </a:lnSpc>
              <a:spcBef>
                <a:spcPts val="0"/>
              </a:spcBef>
              <a:spcAft>
                <a:spcPts val="0"/>
              </a:spcAft>
              <a:buClr>
                <a:schemeClr val="dk1"/>
              </a:buClr>
              <a:buSzPts val="1300"/>
              <a:buFont typeface="Average"/>
              <a:buChar char="–"/>
            </a:pPr>
            <a:r>
              <a:rPr lang="en" sz="1300"/>
              <a:t>Long ride distances, high weather impacts, or peak hours.</a:t>
            </a:r>
            <a:endParaRPr sz="1300"/>
          </a:p>
          <a:p>
            <a:pPr indent="-311150" lvl="0" marL="457200" rtl="0" algn="l">
              <a:lnSpc>
                <a:spcPct val="150000"/>
              </a:lnSpc>
              <a:spcBef>
                <a:spcPts val="0"/>
              </a:spcBef>
              <a:spcAft>
                <a:spcPts val="0"/>
              </a:spcAft>
              <a:buClr>
                <a:schemeClr val="dk1"/>
              </a:buClr>
              <a:buSzPts val="1300"/>
              <a:buFont typeface="Arial"/>
              <a:buChar char="•"/>
            </a:pPr>
            <a:r>
              <a:rPr b="1" lang="en" sz="1300"/>
              <a:t>Price Adjustments</a:t>
            </a:r>
            <a:r>
              <a:rPr lang="en" sz="1300"/>
              <a:t>: Prices change dynamically based on:</a:t>
            </a:r>
            <a:endParaRPr sz="1300"/>
          </a:p>
          <a:p>
            <a:pPr indent="-311150" lvl="1" marL="914400" rtl="0" algn="l">
              <a:lnSpc>
                <a:spcPct val="150000"/>
              </a:lnSpc>
              <a:spcBef>
                <a:spcPts val="0"/>
              </a:spcBef>
              <a:spcAft>
                <a:spcPts val="0"/>
              </a:spcAft>
              <a:buClr>
                <a:schemeClr val="dk1"/>
              </a:buClr>
              <a:buSzPts val="1300"/>
              <a:buFont typeface="Average"/>
              <a:buChar char="–"/>
            </a:pPr>
            <a:r>
              <a:rPr lang="en" sz="1300"/>
              <a:t>Weather conditions (e.g., rain increases prices).</a:t>
            </a:r>
            <a:endParaRPr sz="1300"/>
          </a:p>
          <a:p>
            <a:pPr indent="-311150" lvl="1" marL="914400" rtl="0" algn="l">
              <a:lnSpc>
                <a:spcPct val="150000"/>
              </a:lnSpc>
              <a:spcBef>
                <a:spcPts val="0"/>
              </a:spcBef>
              <a:spcAft>
                <a:spcPts val="0"/>
              </a:spcAft>
              <a:buClr>
                <a:schemeClr val="dk1"/>
              </a:buClr>
              <a:buSzPts val="1300"/>
              <a:buFont typeface="Average"/>
              <a:buChar char="–"/>
            </a:pPr>
            <a:r>
              <a:rPr lang="en" sz="1300"/>
              <a:t>Ride type (premium ride types have higher prices).</a:t>
            </a:r>
            <a:endParaRPr sz="1300"/>
          </a:p>
          <a:p>
            <a:pPr indent="-311150" lvl="0" marL="457200" rtl="0" algn="l">
              <a:lnSpc>
                <a:spcPct val="150000"/>
              </a:lnSpc>
              <a:spcBef>
                <a:spcPts val="0"/>
              </a:spcBef>
              <a:spcAft>
                <a:spcPts val="0"/>
              </a:spcAft>
              <a:buClr>
                <a:schemeClr val="dk1"/>
              </a:buClr>
              <a:buSzPts val="1300"/>
              <a:buFont typeface="Arial"/>
              <a:buChar char="•"/>
            </a:pPr>
            <a:r>
              <a:rPr b="1" lang="en" sz="1300"/>
              <a:t>Testing Different Data Subsets</a:t>
            </a:r>
            <a:r>
              <a:rPr lang="en" sz="1300"/>
              <a:t>:</a:t>
            </a:r>
            <a:endParaRPr sz="1300"/>
          </a:p>
          <a:p>
            <a:pPr indent="-311150" lvl="1" marL="914400" rtl="0" algn="l">
              <a:lnSpc>
                <a:spcPct val="150000"/>
              </a:lnSpc>
              <a:spcBef>
                <a:spcPts val="0"/>
              </a:spcBef>
              <a:spcAft>
                <a:spcPts val="0"/>
              </a:spcAft>
              <a:buClr>
                <a:schemeClr val="dk1"/>
              </a:buClr>
              <a:buSzPts val="1300"/>
              <a:buFont typeface="Average"/>
              <a:buChar char="–"/>
            </a:pPr>
            <a:r>
              <a:rPr lang="en" sz="1300"/>
              <a:t>The simulation is tested on three subsets of the data for comparison:</a:t>
            </a:r>
            <a:endParaRPr sz="1300"/>
          </a:p>
          <a:p>
            <a:pPr indent="-311150" lvl="2" marL="1371600" rtl="0" algn="l">
              <a:lnSpc>
                <a:spcPct val="150000"/>
              </a:lnSpc>
              <a:spcBef>
                <a:spcPts val="0"/>
              </a:spcBef>
              <a:spcAft>
                <a:spcPts val="0"/>
              </a:spcAft>
              <a:buClr>
                <a:schemeClr val="dk1"/>
              </a:buClr>
              <a:buSzPts val="1300"/>
              <a:buAutoNum type="romanLcPeriod"/>
            </a:pPr>
            <a:r>
              <a:rPr b="1" lang="en" sz="1300"/>
              <a:t>200 rides</a:t>
            </a:r>
            <a:r>
              <a:rPr lang="en" sz="1300"/>
              <a:t>: To test the basic functionality of the system.</a:t>
            </a:r>
            <a:endParaRPr sz="1300"/>
          </a:p>
          <a:p>
            <a:pPr indent="-311150" lvl="2" marL="1371600" rtl="0" algn="l">
              <a:lnSpc>
                <a:spcPct val="150000"/>
              </a:lnSpc>
              <a:spcBef>
                <a:spcPts val="0"/>
              </a:spcBef>
              <a:spcAft>
                <a:spcPts val="0"/>
              </a:spcAft>
              <a:buClr>
                <a:schemeClr val="dk1"/>
              </a:buClr>
              <a:buSzPts val="1300"/>
              <a:buAutoNum type="romanLcPeriod"/>
            </a:pPr>
            <a:r>
              <a:rPr b="1" lang="en" sz="1300"/>
              <a:t>400 rides</a:t>
            </a:r>
            <a:r>
              <a:rPr lang="en" sz="1300"/>
              <a:t>: To observe scalability and performance.</a:t>
            </a:r>
            <a:endParaRPr sz="1300"/>
          </a:p>
          <a:p>
            <a:pPr indent="-311150" lvl="2" marL="1371600" rtl="0" algn="l">
              <a:lnSpc>
                <a:spcPct val="150000"/>
              </a:lnSpc>
              <a:spcBef>
                <a:spcPts val="0"/>
              </a:spcBef>
              <a:spcAft>
                <a:spcPts val="0"/>
              </a:spcAft>
              <a:buClr>
                <a:schemeClr val="dk1"/>
              </a:buClr>
              <a:buSzPts val="1300"/>
              <a:buAutoNum type="romanLcPeriod"/>
            </a:pPr>
            <a:r>
              <a:rPr b="1" lang="en" sz="1300"/>
              <a:t>600 rides</a:t>
            </a:r>
            <a:r>
              <a:rPr lang="en" sz="1300"/>
              <a:t>: To analyze system behavior with a larger dataset and more complex dynamics.</a:t>
            </a:r>
            <a:endParaRPr b="1" sz="1400"/>
          </a:p>
          <a:p>
            <a:pPr indent="0" lvl="0" marL="0" rtl="0" algn="l">
              <a:lnSpc>
                <a:spcPct val="150000"/>
              </a:lnSpc>
              <a:spcBef>
                <a:spcPts val="0"/>
              </a:spcBef>
              <a:spcAft>
                <a:spcPts val="0"/>
              </a:spcAft>
              <a:buNone/>
            </a:pPr>
            <a:r>
              <a:t/>
            </a:r>
            <a:endParaRPr sz="1400"/>
          </a:p>
        </p:txBody>
      </p:sp>
      <p:sp>
        <p:nvSpPr>
          <p:cNvPr id="177" name="Google Shape;177;p26"/>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Simulation Results</a:t>
            </a:r>
            <a:endParaRPr/>
          </a:p>
        </p:txBody>
      </p:sp>
      <p:sp>
        <p:nvSpPr>
          <p:cNvPr id="183" name="Google Shape;183;p27"/>
          <p:cNvSpPr txBox="1"/>
          <p:nvPr>
            <p:ph idx="1" type="body"/>
          </p:nvPr>
        </p:nvSpPr>
        <p:spPr>
          <a:xfrm>
            <a:off x="311700" y="1152475"/>
            <a:ext cx="4328700" cy="3454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 sz="1300"/>
              <a:t>200 Ride Simulation</a:t>
            </a:r>
            <a:endParaRPr b="1" sz="1300"/>
          </a:p>
          <a:p>
            <a:pPr indent="0" lvl="0" marL="0" rtl="0" algn="l">
              <a:spcBef>
                <a:spcPts val="640"/>
              </a:spcBef>
              <a:spcAft>
                <a:spcPts val="0"/>
              </a:spcAft>
              <a:buNone/>
            </a:pPr>
            <a:r>
              <a:rPr b="1" lang="en" sz="1200"/>
              <a:t>Completions: </a:t>
            </a:r>
            <a:endParaRPr b="1" sz="1200"/>
          </a:p>
          <a:p>
            <a:pPr indent="-304800" lvl="0" marL="457200" rtl="0" algn="l">
              <a:spcBef>
                <a:spcPts val="640"/>
              </a:spcBef>
              <a:spcAft>
                <a:spcPts val="0"/>
              </a:spcAft>
              <a:buSzPts val="1200"/>
              <a:buChar char="•"/>
            </a:pPr>
            <a:r>
              <a:rPr lang="en" sz="1200"/>
              <a:t>Ride completions started at </a:t>
            </a:r>
            <a:r>
              <a:rPr b="1" lang="en" sz="1200"/>
              <a:t>26 events</a:t>
            </a:r>
            <a:r>
              <a:rPr lang="en" sz="1200"/>
              <a:t> during the 1st hour and dipped to </a:t>
            </a:r>
            <a:r>
              <a:rPr b="1" lang="en" sz="1200"/>
              <a:t>22 events</a:t>
            </a:r>
            <a:endParaRPr b="1" sz="1200"/>
          </a:p>
          <a:p>
            <a:pPr indent="-304800" lvl="0" marL="457200" rtl="0" algn="l">
              <a:spcBef>
                <a:spcPts val="0"/>
              </a:spcBef>
              <a:spcAft>
                <a:spcPts val="0"/>
              </a:spcAft>
              <a:buSzPts val="1200"/>
              <a:buChar char="•"/>
            </a:pPr>
            <a:r>
              <a:rPr lang="en" sz="1200"/>
              <a:t>Ride completions peak at </a:t>
            </a:r>
            <a:r>
              <a:rPr b="1" lang="en" sz="1200"/>
              <a:t>35 events</a:t>
            </a:r>
            <a:r>
              <a:rPr lang="en" sz="1200"/>
              <a:t> during the 10th hour block, indicating high midday demand.</a:t>
            </a:r>
            <a:endParaRPr sz="1200"/>
          </a:p>
          <a:p>
            <a:pPr indent="0" lvl="0" marL="0" rtl="0" algn="l">
              <a:spcBef>
                <a:spcPts val="640"/>
              </a:spcBef>
              <a:spcAft>
                <a:spcPts val="0"/>
              </a:spcAft>
              <a:buNone/>
            </a:pPr>
            <a:r>
              <a:rPr b="1" lang="en" sz="1200"/>
              <a:t>Cancellations</a:t>
            </a:r>
            <a:r>
              <a:rPr lang="en" sz="1200"/>
              <a:t>: </a:t>
            </a:r>
            <a:endParaRPr sz="1200"/>
          </a:p>
          <a:p>
            <a:pPr indent="-304800" lvl="0" marL="457200" rtl="0" algn="l">
              <a:spcBef>
                <a:spcPts val="640"/>
              </a:spcBef>
              <a:spcAft>
                <a:spcPts val="0"/>
              </a:spcAft>
              <a:buSzPts val="1200"/>
              <a:buChar char="•"/>
            </a:pPr>
            <a:r>
              <a:rPr lang="en" sz="1200"/>
              <a:t>Remain consistently low throughout the day, starting at </a:t>
            </a:r>
            <a:r>
              <a:rPr b="1" lang="en" sz="1200"/>
              <a:t>11 events</a:t>
            </a:r>
            <a:r>
              <a:rPr lang="en" sz="1200"/>
              <a:t> in the first 5 hours, </a:t>
            </a:r>
            <a:endParaRPr sz="1200"/>
          </a:p>
          <a:p>
            <a:pPr indent="-304800" lvl="0" marL="457200" rtl="0" algn="l">
              <a:spcBef>
                <a:spcPts val="0"/>
              </a:spcBef>
              <a:spcAft>
                <a:spcPts val="0"/>
              </a:spcAft>
              <a:buSzPts val="1200"/>
              <a:buChar char="•"/>
            </a:pPr>
            <a:r>
              <a:rPr lang="en" sz="1200"/>
              <a:t>dipping closer to </a:t>
            </a:r>
            <a:r>
              <a:rPr b="1" lang="en" sz="1200"/>
              <a:t>5 events</a:t>
            </a:r>
            <a:r>
              <a:rPr lang="en" sz="1200"/>
              <a:t> in the 5th to 10th hour block, </a:t>
            </a:r>
            <a:endParaRPr sz="1200"/>
          </a:p>
          <a:p>
            <a:pPr indent="-304800" lvl="0" marL="457200" rtl="0" algn="l">
              <a:spcBef>
                <a:spcPts val="0"/>
              </a:spcBef>
              <a:spcAft>
                <a:spcPts val="0"/>
              </a:spcAft>
              <a:buSzPts val="1200"/>
              <a:buChar char="•"/>
            </a:pPr>
            <a:r>
              <a:rPr lang="en" sz="1200"/>
              <a:t>Slightly rising to </a:t>
            </a:r>
            <a:r>
              <a:rPr b="1" lang="en" sz="1200"/>
              <a:t>10 events</a:t>
            </a:r>
            <a:r>
              <a:rPr lang="en" sz="1200"/>
              <a:t> by the 15th hour block.</a:t>
            </a:r>
            <a:endParaRPr sz="1200"/>
          </a:p>
          <a:p>
            <a:pPr indent="-304800" lvl="0" marL="457200" rtl="0" algn="l">
              <a:spcBef>
                <a:spcPts val="0"/>
              </a:spcBef>
              <a:spcAft>
                <a:spcPts val="0"/>
              </a:spcAft>
              <a:buSzPts val="1200"/>
              <a:buChar char="•"/>
            </a:pPr>
            <a:r>
              <a:rPr lang="en" sz="1200"/>
              <a:t>Dipped during 15th hour to 20th hour </a:t>
            </a:r>
            <a:endParaRPr sz="1200"/>
          </a:p>
          <a:p>
            <a:pPr indent="0" lvl="0" marL="0" rtl="0" algn="l">
              <a:spcBef>
                <a:spcPts val="640"/>
              </a:spcBef>
              <a:spcAft>
                <a:spcPts val="0"/>
              </a:spcAft>
              <a:buNone/>
            </a:pPr>
            <a:r>
              <a:rPr b="1" lang="en" sz="1200"/>
              <a:t>Pricing:</a:t>
            </a:r>
            <a:r>
              <a:rPr lang="en" sz="1200"/>
              <a:t> </a:t>
            </a:r>
            <a:endParaRPr sz="1200"/>
          </a:p>
          <a:p>
            <a:pPr indent="-304800" lvl="0" marL="457200" rtl="0" algn="l">
              <a:spcBef>
                <a:spcPts val="640"/>
              </a:spcBef>
              <a:spcAft>
                <a:spcPts val="0"/>
              </a:spcAft>
              <a:buSzPts val="1200"/>
              <a:buChar char="-"/>
            </a:pPr>
            <a:r>
              <a:rPr lang="en" sz="1200"/>
              <a:t>Uber Average Price: $20.47</a:t>
            </a:r>
            <a:endParaRPr sz="1200"/>
          </a:p>
          <a:p>
            <a:pPr indent="-304800" lvl="0" marL="457200" rtl="0" algn="l">
              <a:spcBef>
                <a:spcPts val="0"/>
              </a:spcBef>
              <a:spcAft>
                <a:spcPts val="0"/>
              </a:spcAft>
              <a:buSzPts val="1200"/>
              <a:buChar char="-"/>
            </a:pPr>
            <a:r>
              <a:rPr lang="en" sz="1200"/>
              <a:t>Lyft Average Price: $21.50</a:t>
            </a:r>
            <a:endParaRPr sz="1200"/>
          </a:p>
          <a:p>
            <a:pPr indent="0" lvl="0" marL="457200" rtl="0" algn="l">
              <a:spcBef>
                <a:spcPts val="640"/>
              </a:spcBef>
              <a:spcAft>
                <a:spcPts val="0"/>
              </a:spcAft>
              <a:buNone/>
            </a:pPr>
            <a:r>
              <a:t/>
            </a:r>
            <a:endParaRPr sz="1200"/>
          </a:p>
          <a:p>
            <a:pPr indent="0" lvl="0" marL="0" rtl="0" algn="l">
              <a:spcBef>
                <a:spcPts val="640"/>
              </a:spcBef>
              <a:spcAft>
                <a:spcPts val="0"/>
              </a:spcAft>
              <a:buNone/>
            </a:pPr>
            <a:r>
              <a:t/>
            </a:r>
            <a:endParaRPr sz="1300"/>
          </a:p>
          <a:p>
            <a:pPr indent="0" lvl="0" marL="0" rtl="0" algn="l">
              <a:spcBef>
                <a:spcPts val="640"/>
              </a:spcBef>
              <a:spcAft>
                <a:spcPts val="0"/>
              </a:spcAft>
              <a:buNone/>
            </a:pPr>
            <a:r>
              <a:t/>
            </a:r>
            <a:endParaRPr sz="1300"/>
          </a:p>
        </p:txBody>
      </p:sp>
      <p:pic>
        <p:nvPicPr>
          <p:cNvPr id="184" name="Google Shape;184;p27"/>
          <p:cNvPicPr preferRelativeResize="0"/>
          <p:nvPr/>
        </p:nvPicPr>
        <p:blipFill>
          <a:blip r:embed="rId3">
            <a:alphaModFix/>
          </a:blip>
          <a:stretch>
            <a:fillRect/>
          </a:stretch>
        </p:blipFill>
        <p:spPr>
          <a:xfrm>
            <a:off x="4784875" y="1206263"/>
            <a:ext cx="4198800" cy="2730967"/>
          </a:xfrm>
          <a:prstGeom prst="rect">
            <a:avLst/>
          </a:prstGeom>
          <a:noFill/>
          <a:ln>
            <a:noFill/>
          </a:ln>
        </p:spPr>
      </p:pic>
      <p:sp>
        <p:nvSpPr>
          <p:cNvPr id="185" name="Google Shape;185;p27"/>
          <p:cNvSpPr txBox="1"/>
          <p:nvPr>
            <p:ph idx="12" type="sldNum"/>
          </p:nvPr>
        </p:nvSpPr>
        <p:spPr>
          <a:xfrm>
            <a:off x="8490250" y="4681009"/>
            <a:ext cx="548700" cy="393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