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5"/>
  </p:notesMasterIdLst>
  <p:sldIdLst>
    <p:sldId id="287" r:id="rId2"/>
    <p:sldId id="256" r:id="rId3"/>
    <p:sldId id="257" r:id="rId4"/>
    <p:sldId id="258" r:id="rId5"/>
    <p:sldId id="259" r:id="rId6"/>
    <p:sldId id="274" r:id="rId7"/>
    <p:sldId id="281" r:id="rId8"/>
    <p:sldId id="282" r:id="rId9"/>
    <p:sldId id="283" r:id="rId10"/>
    <p:sldId id="260" r:id="rId11"/>
    <p:sldId id="261" r:id="rId12"/>
    <p:sldId id="262" r:id="rId13"/>
    <p:sldId id="263" r:id="rId14"/>
    <p:sldId id="275" r:id="rId15"/>
    <p:sldId id="276" r:id="rId16"/>
    <p:sldId id="284" r:id="rId17"/>
    <p:sldId id="265" r:id="rId18"/>
    <p:sldId id="264" r:id="rId19"/>
    <p:sldId id="285" r:id="rId20"/>
    <p:sldId id="266" r:id="rId21"/>
    <p:sldId id="269" r:id="rId22"/>
    <p:sldId id="270" r:id="rId23"/>
    <p:sldId id="271" r:id="rId24"/>
    <p:sldId id="273" r:id="rId25"/>
    <p:sldId id="272" r:id="rId26"/>
    <p:sldId id="286" r:id="rId27"/>
    <p:sldId id="277" r:id="rId28"/>
    <p:sldId id="278" r:id="rId29"/>
    <p:sldId id="280" r:id="rId30"/>
    <p:sldId id="279" r:id="rId31"/>
    <p:sldId id="288" r:id="rId32"/>
    <p:sldId id="267"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1"/>
    <p:restoredTop sz="79670"/>
  </p:normalViewPr>
  <p:slideViewPr>
    <p:cSldViewPr snapToGrid="0" snapToObjects="1">
      <p:cViewPr varScale="1">
        <p:scale>
          <a:sx n="85" d="100"/>
          <a:sy n="85" d="100"/>
        </p:scale>
        <p:origin x="208" y="456"/>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D7081-48CB-3645-960F-9753C81155F1}" type="datetimeFigureOut">
              <a:rPr lang="en-US" smtClean="0"/>
              <a:t>10/26/18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E846D-3CFD-5A4D-ACCA-1B6E57DA881E}" type="slidenum">
              <a:rPr lang="en-US" smtClean="0"/>
              <a:t>‹#›</a:t>
            </a:fld>
            <a:endParaRPr lang="en-US"/>
          </a:p>
        </p:txBody>
      </p:sp>
    </p:spTree>
    <p:extLst>
      <p:ext uri="{BB962C8B-B14F-4D97-AF65-F5344CB8AC3E}">
        <p14:creationId xmlns:p14="http://schemas.microsoft.com/office/powerpoint/2010/main" val="9921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a:t>
            </a:fld>
            <a:endParaRPr lang="en-US"/>
          </a:p>
        </p:txBody>
      </p:sp>
    </p:spTree>
    <p:extLst>
      <p:ext uri="{BB962C8B-B14F-4D97-AF65-F5344CB8AC3E}">
        <p14:creationId xmlns:p14="http://schemas.microsoft.com/office/powerpoint/2010/main" val="1115162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understand the scope of</a:t>
            </a:r>
            <a:r>
              <a:rPr lang="en-US" baseline="0" dirty="0" smtClean="0"/>
              <a:t> our </a:t>
            </a:r>
            <a:r>
              <a:rPr lang="en-US" baseline="0" dirty="0" err="1" smtClean="0"/>
              <a:t>pentest</a:t>
            </a:r>
            <a:r>
              <a:rPr lang="en-US" baseline="0" dirty="0" smtClean="0"/>
              <a:t>, where do we begin? Let’s start gathering information!</a:t>
            </a:r>
          </a:p>
          <a:p>
            <a:endParaRPr lang="en-US" baseline="0" dirty="0" smtClean="0"/>
          </a:p>
          <a:p>
            <a:r>
              <a:rPr lang="en-US" baseline="0" dirty="0" smtClean="0"/>
              <a:t>Generally the best place to begin during a </a:t>
            </a:r>
            <a:r>
              <a:rPr lang="en-US" baseline="0" dirty="0" err="1" smtClean="0"/>
              <a:t>pentest</a:t>
            </a:r>
            <a:r>
              <a:rPr lang="en-US" baseline="0" dirty="0" smtClean="0"/>
              <a:t> is to perform passive </a:t>
            </a:r>
            <a:r>
              <a:rPr lang="en-US" baseline="0" dirty="0" err="1" smtClean="0"/>
              <a:t>reconnaisance</a:t>
            </a:r>
            <a:r>
              <a:rPr lang="en-US" baseline="0" dirty="0" smtClean="0"/>
              <a:t>. This is generally performed by using various sites and search engines. The first step may be to simply enumerate hosts which have been crawled by search engines.</a:t>
            </a:r>
          </a:p>
          <a:p>
            <a:endParaRPr lang="en-US" baseline="0" dirty="0" smtClean="0"/>
          </a:p>
          <a:p>
            <a:r>
              <a:rPr lang="en-US" baseline="0" dirty="0" smtClean="0"/>
              <a:t>The next step may be to use a google dork to look for a particular vulnerability or valuable piece of information. A Google Dork is a specially crafted google query which searches for particular keywords or pages that may indicate a vulnerable site. Exploit-</a:t>
            </a:r>
            <a:r>
              <a:rPr lang="en-US" baseline="0" dirty="0" err="1" smtClean="0"/>
              <a:t>db.com</a:t>
            </a:r>
            <a:r>
              <a:rPr lang="en-US" baseline="0" dirty="0" smtClean="0"/>
              <a:t> maintains a fairly comprehensive list of dorks.</a:t>
            </a:r>
          </a:p>
          <a:p>
            <a:endParaRPr lang="en-US" baseline="0" dirty="0" smtClean="0"/>
          </a:p>
          <a:p>
            <a:r>
              <a:rPr lang="en-US" baseline="0" dirty="0" smtClean="0"/>
              <a:t>Another great resource is </a:t>
            </a:r>
            <a:r>
              <a:rPr lang="en-US" baseline="0" dirty="0" err="1" smtClean="0"/>
              <a:t>Shodan</a:t>
            </a:r>
            <a:r>
              <a:rPr lang="en-US" baseline="0" dirty="0" smtClean="0"/>
              <a:t>. </a:t>
            </a:r>
            <a:r>
              <a:rPr lang="en-US" baseline="0" dirty="0" err="1" smtClean="0"/>
              <a:t>Shodan</a:t>
            </a:r>
            <a:r>
              <a:rPr lang="en-US" baseline="0" dirty="0" smtClean="0"/>
              <a:t> is essentially the google for open and/or vulnerable network ports and services. People crawling </a:t>
            </a:r>
            <a:r>
              <a:rPr lang="en-US" baseline="0" dirty="0" err="1" smtClean="0"/>
              <a:t>Shodan</a:t>
            </a:r>
            <a:r>
              <a:rPr lang="en-US" baseline="0" dirty="0" smtClean="0"/>
              <a:t> have found everything from open web cams, printers, and unprotected nuclear reactor control panels, </a:t>
            </a:r>
          </a:p>
          <a:p>
            <a:endParaRPr lang="en-US" baseline="0" dirty="0" smtClean="0"/>
          </a:p>
          <a:p>
            <a:r>
              <a:rPr lang="en-US" baseline="0" dirty="0" smtClean="0"/>
              <a:t>Finally, there’s a method which falls somewhere in between passive and active recon. This method is called semi-passive. In this case, the </a:t>
            </a:r>
            <a:r>
              <a:rPr lang="en-US" baseline="0" dirty="0" err="1" smtClean="0"/>
              <a:t>pentester</a:t>
            </a:r>
            <a:r>
              <a:rPr lang="en-US" baseline="0" dirty="0" smtClean="0"/>
              <a:t> interacts with the host in a way that would be indistinguishable from a normal user, such as browsing web pages  or connecting to publicly available services. Even though these methods are more active than using search engines, if performed correctly, these techniques should draw no attention to your activities</a:t>
            </a:r>
          </a:p>
        </p:txBody>
      </p:sp>
      <p:sp>
        <p:nvSpPr>
          <p:cNvPr id="4" name="Slide Number Placeholder 3"/>
          <p:cNvSpPr>
            <a:spLocks noGrp="1"/>
          </p:cNvSpPr>
          <p:nvPr>
            <p:ph type="sldNum" sz="quarter" idx="10"/>
          </p:nvPr>
        </p:nvSpPr>
        <p:spPr/>
        <p:txBody>
          <a:bodyPr/>
          <a:lstStyle/>
          <a:p>
            <a:fld id="{E95E846D-3CFD-5A4D-ACCA-1B6E57DA881E}" type="slidenum">
              <a:rPr lang="en-US" smtClean="0"/>
              <a:t>11</a:t>
            </a:fld>
            <a:endParaRPr lang="en-US"/>
          </a:p>
        </p:txBody>
      </p:sp>
    </p:spTree>
    <p:extLst>
      <p:ext uri="{BB962C8B-B14F-4D97-AF65-F5344CB8AC3E}">
        <p14:creationId xmlns:p14="http://schemas.microsoft.com/office/powerpoint/2010/main" val="134654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Passive</a:t>
            </a:r>
            <a:r>
              <a:rPr lang="en-US" baseline="0" dirty="0" smtClean="0"/>
              <a:t> recon can only get you so far. You may find an amazing vulnerability or default password using google or </a:t>
            </a:r>
            <a:r>
              <a:rPr lang="en-US" baseline="0" dirty="0" err="1" smtClean="0"/>
              <a:t>Shodan</a:t>
            </a:r>
            <a:r>
              <a:rPr lang="en-US" baseline="0" dirty="0" smtClean="0"/>
              <a:t>. However, more often than not, you need to dig a bit deeper into the system itself. This is where active recon comes into play. The most common techniques are port / service scanning and vulnerability scanning. There are several tools available to aid in this.</a:t>
            </a:r>
          </a:p>
          <a:p>
            <a:endParaRPr lang="en-US" baseline="0" dirty="0" smtClean="0"/>
          </a:p>
          <a:p>
            <a:r>
              <a:rPr lang="en-US" baseline="0" dirty="0" smtClean="0"/>
              <a:t>The first method commonly used is port scanning. Port scanning is used to detect any network ports open on a device which may be listening for a connection. Port scanners may also attempt to gather version information using service banners and other methods.</a:t>
            </a:r>
          </a:p>
          <a:p>
            <a:endParaRPr lang="en-US" baseline="0" dirty="0" smtClean="0"/>
          </a:p>
          <a:p>
            <a:r>
              <a:rPr lang="en-US" baseline="0" dirty="0" smtClean="0"/>
              <a:t>The second method is vulnerability scanning. Vulnerability scanning takes port scanning a step further and tries to actively gather information regarding running services and any vulnerabilities in these services. Can be as simple as grabbing banner information, but may also send probe packets and active tests to better determine if the service is vulnerable. These tools sometimes include rudimentary web application scanners as well.</a:t>
            </a:r>
          </a:p>
          <a:p>
            <a:endParaRPr lang="en-US" baseline="0" dirty="0" smtClean="0"/>
          </a:p>
          <a:p>
            <a:r>
              <a:rPr lang="en-US" baseline="0" dirty="0" smtClean="0"/>
              <a:t>The final method used in active scanning is web application scanning. These scanners generally send multiple malicious requests to web forms and inspect responses for errors or unusual behavior. These scans are generally extremely noisy and intrusive. If someone is watching on the other end, this is bound to get you noticed.</a:t>
            </a:r>
          </a:p>
          <a:p>
            <a:endParaRPr lang="en-US" baseline="0" dirty="0" smtClean="0"/>
          </a:p>
          <a:p>
            <a:r>
              <a:rPr lang="en-US" baseline="0" dirty="0" smtClean="0"/>
              <a:t>Finally, there’s manual probing. This method is can be significantly less noisy as the other methods, as you can target specific ports and services, thus resulting in fewer logs and events to notify on. However, this method is slow, and although precise, you may miss something that a scanner would easily detect.</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12</a:t>
            </a:fld>
            <a:endParaRPr lang="en-US"/>
          </a:p>
        </p:txBody>
      </p:sp>
    </p:spTree>
    <p:extLst>
      <p:ext uri="{BB962C8B-B14F-4D97-AF65-F5344CB8AC3E}">
        <p14:creationId xmlns:p14="http://schemas.microsoft.com/office/powerpoint/2010/main" val="58240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SEEN ON THE MATRIX AND MR ROBOT! The most commonly</a:t>
            </a:r>
            <a:r>
              <a:rPr lang="en-US" baseline="0" dirty="0" smtClean="0"/>
              <a:t> used tool for network port scanning, </a:t>
            </a:r>
            <a:r>
              <a:rPr lang="en-US" baseline="0" dirty="0" err="1" smtClean="0"/>
              <a:t>Nmap</a:t>
            </a:r>
            <a:r>
              <a:rPr lang="en-US" baseline="0" dirty="0" smtClean="0"/>
              <a:t> is a staple in any hacker’s toolbox. At the most basic functionality, </a:t>
            </a:r>
            <a:r>
              <a:rPr lang="en-US" baseline="0" dirty="0" err="1" smtClean="0"/>
              <a:t>Nmap</a:t>
            </a:r>
            <a:r>
              <a:rPr lang="en-US" baseline="0" dirty="0" smtClean="0"/>
              <a:t> will scan a network for active systems and scan those systems for open network ports. There are several scan methods, such as connection scans, SYN scans, and stealth scans. Essentially, </a:t>
            </a:r>
            <a:r>
              <a:rPr lang="en-US" baseline="0" dirty="0" err="1" smtClean="0"/>
              <a:t>Nmap</a:t>
            </a:r>
            <a:r>
              <a:rPr lang="en-US" baseline="0" dirty="0" smtClean="0"/>
              <a:t> will send a packet to multiple ports on a system and wait for a response, signifying that a service is listening on the port or not.</a:t>
            </a:r>
          </a:p>
          <a:p>
            <a:endParaRPr lang="en-US" baseline="0" dirty="0" smtClean="0"/>
          </a:p>
          <a:p>
            <a:r>
              <a:rPr lang="en-US" baseline="0" dirty="0" smtClean="0"/>
              <a:t>Not only can </a:t>
            </a:r>
            <a:r>
              <a:rPr lang="en-US" baseline="0" dirty="0" err="1" smtClean="0"/>
              <a:t>Nmap</a:t>
            </a:r>
            <a:r>
              <a:rPr lang="en-US" baseline="0" dirty="0" smtClean="0"/>
              <a:t> detect if a port is open, but can present additional information about the service running. It will generally attempt to identify the service running on the port, or at least provide the most common service for that port number. It can also attempt to gather banner information from common services and provide the version number. This information can be very useful for detecting a vulnerable application version.</a:t>
            </a:r>
          </a:p>
          <a:p>
            <a:endParaRPr lang="en-US" baseline="0" dirty="0" smtClean="0"/>
          </a:p>
          <a:p>
            <a:r>
              <a:rPr lang="en-US" baseline="0" dirty="0" smtClean="0"/>
              <a:t>Finally, </a:t>
            </a:r>
            <a:r>
              <a:rPr lang="en-US" baseline="0" dirty="0" err="1" smtClean="0"/>
              <a:t>Nmap</a:t>
            </a:r>
            <a:r>
              <a:rPr lang="en-US" baseline="0" dirty="0" smtClean="0"/>
              <a:t> includes a scripting engine, called the NSE. </a:t>
            </a:r>
            <a:r>
              <a:rPr lang="en-US" baseline="0" dirty="0" err="1" smtClean="0"/>
              <a:t>Nmap</a:t>
            </a:r>
            <a:r>
              <a:rPr lang="en-US" baseline="0" dirty="0" smtClean="0"/>
              <a:t> includes several scripts for detecting service versions and vulnerabilities straight out of the box. It also allows users to write their own detection scripts for </a:t>
            </a:r>
            <a:r>
              <a:rPr lang="en-US" baseline="0" dirty="0" err="1" smtClean="0"/>
              <a:t>Nmap</a:t>
            </a:r>
            <a:r>
              <a:rPr lang="en-US" baseline="0" dirty="0" smtClean="0"/>
              <a:t>. Some of these scripts can be very taxing on the target system, resulting in performance degradation or denial of service, so always read the documentation for published </a:t>
            </a:r>
            <a:r>
              <a:rPr lang="en-US" baseline="0" dirty="0" err="1" smtClean="0"/>
              <a:t>Nmap</a:t>
            </a:r>
            <a:r>
              <a:rPr lang="en-US" baseline="0" dirty="0" smtClean="0"/>
              <a:t> scripts before running.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13</a:t>
            </a:fld>
            <a:endParaRPr lang="en-US"/>
          </a:p>
        </p:txBody>
      </p:sp>
    </p:spTree>
    <p:extLst>
      <p:ext uri="{BB962C8B-B14F-4D97-AF65-F5344CB8AC3E}">
        <p14:creationId xmlns:p14="http://schemas.microsoft.com/office/powerpoint/2010/main" val="11027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flags most commonly used in </a:t>
            </a:r>
            <a:r>
              <a:rPr lang="en-US" baseline="0" dirty="0" err="1" smtClean="0"/>
              <a:t>Nmap</a:t>
            </a:r>
            <a:r>
              <a:rPr lang="en-US" baseline="0" dirty="0" smtClean="0"/>
              <a:t> scans. </a:t>
            </a:r>
          </a:p>
          <a:p>
            <a:endParaRPr lang="en-US" baseline="0" dirty="0" smtClean="0"/>
          </a:p>
          <a:p>
            <a:r>
              <a:rPr lang="en-US" baseline="0" dirty="0" smtClean="0"/>
              <a:t>The first flag presented here is the –p flag. By default, </a:t>
            </a:r>
            <a:r>
              <a:rPr lang="en-US" baseline="0" dirty="0" err="1" smtClean="0"/>
              <a:t>Nmap</a:t>
            </a:r>
            <a:r>
              <a:rPr lang="en-US" baseline="0" dirty="0" smtClean="0"/>
              <a:t> scans the 1000 most commonly used ports. This can be adjusted by using the –p flag. You can specify a single port, or a list of ports. You can also simply provide a dash after the –p, which will scan all 65535 ports on the system. It is worth noting that scanning all ports (and sometimes even the most common 1000 ports) can be very slow. I generally find it better to look for a very specific set of ports, and then expand the range on particular hosts if I feel it is necessary.</a:t>
            </a:r>
          </a:p>
          <a:p>
            <a:endParaRPr lang="en-US" baseline="0" dirty="0" smtClean="0"/>
          </a:p>
          <a:p>
            <a:r>
              <a:rPr lang="en-US" baseline="0" dirty="0" smtClean="0"/>
              <a:t>The second flag I commonly use is the –</a:t>
            </a:r>
            <a:r>
              <a:rPr lang="en-US" baseline="0" dirty="0" err="1" smtClean="0"/>
              <a:t>Pn</a:t>
            </a:r>
            <a:r>
              <a:rPr lang="en-US" baseline="0" dirty="0" smtClean="0"/>
              <a:t> flag. This flag tells </a:t>
            </a:r>
            <a:r>
              <a:rPr lang="en-US" baseline="0" dirty="0" err="1" smtClean="0"/>
              <a:t>Nmap</a:t>
            </a:r>
            <a:r>
              <a:rPr lang="en-US" baseline="0" dirty="0" smtClean="0"/>
              <a:t> to go ahead and try to scan the IP address even if the host does not appear to be alive. Many times, a host or firewall may be configured to ignore pings. Since </a:t>
            </a:r>
            <a:r>
              <a:rPr lang="en-US" baseline="0" dirty="0" err="1" smtClean="0"/>
              <a:t>Nmap</a:t>
            </a:r>
            <a:r>
              <a:rPr lang="en-US" baseline="0" dirty="0" smtClean="0"/>
              <a:t> uses pings to identify whether the host is alive before scanning, not using this flag can result in false negatives. Once again, using this flag will increase scan time, so consider whether you feel this is necessary or not when scanning.</a:t>
            </a:r>
          </a:p>
          <a:p>
            <a:endParaRPr lang="en-US" baseline="0" dirty="0" smtClean="0"/>
          </a:p>
          <a:p>
            <a:r>
              <a:rPr lang="en-US" baseline="0" dirty="0" smtClean="0"/>
              <a:t>The next flags are the -</a:t>
            </a:r>
            <a:r>
              <a:rPr lang="en-US" baseline="0" dirty="0" err="1" smtClean="0"/>
              <a:t>sV</a:t>
            </a:r>
            <a:r>
              <a:rPr lang="en-US" baseline="0" dirty="0" smtClean="0"/>
              <a:t> and –O flags. These flags tell </a:t>
            </a:r>
            <a:r>
              <a:rPr lang="en-US" baseline="0" dirty="0" err="1" smtClean="0"/>
              <a:t>Nmap</a:t>
            </a:r>
            <a:r>
              <a:rPr lang="en-US" baseline="0" dirty="0" smtClean="0"/>
              <a:t> to attempt to determine which service versions and operating system the host is running. This information is gathered from port numbers and banner replies. </a:t>
            </a:r>
            <a:r>
              <a:rPr lang="en-US" baseline="0" dirty="0" err="1" smtClean="0"/>
              <a:t>Nmap</a:t>
            </a:r>
            <a:r>
              <a:rPr lang="en-US" baseline="0" dirty="0" smtClean="0"/>
              <a:t> will observe these responses and make a guess about the system information. It’s generally pretty reliable, but it’s worth noting that it’s still just a guess.</a:t>
            </a:r>
          </a:p>
          <a:p>
            <a:endParaRPr lang="en-US" baseline="0" dirty="0" smtClean="0"/>
          </a:p>
          <a:p>
            <a:r>
              <a:rPr lang="en-US" baseline="0" dirty="0" smtClean="0"/>
              <a:t>Finally, you can specify the type of scan you wish to perform. I have listed the most commonly used scan types here.</a:t>
            </a:r>
          </a:p>
          <a:p>
            <a:r>
              <a:rPr lang="en-US" baseline="0" dirty="0" smtClean="0"/>
              <a:t>First, you have TCP connection scans. These are specified using the –</a:t>
            </a:r>
            <a:r>
              <a:rPr lang="en-US" baseline="0" dirty="0" err="1" smtClean="0"/>
              <a:t>sT</a:t>
            </a:r>
            <a:r>
              <a:rPr lang="en-US" baseline="0" dirty="0" smtClean="0"/>
              <a:t> flag, and will attempt a full TCP handshake and establish a connection. This is the default scan method, but is generally slow, and should be avoided if possible.</a:t>
            </a:r>
          </a:p>
          <a:p>
            <a:endParaRPr lang="en-US" baseline="0" dirty="0" smtClean="0"/>
          </a:p>
          <a:p>
            <a:r>
              <a:rPr lang="en-US" baseline="0" dirty="0" smtClean="0"/>
              <a:t>The second type of scan is a SYN stealth scan. In this scan, the initial SYN packet of the TCP handshake is sent. However, if an SYN/ACK is returned from the scanned host, </a:t>
            </a:r>
            <a:r>
              <a:rPr lang="en-US" baseline="0" dirty="0" err="1" smtClean="0"/>
              <a:t>Nmap</a:t>
            </a:r>
            <a:r>
              <a:rPr lang="en-US" baseline="0" dirty="0" smtClean="0"/>
              <a:t> then sends RST packet to tear down the connection before it is established. This technique is significantly faster. It also used to be effective at bypassing detection, however modern firewalls and </a:t>
            </a:r>
            <a:r>
              <a:rPr lang="en-US" baseline="0" dirty="0" err="1" smtClean="0"/>
              <a:t>IDSes</a:t>
            </a:r>
            <a:r>
              <a:rPr lang="en-US" baseline="0" dirty="0" smtClean="0"/>
              <a:t> have no problem detecting these scans</a:t>
            </a:r>
          </a:p>
          <a:p>
            <a:endParaRPr lang="en-US" baseline="0" dirty="0" smtClean="0"/>
          </a:p>
          <a:p>
            <a:r>
              <a:rPr lang="en-US" baseline="0" dirty="0" smtClean="0"/>
              <a:t>Finally, there is the –</a:t>
            </a:r>
            <a:r>
              <a:rPr lang="en-US" baseline="0" dirty="0" err="1" smtClean="0"/>
              <a:t>sU</a:t>
            </a:r>
            <a:r>
              <a:rPr lang="en-US" baseline="0" dirty="0" smtClean="0"/>
              <a:t> flag which is used for UDP scanning. Due to the connectionless nature of UDP, scanning UDP is a bit slower and less reliable than TCP scanning. Reliability of results can be increased by using the –</a:t>
            </a:r>
            <a:r>
              <a:rPr lang="en-US" baseline="0" dirty="0" err="1" smtClean="0"/>
              <a:t>sV</a:t>
            </a:r>
            <a:r>
              <a:rPr lang="en-US" baseline="0" dirty="0" smtClean="0"/>
              <a:t> flag to detect service version.</a:t>
            </a:r>
          </a:p>
          <a:p>
            <a:endParaRPr lang="en-US" baseline="0" dirty="0" smtClean="0"/>
          </a:p>
          <a:p>
            <a:r>
              <a:rPr lang="en-US" baseline="0" dirty="0" smtClean="0"/>
              <a:t>Let’s run a quick </a:t>
            </a:r>
            <a:r>
              <a:rPr lang="en-US" baseline="0" dirty="0" err="1" smtClean="0"/>
              <a:t>Nmap</a:t>
            </a:r>
            <a:r>
              <a:rPr lang="en-US" baseline="0" dirty="0" smtClean="0"/>
              <a:t> scan against our host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14</a:t>
            </a:fld>
            <a:endParaRPr lang="en-US"/>
          </a:p>
        </p:txBody>
      </p:sp>
    </p:spTree>
    <p:extLst>
      <p:ext uri="{BB962C8B-B14F-4D97-AF65-F5344CB8AC3E}">
        <p14:creationId xmlns:p14="http://schemas.microsoft.com/office/powerpoint/2010/main" val="183424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a:t>
            </a:r>
            <a:r>
              <a:rPr lang="en-US" baseline="0" dirty="0" smtClean="0"/>
              <a:t> with being able to scan for open ports, service versions, and OS version information, </a:t>
            </a:r>
            <a:r>
              <a:rPr lang="en-US" baseline="0" dirty="0" err="1" smtClean="0"/>
              <a:t>Nmap</a:t>
            </a:r>
            <a:r>
              <a:rPr lang="en-US" baseline="0" dirty="0" smtClean="0"/>
              <a:t> includes a repository of useful scripts. It also allows users to craft their own </a:t>
            </a:r>
            <a:r>
              <a:rPr lang="en-US" baseline="0" dirty="0" err="1" smtClean="0"/>
              <a:t>Nmap</a:t>
            </a:r>
            <a:r>
              <a:rPr lang="en-US" baseline="0" dirty="0" smtClean="0"/>
              <a:t> scripts. Since we found that SMB is open, let’s take a look at what scripts are available for SMB.</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15</a:t>
            </a:fld>
            <a:endParaRPr lang="en-US"/>
          </a:p>
        </p:txBody>
      </p:sp>
    </p:spTree>
    <p:extLst>
      <p:ext uri="{BB962C8B-B14F-4D97-AF65-F5344CB8AC3E}">
        <p14:creationId xmlns:p14="http://schemas.microsoft.com/office/powerpoint/2010/main" val="65514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16</a:t>
            </a:fld>
            <a:endParaRPr lang="en-US"/>
          </a:p>
        </p:txBody>
      </p:sp>
    </p:spTree>
    <p:extLst>
      <p:ext uri="{BB962C8B-B14F-4D97-AF65-F5344CB8AC3E}">
        <p14:creationId xmlns:p14="http://schemas.microsoft.com/office/powerpoint/2010/main" val="532114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 identified open</a:t>
            </a:r>
            <a:r>
              <a:rPr lang="en-US" baseline="0" dirty="0" smtClean="0"/>
              <a:t> ports, running services, and potential vulnerabilities. What are our next steps? </a:t>
            </a:r>
          </a:p>
          <a:p>
            <a:endParaRPr lang="en-US" baseline="0" dirty="0" smtClean="0"/>
          </a:p>
          <a:p>
            <a:r>
              <a:rPr lang="en-US" baseline="0" dirty="0" smtClean="0"/>
              <a:t>We now need to begin thinking about which angle we want to start tackling the system. This can span several or multiple methods, including social engineering, password cracking / </a:t>
            </a:r>
            <a:r>
              <a:rPr lang="en-US" baseline="0" dirty="0" err="1" smtClean="0"/>
              <a:t>bruteforcing</a:t>
            </a:r>
            <a:r>
              <a:rPr lang="en-US" baseline="0" dirty="0" smtClean="0"/>
              <a:t>, exploiting poor security configuration on the device itself, poor physical security of the device, malware or browser hooks, and</a:t>
            </a:r>
            <a:r>
              <a:rPr lang="is-IS" baseline="0" dirty="0" smtClean="0"/>
              <a:t>…my personal favorite. Exploits. </a:t>
            </a:r>
          </a:p>
          <a:p>
            <a:endParaRPr lang="is-IS" baseline="0" dirty="0" smtClean="0"/>
          </a:p>
          <a:p>
            <a:r>
              <a:rPr lang="is-IS" baseline="0" dirty="0" smtClean="0"/>
              <a:t>Many sucessful compromises will rely on at least one or several of these techniques.</a:t>
            </a:r>
          </a:p>
        </p:txBody>
      </p:sp>
      <p:sp>
        <p:nvSpPr>
          <p:cNvPr id="4" name="Slide Number Placeholder 3"/>
          <p:cNvSpPr>
            <a:spLocks noGrp="1"/>
          </p:cNvSpPr>
          <p:nvPr>
            <p:ph type="sldNum" sz="quarter" idx="10"/>
          </p:nvPr>
        </p:nvSpPr>
        <p:spPr/>
        <p:txBody>
          <a:bodyPr/>
          <a:lstStyle/>
          <a:p>
            <a:fld id="{E95E846D-3CFD-5A4D-ACCA-1B6E57DA881E}" type="slidenum">
              <a:rPr lang="en-US" smtClean="0"/>
              <a:t>17</a:t>
            </a:fld>
            <a:endParaRPr lang="en-US"/>
          </a:p>
        </p:txBody>
      </p:sp>
    </p:spTree>
    <p:extLst>
      <p:ext uri="{BB962C8B-B14F-4D97-AF65-F5344CB8AC3E}">
        <p14:creationId xmlns:p14="http://schemas.microsoft.com/office/powerpoint/2010/main" val="1203890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our system has several running services, some of which may</a:t>
            </a:r>
            <a:r>
              <a:rPr lang="en-US" baseline="0" dirty="0" smtClean="0"/>
              <a:t> contain vulnerabilities. </a:t>
            </a:r>
            <a:r>
              <a:rPr lang="en-US" dirty="0" smtClean="0"/>
              <a:t>After identifying known</a:t>
            </a:r>
            <a:r>
              <a:rPr lang="en-US" baseline="0" dirty="0" smtClean="0"/>
              <a:t> services, we need to identify any known vulnerabilities for these services.</a:t>
            </a:r>
          </a:p>
          <a:p>
            <a:endParaRPr lang="en-US" baseline="0" dirty="0" smtClean="0"/>
          </a:p>
          <a:p>
            <a:r>
              <a:rPr lang="en-US" baseline="0" dirty="0" smtClean="0"/>
              <a:t>One common technique is to scour the internet for known vulnerabilities for those services. Common places include exploit-</a:t>
            </a:r>
            <a:r>
              <a:rPr lang="en-US" baseline="0" dirty="0" err="1" smtClean="0"/>
              <a:t>db</a:t>
            </a:r>
            <a:r>
              <a:rPr lang="en-US" baseline="0" dirty="0" smtClean="0"/>
              <a:t>, </a:t>
            </a:r>
            <a:r>
              <a:rPr lang="en-US" baseline="0" dirty="0" err="1" smtClean="0"/>
              <a:t>securityfocus</a:t>
            </a:r>
            <a:r>
              <a:rPr lang="en-US" baseline="0" dirty="0" smtClean="0"/>
              <a:t>, CVE sites, such as </a:t>
            </a:r>
            <a:r>
              <a:rPr lang="en-US" baseline="0" dirty="0" err="1" smtClean="0"/>
              <a:t>mitre.org</a:t>
            </a:r>
            <a:r>
              <a:rPr lang="en-US" baseline="0" dirty="0" smtClean="0"/>
              <a:t>, and sometimes just Googling something like “</a:t>
            </a:r>
            <a:r>
              <a:rPr lang="en-US" baseline="0" dirty="0" err="1" smtClean="0"/>
              <a:t>Awfulwiki</a:t>
            </a:r>
            <a:r>
              <a:rPr lang="en-US" baseline="0" dirty="0" smtClean="0"/>
              <a:t>, version 2.3 vulnerability”</a:t>
            </a:r>
          </a:p>
          <a:p>
            <a:endParaRPr lang="en-US" baseline="0" dirty="0" smtClean="0"/>
          </a:p>
          <a:p>
            <a:r>
              <a:rPr lang="en-US" baseline="0" dirty="0" smtClean="0"/>
              <a:t>If no known vulnerability is found, you can always try looking for your own. This includes techniques such as input fuzzing, code audit (if source code is available), or if no source code</a:t>
            </a:r>
            <a:r>
              <a:rPr lang="is-IS" baseline="0" dirty="0" smtClean="0"/>
              <a:t>…reverse engineering.</a:t>
            </a:r>
            <a:endParaRPr lang="en-US" baseline="0" dirty="0" smtClean="0"/>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s-IS" baseline="0" dirty="0" smtClean="0"/>
              <a:t>It’s always worth noting, if you didn’t find anything that looks interesting, go back and look again. If you still find nothing, you’re probably missing something. Look harder. Ask yourself more questions about everything you see. Do you fully understand how everything works and how different components on the system are related? In my experience, almost every failed pentest was due to insufficient recon and research. There have been instances in which writing a report and retesting something resulted in identifying a potential vulnerability. </a:t>
            </a:r>
            <a:r>
              <a:rPr lang="is-IS" baseline="0" smtClean="0"/>
              <a:t>Make sure you look at everything.</a:t>
            </a:r>
            <a:endParaRPr lang="en-US" dirty="0" smtClean="0"/>
          </a:p>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18</a:t>
            </a:fld>
            <a:endParaRPr lang="en-US"/>
          </a:p>
        </p:txBody>
      </p:sp>
    </p:spTree>
    <p:extLst>
      <p:ext uri="{BB962C8B-B14F-4D97-AF65-F5344CB8AC3E}">
        <p14:creationId xmlns:p14="http://schemas.microsoft.com/office/powerpoint/2010/main" val="1808968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when performing a </a:t>
            </a:r>
            <a:r>
              <a:rPr lang="en-US" dirty="0" err="1" smtClean="0"/>
              <a:t>pentest</a:t>
            </a:r>
            <a:r>
              <a:rPr lang="en-US" dirty="0" smtClean="0"/>
              <a:t>, don’t get focused solely on the technology being used. Take a step back and see if there’s another way around. Security</a:t>
            </a:r>
            <a:r>
              <a:rPr lang="en-US" baseline="0" dirty="0" smtClean="0"/>
              <a:t> is designed by people, and people make mistakes all the time. Make sure you’re not missing something obvious.</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19</a:t>
            </a:fld>
            <a:endParaRPr lang="en-US"/>
          </a:p>
        </p:txBody>
      </p:sp>
    </p:spTree>
    <p:extLst>
      <p:ext uri="{BB962C8B-B14F-4D97-AF65-F5344CB8AC3E}">
        <p14:creationId xmlns:p14="http://schemas.microsoft.com/office/powerpoint/2010/main" val="717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we’ve found a potential vulnerability, what do we do now? There are several methods to progress from here.</a:t>
            </a:r>
          </a:p>
          <a:p>
            <a:endParaRPr lang="en-US" baseline="0" dirty="0" smtClean="0"/>
          </a:p>
          <a:p>
            <a:r>
              <a:rPr lang="en-US" baseline="0" dirty="0" smtClean="0"/>
              <a:t>First, we can search for an exploit for the vulnerability in a tool such as </a:t>
            </a:r>
            <a:r>
              <a:rPr lang="en-US" baseline="0" dirty="0" err="1" smtClean="0"/>
              <a:t>Metasploit</a:t>
            </a:r>
            <a:r>
              <a:rPr lang="en-US" baseline="0" dirty="0" smtClean="0"/>
              <a:t>.</a:t>
            </a:r>
          </a:p>
          <a:p>
            <a:endParaRPr lang="en-US" baseline="0" dirty="0" smtClean="0"/>
          </a:p>
          <a:p>
            <a:r>
              <a:rPr lang="en-US" baseline="0" dirty="0" smtClean="0"/>
              <a:t>Second, we can search for a published exploit on the web. These scripts may vary from high quality, fully functional exploits to barely or non-functional </a:t>
            </a:r>
            <a:r>
              <a:rPr lang="en-US" baseline="0" dirty="0" err="1" smtClean="0"/>
              <a:t>PoCs</a:t>
            </a:r>
            <a:r>
              <a:rPr lang="is-IS" baseline="0" dirty="0" smtClean="0"/>
              <a:t>…or worse. Most are written in common scripting languages, such as python, perl, or bash, so they’re typically fairly easy to analyze and modify.</a:t>
            </a:r>
          </a:p>
          <a:p>
            <a:endParaRPr lang="is-IS" baseline="0" dirty="0" smtClean="0"/>
          </a:p>
          <a:p>
            <a:r>
              <a:rPr lang="is-IS" baseline="0" dirty="0" smtClean="0"/>
              <a:t>Finally, you can develop your own. Sometimes details of a vulnerability or extremely basic Proof of Concept has been published, either only demonstrating a vulnerability, potentially resulting in a denial of service, or targeting an extremely specific target. In this case, it may be viable to do some research and testing within your lab environment and roll your own. Plus, you can give back to the hacking community and become hacker famous! Win-win!</a:t>
            </a:r>
          </a:p>
          <a:p>
            <a:endParaRPr lang="is-IS" baseline="0" dirty="0" smtClean="0"/>
          </a:p>
          <a:p>
            <a:r>
              <a:rPr lang="is-IS" baseline="0" dirty="0" smtClean="0"/>
              <a:t>However, there is a disclaimer. ALWAYS test your exploit scripts in a controlled lab environment before running on any production system. Poorly written scripts can have devastating consequences against target hosts, unintentionally crashing machines, deleting or corrupting data, etc. Also, you’re still relying on other hackers for your scripts, who may or may not be the most trustworthy individuals. There are known cases of exploit scripts that target the pentester instead of the target host, either resulting in the pentester compromising their own system or destroying their data. One clever example would delete the person’s root partition and then tweet about it.</a:t>
            </a:r>
          </a:p>
          <a:p>
            <a:endParaRPr lang="is-IS" baseline="0" dirty="0" smtClean="0"/>
          </a:p>
          <a:p>
            <a:r>
              <a:rPr lang="is-IS" baseline="0" dirty="0" smtClean="0"/>
              <a:t>Generally, metasploit modules and scripts from exploit-db or securityfocus are relatively reliable, but even then, always test before running in a production environment.</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20</a:t>
            </a:fld>
            <a:endParaRPr lang="en-US"/>
          </a:p>
        </p:txBody>
      </p:sp>
    </p:spTree>
    <p:extLst>
      <p:ext uri="{BB962C8B-B14F-4D97-AF65-F5344CB8AC3E}">
        <p14:creationId xmlns:p14="http://schemas.microsoft.com/office/powerpoint/2010/main" val="141046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hacking?</a:t>
            </a:r>
          </a:p>
          <a:p>
            <a:endParaRPr lang="en-US" dirty="0" smtClean="0"/>
          </a:p>
          <a:p>
            <a:r>
              <a:rPr lang="en-US" dirty="0" smtClean="0"/>
              <a:t>Hacking is not a set of routines or procedures.</a:t>
            </a:r>
            <a:r>
              <a:rPr lang="en-US" baseline="0" dirty="0" smtClean="0"/>
              <a:t> Hacking is a curiosity about how things work. It’s about making a technology do something it wasn’t intended to do. </a:t>
            </a:r>
          </a:p>
          <a:p>
            <a:endParaRPr lang="en-US" baseline="0" dirty="0" smtClean="0"/>
          </a:p>
          <a:p>
            <a:r>
              <a:rPr lang="en-US" baseline="0" dirty="0" smtClean="0"/>
              <a:t>One physical security example is a lock. A lock has a simple function, which is to prevent unauthorized access to an object or area. However, in order to bypass this lock, you must understand how the lock works</a:t>
            </a:r>
            <a:r>
              <a:rPr lang="is-IS" baseline="0" dirty="0" smtClean="0"/>
              <a:t>…what mechanisms are in place that allow access to those who have permission and deny access to those who don’t.</a:t>
            </a:r>
          </a:p>
          <a:p>
            <a:endParaRPr lang="is-IS" baseline="0" dirty="0" smtClean="0"/>
          </a:p>
          <a:p>
            <a:r>
              <a:rPr lang="is-IS" baseline="0" smtClean="0"/>
              <a:t>Finally, when hacking or performing a pentest, it’s always worth stepping back and examining the bigger picture</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3</a:t>
            </a:fld>
            <a:endParaRPr lang="en-US"/>
          </a:p>
        </p:txBody>
      </p:sp>
    </p:spTree>
    <p:extLst>
      <p:ext uri="{BB962C8B-B14F-4D97-AF65-F5344CB8AC3E}">
        <p14:creationId xmlns:p14="http://schemas.microsoft.com/office/powerpoint/2010/main" val="919453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next example, we’ll use </a:t>
            </a:r>
            <a:r>
              <a:rPr lang="en-US" dirty="0" err="1" smtClean="0"/>
              <a:t>Metasploit</a:t>
            </a:r>
            <a:r>
              <a:rPr lang="en-US" baseline="0" dirty="0" smtClean="0"/>
              <a:t> to exploit or vulnerable service.</a:t>
            </a:r>
          </a:p>
          <a:p>
            <a:endParaRPr lang="en-US" baseline="0" dirty="0" smtClean="0"/>
          </a:p>
          <a:p>
            <a:r>
              <a:rPr lang="en-US" baseline="0" dirty="0" err="1" smtClean="0"/>
              <a:t>Metasploit</a:t>
            </a:r>
            <a:r>
              <a:rPr lang="en-US" baseline="0" dirty="0" smtClean="0"/>
              <a:t> is an open source tool developed by HD Moore. This tool is an entire framework supporting vulnerability scanning, exploitation, privilege escalation, and post-exploitation modules. It’s an extremely powerful tool that makes </a:t>
            </a:r>
            <a:r>
              <a:rPr lang="en-US" baseline="0" dirty="0" err="1" smtClean="0"/>
              <a:t>pentesting</a:t>
            </a:r>
            <a:r>
              <a:rPr lang="en-US" baseline="0" dirty="0" smtClean="0"/>
              <a:t> very efficient. </a:t>
            </a:r>
          </a:p>
          <a:p>
            <a:endParaRPr lang="en-US" baseline="0" dirty="0" smtClean="0"/>
          </a:p>
          <a:p>
            <a:r>
              <a:rPr lang="en-US" baseline="0" dirty="0" smtClean="0"/>
              <a:t>Not only does </a:t>
            </a:r>
            <a:r>
              <a:rPr lang="en-US" baseline="0" dirty="0" err="1" smtClean="0"/>
              <a:t>metasploit</a:t>
            </a:r>
            <a:r>
              <a:rPr lang="en-US" baseline="0" dirty="0" smtClean="0"/>
              <a:t> contain pre-written exploits, it also allows you to write your own modules using the Ruby programming language.</a:t>
            </a:r>
          </a:p>
          <a:p>
            <a:endParaRPr lang="en-US" baseline="0" dirty="0" smtClean="0"/>
          </a:p>
          <a:p>
            <a:r>
              <a:rPr lang="en-US" baseline="0" dirty="0" smtClean="0"/>
              <a:t>The easiness of </a:t>
            </a:r>
            <a:r>
              <a:rPr lang="en-US" baseline="0" dirty="0" err="1" smtClean="0"/>
              <a:t>Metasploit</a:t>
            </a:r>
            <a:r>
              <a:rPr lang="en-US" baseline="0" dirty="0" smtClean="0"/>
              <a:t> is also one of its downsides. Because of its point and fire nature, it’s easy to throw everything possible at a given service without much thought as to how the exploit works or whether the service is even vulnerable. Using only </a:t>
            </a:r>
            <a:r>
              <a:rPr lang="en-US" baseline="0" dirty="0" err="1" smtClean="0"/>
              <a:t>metasploit</a:t>
            </a:r>
            <a:r>
              <a:rPr lang="en-US" baseline="0" dirty="0" smtClean="0"/>
              <a:t> without research into what is going on behind the scene will most certainly result in script kiddie status. That being said, it</a:t>
            </a:r>
            <a:r>
              <a:rPr lang="uk-UA" baseline="0" dirty="0" smtClean="0"/>
              <a:t>’</a:t>
            </a:r>
            <a:r>
              <a:rPr lang="en-US" baseline="0" dirty="0" smtClean="0"/>
              <a:t>s an amazing tool, and usually my first stop in a </a:t>
            </a:r>
            <a:r>
              <a:rPr lang="en-US" baseline="0" dirty="0" err="1" smtClean="0"/>
              <a:t>pentest</a:t>
            </a:r>
            <a:r>
              <a:rPr lang="en-US" baseline="0" dirty="0" smtClean="0"/>
              <a:t>. Why make things harder than they have to be?</a:t>
            </a:r>
          </a:p>
          <a:p>
            <a:endParaRPr lang="en-US" baseline="0" dirty="0" smtClean="0"/>
          </a:p>
          <a:p>
            <a:r>
              <a:rPr lang="en-US" baseline="0" dirty="0" smtClean="0"/>
              <a:t>Let’s take a look at </a:t>
            </a:r>
            <a:r>
              <a:rPr lang="en-US" baseline="0" dirty="0" err="1" smtClean="0"/>
              <a:t>Metasploit</a:t>
            </a:r>
            <a:r>
              <a:rPr lang="en-US" baseline="0" dirty="0" smtClean="0"/>
              <a:t> in </a:t>
            </a:r>
            <a:r>
              <a:rPr lang="en-US" baseline="0" dirty="0" err="1" smtClean="0"/>
              <a:t>realtime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21</a:t>
            </a:fld>
            <a:endParaRPr lang="en-US"/>
          </a:p>
        </p:txBody>
      </p:sp>
    </p:spTree>
    <p:extLst>
      <p:ext uri="{BB962C8B-B14F-4D97-AF65-F5344CB8AC3E}">
        <p14:creationId xmlns:p14="http://schemas.microsoft.com/office/powerpoint/2010/main" val="1721964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launch </a:t>
            </a:r>
            <a:r>
              <a:rPr lang="en-US" dirty="0" err="1" smtClean="0"/>
              <a:t>metasploit</a:t>
            </a:r>
            <a:r>
              <a:rPr lang="en-US" baseline="0" dirty="0" smtClean="0"/>
              <a:t> framework, we’re presented with an empty command prompt. What do we do next? We look for exploits!</a:t>
            </a:r>
          </a:p>
          <a:p>
            <a:endParaRPr lang="en-US" baseline="0" dirty="0" smtClean="0"/>
          </a:p>
          <a:p>
            <a:r>
              <a:rPr lang="en-US" baseline="0" dirty="0" smtClean="0"/>
              <a:t>The easiest way to find an exploit is to use the “search” command along with a keyword for the service you’re looking to exploit. For example, if we wanted to exploit SMB, we would type “search </a:t>
            </a:r>
            <a:r>
              <a:rPr lang="en-US" baseline="0" dirty="0" err="1" smtClean="0"/>
              <a:t>smb</a:t>
            </a:r>
            <a:r>
              <a:rPr lang="en-US" baseline="0" dirty="0" smtClean="0"/>
              <a:t>.”</a:t>
            </a:r>
          </a:p>
          <a:p>
            <a:endParaRPr lang="en-US" baseline="0" dirty="0" smtClean="0"/>
          </a:p>
          <a:p>
            <a:r>
              <a:rPr lang="en-US" baseline="0" dirty="0" smtClean="0"/>
              <a:t>The search results will return a list of modules which contain the keyword we were searching for, along with a short description, the date the module was released, and the reliability of the module, from average to excellent.</a:t>
            </a:r>
          </a:p>
          <a:p>
            <a:endParaRPr lang="en-US" baseline="0" dirty="0" smtClean="0"/>
          </a:p>
          <a:p>
            <a:r>
              <a:rPr lang="en-US" baseline="0" dirty="0" smtClean="0"/>
              <a:t>Once we have an exploit that looks interesting, we can find out more information about it by using the “info” command. The info command will provide a short description of the exploit, along with valid targets, configurable options, and references used in the development of the module.</a:t>
            </a:r>
          </a:p>
          <a:p>
            <a:endParaRPr lang="en-US" baseline="0" dirty="0" smtClean="0"/>
          </a:p>
          <a:p>
            <a:r>
              <a:rPr lang="en-US" baseline="0" dirty="0" smtClean="0"/>
              <a:t>If everything looks good, we can then use the “use” command to set the exploit as active. </a:t>
            </a:r>
          </a:p>
        </p:txBody>
      </p:sp>
      <p:sp>
        <p:nvSpPr>
          <p:cNvPr id="4" name="Slide Number Placeholder 3"/>
          <p:cNvSpPr>
            <a:spLocks noGrp="1"/>
          </p:cNvSpPr>
          <p:nvPr>
            <p:ph type="sldNum" sz="quarter" idx="10"/>
          </p:nvPr>
        </p:nvSpPr>
        <p:spPr/>
        <p:txBody>
          <a:bodyPr/>
          <a:lstStyle/>
          <a:p>
            <a:fld id="{E95E846D-3CFD-5A4D-ACCA-1B6E57DA881E}" type="slidenum">
              <a:rPr lang="en-US" smtClean="0"/>
              <a:t>22</a:t>
            </a:fld>
            <a:endParaRPr lang="en-US"/>
          </a:p>
        </p:txBody>
      </p:sp>
    </p:spTree>
    <p:extLst>
      <p:ext uri="{BB962C8B-B14F-4D97-AF65-F5344CB8AC3E}">
        <p14:creationId xmlns:p14="http://schemas.microsoft.com/office/powerpoint/2010/main" val="41753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set our exploit. However, exploits aren’t terribly useful without</a:t>
            </a:r>
            <a:r>
              <a:rPr lang="en-US" baseline="0" dirty="0" smtClean="0"/>
              <a:t> a payload to deliver on execution. A payload is a set of code that will perform an action on the victim host, such as reading or writing a file, creating an interactive shell, or running malware. In order to fully utilize our exploit, we’ll need to configure a valid payload to deliver.</a:t>
            </a:r>
          </a:p>
          <a:p>
            <a:endParaRPr lang="en-US" baseline="0" dirty="0" smtClean="0"/>
          </a:p>
          <a:p>
            <a:r>
              <a:rPr lang="en-US" baseline="0" dirty="0" smtClean="0"/>
              <a:t>Payloads can be searched for using the search command. Two methods involve search along with the keyword payload. However, if you want to be more granular, you can use search tags and use the search </a:t>
            </a:r>
            <a:r>
              <a:rPr lang="en-US" baseline="0" dirty="0" err="1" smtClean="0"/>
              <a:t>type:payload</a:t>
            </a:r>
            <a:r>
              <a:rPr lang="en-US" baseline="0" dirty="0" smtClean="0"/>
              <a:t> </a:t>
            </a:r>
            <a:r>
              <a:rPr lang="en-US" baseline="0" dirty="0" err="1" smtClean="0"/>
              <a:t>platform:windows</a:t>
            </a:r>
            <a:r>
              <a:rPr lang="en-US" baseline="0" dirty="0" smtClean="0"/>
              <a:t>.</a:t>
            </a:r>
          </a:p>
          <a:p>
            <a:endParaRPr lang="en-US" baseline="0" dirty="0" smtClean="0"/>
          </a:p>
          <a:p>
            <a:r>
              <a:rPr lang="en-US" baseline="0" dirty="0" smtClean="0"/>
              <a:t>Once you have your desired payload chosen, you can set the payload using the “set payload” command, along with the path of the payload module. In this example, we’re setting the payload to the reverse </a:t>
            </a:r>
            <a:r>
              <a:rPr lang="en-US" baseline="0" dirty="0" err="1" smtClean="0"/>
              <a:t>tcp</a:t>
            </a:r>
            <a:r>
              <a:rPr lang="en-US" baseline="0" dirty="0" smtClean="0"/>
              <a:t> </a:t>
            </a:r>
            <a:r>
              <a:rPr lang="en-US" baseline="0" dirty="0" err="1" smtClean="0"/>
              <a:t>meterpreter</a:t>
            </a:r>
            <a:r>
              <a:rPr lang="en-US" baseline="0" dirty="0" smtClean="0"/>
              <a:t> payload.</a:t>
            </a:r>
          </a:p>
          <a:p>
            <a:endParaRPr lang="en-US" baseline="0" dirty="0" smtClean="0"/>
          </a:p>
          <a:p>
            <a:r>
              <a:rPr lang="en-US" baseline="0" dirty="0" smtClean="0"/>
              <a:t>So what is the </a:t>
            </a:r>
            <a:r>
              <a:rPr lang="en-US" baseline="0" dirty="0" err="1" smtClean="0"/>
              <a:t>meterpreter</a:t>
            </a:r>
            <a:r>
              <a:rPr lang="en-US" baseline="0" dirty="0" smtClean="0"/>
              <a:t> payload? The </a:t>
            </a:r>
            <a:r>
              <a:rPr lang="en-US" baseline="0" dirty="0" err="1" smtClean="0"/>
              <a:t>meterpreter</a:t>
            </a:r>
            <a:r>
              <a:rPr lang="en-US" baseline="0" dirty="0" smtClean="0"/>
              <a:t> is an interactive </a:t>
            </a:r>
            <a:r>
              <a:rPr lang="en-US" baseline="0" dirty="0" err="1" smtClean="0"/>
              <a:t>metasploit</a:t>
            </a:r>
            <a:r>
              <a:rPr lang="en-US" baseline="0" dirty="0" smtClean="0"/>
              <a:t> client that is run on the victim’s machine. Within the </a:t>
            </a:r>
            <a:r>
              <a:rPr lang="en-US" baseline="0" dirty="0" err="1" smtClean="0"/>
              <a:t>meterpreter</a:t>
            </a:r>
            <a:r>
              <a:rPr lang="en-US" baseline="0" dirty="0" smtClean="0"/>
              <a:t> shell, you can run system commands, elevate privileges, dump passwords and/or hashes, run other </a:t>
            </a:r>
            <a:r>
              <a:rPr lang="en-US" baseline="0" dirty="0" err="1" smtClean="0"/>
              <a:t>metasploit</a:t>
            </a:r>
            <a:r>
              <a:rPr lang="en-US" baseline="0" dirty="0" smtClean="0"/>
              <a:t> modules on the device, and set up interactive remote desktop sessions. It’s an incredibly powerful tool that gives you access to most aspects of the system. Whenever performing a </a:t>
            </a:r>
            <a:r>
              <a:rPr lang="en-US" baseline="0" dirty="0" err="1" smtClean="0"/>
              <a:t>pentest</a:t>
            </a:r>
            <a:r>
              <a:rPr lang="en-US" baseline="0" dirty="0" smtClean="0"/>
              <a:t>, I generally try to use a </a:t>
            </a:r>
            <a:r>
              <a:rPr lang="en-US" baseline="0" dirty="0" err="1" smtClean="0"/>
              <a:t>meterpreter</a:t>
            </a:r>
            <a:r>
              <a:rPr lang="en-US" baseline="0" dirty="0" smtClean="0"/>
              <a:t> shell whenever possible due to the sheer number of options provided.</a:t>
            </a:r>
          </a:p>
          <a:p>
            <a:endParaRPr lang="en-US" baseline="0" dirty="0" smtClean="0"/>
          </a:p>
          <a:p>
            <a:r>
              <a:rPr lang="en-US" baseline="0" dirty="0" smtClean="0"/>
              <a:t>There is a downside to </a:t>
            </a:r>
            <a:r>
              <a:rPr lang="en-US" baseline="0" dirty="0" err="1" smtClean="0"/>
              <a:t>meterpreter</a:t>
            </a:r>
            <a:r>
              <a:rPr lang="en-US" baseline="0" dirty="0" smtClean="0"/>
              <a:t>, however. Since it is extremely well known and common used by malicious hackers, many antivirus programs easily detect a </a:t>
            </a:r>
            <a:r>
              <a:rPr lang="en-US" baseline="0" dirty="0" err="1" smtClean="0"/>
              <a:t>meterpreter</a:t>
            </a:r>
            <a:r>
              <a:rPr lang="en-US" baseline="0" dirty="0" smtClean="0"/>
              <a:t> session. </a:t>
            </a:r>
            <a:r>
              <a:rPr lang="en-US" baseline="0" dirty="0" err="1" smtClean="0"/>
              <a:t>Metasploit</a:t>
            </a:r>
            <a:r>
              <a:rPr lang="en-US" baseline="0" dirty="0" smtClean="0"/>
              <a:t> provides obfuscation and encoding mechanisms for evading AV, but your mileage may vary.</a:t>
            </a:r>
          </a:p>
          <a:p>
            <a:endParaRPr lang="en-US" baseline="0" dirty="0" smtClean="0"/>
          </a:p>
          <a:p>
            <a:r>
              <a:rPr lang="en-US" baseline="0" dirty="0" smtClean="0"/>
              <a:t>Finally, when setting up shells, if possible, I always opt for reverse TCP shells.</a:t>
            </a:r>
          </a:p>
          <a:p>
            <a:endParaRPr lang="en-US" baseline="0" dirty="0" smtClean="0"/>
          </a:p>
        </p:txBody>
      </p:sp>
      <p:sp>
        <p:nvSpPr>
          <p:cNvPr id="4" name="Slide Number Placeholder 3"/>
          <p:cNvSpPr>
            <a:spLocks noGrp="1"/>
          </p:cNvSpPr>
          <p:nvPr>
            <p:ph type="sldNum" sz="quarter" idx="10"/>
          </p:nvPr>
        </p:nvSpPr>
        <p:spPr/>
        <p:txBody>
          <a:bodyPr/>
          <a:lstStyle/>
          <a:p>
            <a:fld id="{E95E846D-3CFD-5A4D-ACCA-1B6E57DA881E}" type="slidenum">
              <a:rPr lang="en-US" smtClean="0"/>
              <a:t>23</a:t>
            </a:fld>
            <a:endParaRPr lang="en-US"/>
          </a:p>
        </p:txBody>
      </p:sp>
    </p:spTree>
    <p:extLst>
      <p:ext uri="{BB962C8B-B14F-4D97-AF65-F5344CB8AC3E}">
        <p14:creationId xmlns:p14="http://schemas.microsoft.com/office/powerpoint/2010/main" val="46718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is the difference between bind and reverse shells? Let’s examine the following graphic.</a:t>
            </a:r>
          </a:p>
          <a:p>
            <a:endParaRPr lang="en-US" baseline="0" dirty="0" smtClean="0"/>
          </a:p>
          <a:p>
            <a:r>
              <a:rPr lang="en-US" baseline="0" dirty="0" smtClean="0"/>
              <a:t>With a bind shell, a TCP port is opened up on the victim’s machine. The attacker machine then connects to this open port and gains access to the shell. However, if there is a network or host based firewall in place blocking connections to that port, the attacking machine will be unable to connect to the port, rendering the shell useless.</a:t>
            </a:r>
          </a:p>
          <a:p>
            <a:endParaRPr lang="en-US" baseline="0" dirty="0" smtClean="0"/>
          </a:p>
          <a:p>
            <a:r>
              <a:rPr lang="en-US" baseline="0" dirty="0" smtClean="0"/>
              <a:t>On the other hand, when using a reverse shell, the attacker opens up a port on his attacking machine. After the reverse </a:t>
            </a:r>
            <a:r>
              <a:rPr lang="en-US" baseline="0" dirty="0" err="1" smtClean="0"/>
              <a:t>tcp</a:t>
            </a:r>
            <a:r>
              <a:rPr lang="en-US" baseline="0" dirty="0" smtClean="0"/>
              <a:t> payload is run on the victim machine, the victim connects back to the open port on the attacker machine, providing the attacker with access to the shell.</a:t>
            </a:r>
          </a:p>
          <a:p>
            <a:endParaRPr lang="en-US" baseline="0" dirty="0" smtClean="0"/>
          </a:p>
          <a:p>
            <a:r>
              <a:rPr lang="en-US" baseline="0" dirty="0" smtClean="0"/>
              <a:t>Since firewalls are generally configured to block inbound connections to the computer, but not block outbound connections, connect-back shells are generally more reliable and successful. Even if the firewall is blocking most connections outbound, very rarely are they configured to block standard web ports. An easy way around this is to set the connect-back port on your attacking machine to port 80 or 443 (HTTP or HTTPS) and you should make it through the firewall with no trouble.</a:t>
            </a:r>
          </a:p>
          <a:p>
            <a:endParaRPr lang="en-US" baseline="0" dirty="0" smtClean="0"/>
          </a:p>
          <a:p>
            <a:r>
              <a:rPr lang="en-US" baseline="0" dirty="0" smtClean="0"/>
              <a:t>I estimate about 90% of times I use a connect-back shell. There are very few circumstances when I will choose to use a bind shell over a connect-back shell. One situation may be if I’m pivoting through several machines in a network and </a:t>
            </a:r>
            <a:r>
              <a:rPr lang="en-US" baseline="0" dirty="0" err="1" smtClean="0"/>
              <a:t>proxying</a:t>
            </a:r>
            <a:r>
              <a:rPr lang="en-US" baseline="0" dirty="0" smtClean="0"/>
              <a:t> this traffic. In this case, it may be a lot faster and simpler to use a bind shell if possible. Another situation may be if I have very little space for my payload in the exploit. Generally, bind shells have a smaller footprint, as the code is less complex. In these cases, a reverse shell may not fit in the payload space, but a bind shell will work just fine. </a:t>
            </a:r>
          </a:p>
        </p:txBody>
      </p:sp>
      <p:sp>
        <p:nvSpPr>
          <p:cNvPr id="4" name="Slide Number Placeholder 3"/>
          <p:cNvSpPr>
            <a:spLocks noGrp="1"/>
          </p:cNvSpPr>
          <p:nvPr>
            <p:ph type="sldNum" sz="quarter" idx="10"/>
          </p:nvPr>
        </p:nvSpPr>
        <p:spPr/>
        <p:txBody>
          <a:bodyPr/>
          <a:lstStyle/>
          <a:p>
            <a:fld id="{E95E846D-3CFD-5A4D-ACCA-1B6E57DA881E}" type="slidenum">
              <a:rPr lang="en-US" smtClean="0"/>
              <a:t>24</a:t>
            </a:fld>
            <a:endParaRPr lang="en-US"/>
          </a:p>
        </p:txBody>
      </p:sp>
    </p:spTree>
    <p:extLst>
      <p:ext uri="{BB962C8B-B14F-4D97-AF65-F5344CB8AC3E}">
        <p14:creationId xmlns:p14="http://schemas.microsoft.com/office/powerpoint/2010/main" val="917825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selecting your exploit and setting the payload, you need to configure</a:t>
            </a:r>
            <a:r>
              <a:rPr lang="en-US" baseline="0" dirty="0" smtClean="0"/>
              <a:t> the options for your attack.</a:t>
            </a:r>
          </a:p>
          <a:p>
            <a:endParaRPr lang="en-US" baseline="0" dirty="0" smtClean="0"/>
          </a:p>
          <a:p>
            <a:r>
              <a:rPr lang="en-US" baseline="0" dirty="0" smtClean="0"/>
              <a:t>Each module has its own specific configuration options, such as target host and port.</a:t>
            </a:r>
          </a:p>
          <a:p>
            <a:endParaRPr lang="en-US" baseline="0" dirty="0" smtClean="0"/>
          </a:p>
          <a:p>
            <a:r>
              <a:rPr lang="en-US" baseline="0" dirty="0" smtClean="0"/>
              <a:t>These options can be listed by using the command “show options.” Many of these options will be configured automatically, but some will require manually setting.</a:t>
            </a:r>
          </a:p>
          <a:p>
            <a:endParaRPr lang="en-US" baseline="0" dirty="0" smtClean="0"/>
          </a:p>
          <a:p>
            <a:r>
              <a:rPr lang="en-US" baseline="0" dirty="0" smtClean="0"/>
              <a:t>To set an option, use the set command followed by the option name and then the value to set the option variable to. For example, we’ll set the remote host or RHOST option to our IP address.</a:t>
            </a:r>
          </a:p>
        </p:txBody>
      </p:sp>
      <p:sp>
        <p:nvSpPr>
          <p:cNvPr id="4" name="Slide Number Placeholder 3"/>
          <p:cNvSpPr>
            <a:spLocks noGrp="1"/>
          </p:cNvSpPr>
          <p:nvPr>
            <p:ph type="sldNum" sz="quarter" idx="10"/>
          </p:nvPr>
        </p:nvSpPr>
        <p:spPr/>
        <p:txBody>
          <a:bodyPr/>
          <a:lstStyle/>
          <a:p>
            <a:fld id="{E95E846D-3CFD-5A4D-ACCA-1B6E57DA881E}" type="slidenum">
              <a:rPr lang="en-US" smtClean="0"/>
              <a:t>25</a:t>
            </a:fld>
            <a:endParaRPr lang="en-US"/>
          </a:p>
        </p:txBody>
      </p:sp>
    </p:spTree>
    <p:extLst>
      <p:ext uri="{BB962C8B-B14F-4D97-AF65-F5344CB8AC3E}">
        <p14:creationId xmlns:p14="http://schemas.microsoft.com/office/powerpoint/2010/main" val="1820442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26</a:t>
            </a:fld>
            <a:endParaRPr lang="en-US"/>
          </a:p>
        </p:txBody>
      </p:sp>
    </p:spTree>
    <p:extLst>
      <p:ext uri="{BB962C8B-B14F-4D97-AF65-F5344CB8AC3E}">
        <p14:creationId xmlns:p14="http://schemas.microsoft.com/office/powerpoint/2010/main" val="1476767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is-IS" dirty="0" smtClean="0"/>
              <a:t>…we now have access to our system. However,</a:t>
            </a:r>
            <a:r>
              <a:rPr lang="is-IS" baseline="0" dirty="0" smtClean="0"/>
              <a:t> we may have </a:t>
            </a:r>
          </a:p>
          <a:p>
            <a:endParaRPr lang="is-IS" baseline="0" dirty="0" smtClean="0"/>
          </a:p>
          <a:p>
            <a:r>
              <a:rPr lang="is-IS" baseline="0" dirty="0" smtClean="0"/>
              <a:t>Sometimes, you get lucky and have root priveleges after exploitation. This is usually the case when exploiting a system level service or application running as root. This is why you shouldn’t run applications as root!</a:t>
            </a:r>
          </a:p>
          <a:p>
            <a:endParaRPr lang="is-IS" baseline="0" dirty="0" smtClean="0"/>
          </a:p>
          <a:p>
            <a:r>
              <a:rPr lang="is-IS" baseline="0" dirty="0" smtClean="0"/>
              <a:t>More often than not, however, you are running as a lower privilege user on the system. In this case, you’ll want to find a way to elevate your priveleges, preferrably to root or SYSTEM user.</a:t>
            </a:r>
          </a:p>
          <a:p>
            <a:endParaRPr lang="is-IS" baseline="0" dirty="0" smtClean="0"/>
          </a:p>
          <a:p>
            <a:r>
              <a:rPr lang="is-IS" baseline="0" dirty="0" smtClean="0"/>
              <a:t>For Windows, the first thing I always like to try is the getsystem Meterpreter command. It doesn’t always work, but when it does, it works beautifully.</a:t>
            </a:r>
          </a:p>
          <a:p>
            <a:r>
              <a:rPr lang="is-IS" baseline="0" dirty="0" smtClean="0"/>
              <a:t>After this, I generally check which OS and service pack </a:t>
            </a:r>
          </a:p>
          <a:p>
            <a:endParaRPr lang="is-IS" baseline="0" dirty="0" smtClean="0"/>
          </a:p>
          <a:p>
            <a:r>
              <a:rPr lang="is-IS" baseline="0" dirty="0" smtClean="0"/>
              <a:t>For linux, I first start by checking the kernel version. Many privilege escalation techniques rely on the system running a vulnerability kernel. I usually check this by running uname –a and searching for privilege escalation vulnerabilities for that particular kernel version.</a:t>
            </a:r>
          </a:p>
          <a:p>
            <a:endParaRPr lang="is-IS" baseline="0" dirty="0" smtClean="0"/>
          </a:p>
          <a:p>
            <a:r>
              <a:rPr lang="is-IS" baseline="0" dirty="0" smtClean="0"/>
              <a:t>Second, I look at all running processes which are running as root. Often, these services may have vulnerabilities that are not exploitable across a network, but are exploitable once someone has access to the system.</a:t>
            </a:r>
          </a:p>
          <a:p>
            <a:endParaRPr lang="is-IS" baseline="0" dirty="0" smtClean="0"/>
          </a:p>
          <a:p>
            <a:r>
              <a:rPr lang="is-IS" baseline="0" dirty="0" smtClean="0"/>
              <a:t>Finally, sometimes you just have to get creative. Look for anything with root permissions. Look for cronjobs that run automatically. Look for any files which may be writable by your current user. I’ve found instances of scripts that are world writable, but then run as the root user. In this case, simply drop your code in the script and wait. </a:t>
            </a:r>
            <a:r>
              <a:rPr lang="is-IS" baseline="0" dirty="0" smtClean="0">
                <a:sym typeface="Wingdings"/>
              </a:rPr>
              <a:t>Honestly, sometimes it’s better to take the shotgun approach to privilege escalation. It’s generally a bit more finnicky than other methods</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27</a:t>
            </a:fld>
            <a:endParaRPr lang="en-US"/>
          </a:p>
        </p:txBody>
      </p:sp>
    </p:spTree>
    <p:extLst>
      <p:ext uri="{BB962C8B-B14F-4D97-AF65-F5344CB8AC3E}">
        <p14:creationId xmlns:p14="http://schemas.microsoft.com/office/powerpoint/2010/main" val="1391409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root on the system, what should we do?</a:t>
            </a:r>
          </a:p>
          <a:p>
            <a:endParaRPr lang="en-US" dirty="0" smtClean="0"/>
          </a:p>
          <a:p>
            <a:r>
              <a:rPr lang="en-US" dirty="0" smtClean="0"/>
              <a:t>The first order of business</a:t>
            </a:r>
            <a:r>
              <a:rPr lang="en-US" baseline="0" dirty="0" smtClean="0"/>
              <a:t> is to make sure we can get back into the system if needed. Sometimes services crash or access is terminated unexpectedly. Also, just because you get into a system doesn’t guarantee the exploit will work again. In this case, we want to make sure we can get back in.</a:t>
            </a:r>
          </a:p>
          <a:p>
            <a:endParaRPr lang="en-US" baseline="0" dirty="0" smtClean="0"/>
          </a:p>
          <a:p>
            <a:r>
              <a:rPr lang="en-US" baseline="0" dirty="0" smtClean="0"/>
              <a:t>There are several techniques we can employ to ensure we maintain access. First, we can install a </a:t>
            </a:r>
            <a:r>
              <a:rPr lang="en-US" baseline="0" dirty="0" err="1" smtClean="0"/>
              <a:t>keylogger</a:t>
            </a:r>
            <a:r>
              <a:rPr lang="en-US" baseline="0" dirty="0" smtClean="0"/>
              <a:t> onto the system. </a:t>
            </a:r>
            <a:r>
              <a:rPr lang="en-US" baseline="0" dirty="0" err="1" smtClean="0"/>
              <a:t>Metasploit</a:t>
            </a:r>
            <a:r>
              <a:rPr lang="en-US" baseline="0" dirty="0" smtClean="0"/>
              <a:t> has loadable </a:t>
            </a:r>
            <a:r>
              <a:rPr lang="en-US" baseline="0" dirty="0" err="1" smtClean="0"/>
              <a:t>keyloggers</a:t>
            </a:r>
            <a:r>
              <a:rPr lang="en-US" baseline="0" dirty="0" smtClean="0"/>
              <a:t> which will take care of most of this work for you.</a:t>
            </a:r>
          </a:p>
          <a:p>
            <a:endParaRPr lang="en-US" baseline="0" dirty="0" smtClean="0"/>
          </a:p>
          <a:p>
            <a:r>
              <a:rPr lang="en-US" baseline="0" dirty="0" smtClean="0"/>
              <a:t>Second, you can dump password hashes and crack passwords</a:t>
            </a:r>
            <a:endParaRPr lang="en-US" dirty="0" smtClean="0"/>
          </a:p>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28</a:t>
            </a:fld>
            <a:endParaRPr lang="en-US"/>
          </a:p>
        </p:txBody>
      </p:sp>
    </p:spTree>
    <p:extLst>
      <p:ext uri="{BB962C8B-B14F-4D97-AF65-F5344CB8AC3E}">
        <p14:creationId xmlns:p14="http://schemas.microsoft.com/office/powerpoint/2010/main" val="1731491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29</a:t>
            </a:fld>
            <a:endParaRPr lang="en-US"/>
          </a:p>
        </p:txBody>
      </p:sp>
    </p:spTree>
    <p:extLst>
      <p:ext uri="{BB962C8B-B14F-4D97-AF65-F5344CB8AC3E}">
        <p14:creationId xmlns:p14="http://schemas.microsoft.com/office/powerpoint/2010/main" val="904230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you have root on a </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30</a:t>
            </a:fld>
            <a:endParaRPr lang="en-US"/>
          </a:p>
        </p:txBody>
      </p:sp>
    </p:spTree>
    <p:extLst>
      <p:ext uri="{BB962C8B-B14F-4D97-AF65-F5344CB8AC3E}">
        <p14:creationId xmlns:p14="http://schemas.microsoft.com/office/powerpoint/2010/main" val="40094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makes hacking ethical? Permission.</a:t>
            </a:r>
          </a:p>
          <a:p>
            <a:endParaRPr lang="en-US" dirty="0" smtClean="0"/>
          </a:p>
          <a:p>
            <a:r>
              <a:rPr lang="en-US" dirty="0" smtClean="0"/>
              <a:t>This</a:t>
            </a:r>
            <a:r>
              <a:rPr lang="en-US" baseline="0" dirty="0" smtClean="0"/>
              <a:t> concept is heavily debated, with many philosophical arguments about what ethical hacking means, or whether hacking, by its very nature, can be ethical or not.</a:t>
            </a:r>
          </a:p>
          <a:p>
            <a:endParaRPr lang="en-US" baseline="0" dirty="0" smtClean="0"/>
          </a:p>
          <a:p>
            <a:r>
              <a:rPr lang="en-US" baseline="0" dirty="0" smtClean="0"/>
              <a:t>However, using the most popular definition of the term, what makes hacking ethical is proper permission to perform tests against a given system.</a:t>
            </a:r>
          </a:p>
          <a:p>
            <a:endParaRPr lang="en-US" baseline="0" dirty="0" smtClean="0"/>
          </a:p>
          <a:p>
            <a:r>
              <a:rPr lang="en-US" baseline="0" dirty="0" smtClean="0"/>
              <a:t>It is critical to ensure that you have explicit permission prior to any engagement. Along with permission, it is also important to verify that you have a proper understanding of any tool or technique before using it in a production environment, along with any risks associated with a particular test. I recommend testing any hack within a test environment or lab, preferably mirroring the target environment as closely as possible. This way you can properly assess the risk associated with the attack and take any precautions against damaging a production environment.</a:t>
            </a:r>
          </a:p>
        </p:txBody>
      </p:sp>
      <p:sp>
        <p:nvSpPr>
          <p:cNvPr id="4" name="Slide Number Placeholder 3"/>
          <p:cNvSpPr>
            <a:spLocks noGrp="1"/>
          </p:cNvSpPr>
          <p:nvPr>
            <p:ph type="sldNum" sz="quarter" idx="10"/>
          </p:nvPr>
        </p:nvSpPr>
        <p:spPr/>
        <p:txBody>
          <a:bodyPr/>
          <a:lstStyle/>
          <a:p>
            <a:fld id="{E95E846D-3CFD-5A4D-ACCA-1B6E57DA881E}" type="slidenum">
              <a:rPr lang="en-US" smtClean="0"/>
              <a:t>4</a:t>
            </a:fld>
            <a:endParaRPr lang="en-US"/>
          </a:p>
        </p:txBody>
      </p:sp>
    </p:spTree>
    <p:extLst>
      <p:ext uri="{BB962C8B-B14F-4D97-AF65-F5344CB8AC3E}">
        <p14:creationId xmlns:p14="http://schemas.microsoft.com/office/powerpoint/2010/main" val="1464832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Find</a:t>
            </a:r>
            <a:r>
              <a:rPr lang="en-US" baseline="0" dirty="0" smtClean="0"/>
              <a:t> what you enjoy. It’s definitely important to be well rounded, but there are many subdomains in hacking. Find what you enjoy and dive in deep, whether it be exploit development, network exploitation, </a:t>
            </a:r>
            <a:r>
              <a:rPr lang="en-US" baseline="0" dirty="0" err="1" smtClean="0"/>
              <a:t>sql</a:t>
            </a:r>
            <a:r>
              <a:rPr lang="en-US" baseline="0" dirty="0" smtClean="0"/>
              <a:t> injection, </a:t>
            </a:r>
            <a:r>
              <a:rPr lang="en-US" baseline="0" dirty="0" err="1" smtClean="0"/>
              <a:t>lockpicking</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32</a:t>
            </a:fld>
            <a:endParaRPr lang="en-US"/>
          </a:p>
        </p:txBody>
      </p:sp>
    </p:spTree>
    <p:extLst>
      <p:ext uri="{BB962C8B-B14F-4D97-AF65-F5344CB8AC3E}">
        <p14:creationId xmlns:p14="http://schemas.microsoft.com/office/powerpoint/2010/main" val="563138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sites where you</a:t>
            </a:r>
            <a:r>
              <a:rPr lang="en-US" baseline="0" dirty="0" smtClean="0"/>
              <a:t> can practice hacking techniques legally. </a:t>
            </a:r>
          </a:p>
          <a:p>
            <a:endParaRPr lang="en-US" baseline="0" dirty="0" smtClean="0"/>
          </a:p>
          <a:p>
            <a:r>
              <a:rPr lang="en-US" baseline="0" dirty="0" smtClean="0"/>
              <a:t>Finally, look for online forums and IRC channels dedicated to security research and </a:t>
            </a:r>
            <a:r>
              <a:rPr lang="en-US" baseline="0" dirty="0" err="1" smtClean="0"/>
              <a:t>pentesting</a:t>
            </a:r>
            <a:r>
              <a:rPr lang="en-US" baseline="0" dirty="0" smtClean="0"/>
              <a:t>. Like most things, make sure to put in the work on your end before asking questions, and avoid questions like “How do I hack?” and “Can you hack into this system for me?” To a hacker, this sounds almost as ridiculous as someone </a:t>
            </a:r>
            <a:r>
              <a:rPr lang="en-US" baseline="0" dirty="0" err="1" smtClean="0"/>
              <a:t>approching</a:t>
            </a:r>
            <a:r>
              <a:rPr lang="en-US" baseline="0" dirty="0" smtClean="0"/>
              <a:t> a medical professional and asking “How do I doctor?”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95E846D-3CFD-5A4D-ACCA-1B6E57DA881E}" type="slidenum">
              <a:rPr lang="en-US" smtClean="0"/>
              <a:t>33</a:t>
            </a:fld>
            <a:endParaRPr lang="en-US"/>
          </a:p>
        </p:txBody>
      </p:sp>
    </p:spTree>
    <p:extLst>
      <p:ext uri="{BB962C8B-B14F-4D97-AF65-F5344CB8AC3E}">
        <p14:creationId xmlns:p14="http://schemas.microsoft.com/office/powerpoint/2010/main" val="93313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and most important item is to take notes on everything you attempt. </a:t>
            </a:r>
          </a:p>
          <a:p>
            <a:endParaRPr lang="en-US" baseline="0" dirty="0" smtClean="0"/>
          </a:p>
          <a:p>
            <a:r>
              <a:rPr lang="en-US" baseline="0" dirty="0" smtClean="0"/>
              <a:t>If something is successful, go ahead and document everything up to this point.</a:t>
            </a:r>
          </a:p>
          <a:p>
            <a:endParaRPr lang="en-US" baseline="0" dirty="0" smtClean="0"/>
          </a:p>
          <a:p>
            <a:r>
              <a:rPr lang="en-US" baseline="0" dirty="0" smtClean="0"/>
              <a:t> Grab screenshots, commands, and terminal output of anything that works. </a:t>
            </a:r>
          </a:p>
          <a:p>
            <a:endParaRPr lang="en-US" baseline="0" dirty="0" smtClean="0"/>
          </a:p>
          <a:p>
            <a:r>
              <a:rPr lang="en-US" baseline="0" dirty="0" smtClean="0"/>
              <a:t>Even if a command, HTTP request, or exploit is unsuccessful, go ahead and copy this to your notes. </a:t>
            </a:r>
          </a:p>
          <a:p>
            <a:endParaRPr lang="en-US" baseline="0" dirty="0" smtClean="0"/>
          </a:p>
          <a:p>
            <a:r>
              <a:rPr lang="en-US" baseline="0" dirty="0" smtClean="0"/>
              <a:t>There’s nothing more frustrating than trying to remember what you’ve already </a:t>
            </a:r>
            <a:r>
              <a:rPr lang="en-US" baseline="0" dirty="0" err="1" smtClean="0"/>
              <a:t>trie</a:t>
            </a:r>
            <a:r>
              <a:rPr lang="en-US" baseline="0" dirty="0" smtClean="0"/>
              <a:t>, even if this command failed.</a:t>
            </a:r>
          </a:p>
          <a:p>
            <a:endParaRPr lang="en-US" baseline="0" dirty="0" smtClean="0"/>
          </a:p>
          <a:p>
            <a:r>
              <a:rPr lang="en-US" baseline="0" dirty="0" smtClean="0"/>
              <a:t>After successful exploitation, I generally like to attempt a second exploitation, grabbing any additional screenshots or command outputs that may have been missed previously. </a:t>
            </a:r>
          </a:p>
          <a:p>
            <a:endParaRPr lang="en-US" baseline="0" dirty="0" smtClean="0"/>
          </a:p>
          <a:p>
            <a:r>
              <a:rPr lang="en-US" baseline="0" dirty="0" smtClean="0"/>
              <a:t>Some exploits may only work once, so this may not be feasible. </a:t>
            </a:r>
          </a:p>
          <a:p>
            <a:endParaRPr lang="en-US" baseline="0" dirty="0" smtClean="0"/>
          </a:p>
          <a:p>
            <a:r>
              <a:rPr lang="en-US" baseline="0" dirty="0" smtClean="0"/>
              <a:t>However, repeatability is always preferred.</a:t>
            </a:r>
          </a:p>
          <a:p>
            <a:endParaRPr lang="en-US" baseline="0" dirty="0" smtClean="0"/>
          </a:p>
          <a:p>
            <a:r>
              <a:rPr lang="en-US" baseline="0" dirty="0" smtClean="0"/>
              <a:t>Finally, when you gain access to a system or your exploit works, make sure to take a picture. </a:t>
            </a:r>
          </a:p>
          <a:p>
            <a:endParaRPr lang="en-US" baseline="0" dirty="0" smtClean="0"/>
          </a:p>
          <a:p>
            <a:r>
              <a:rPr lang="en-US" baseline="0" dirty="0" smtClean="0"/>
              <a:t>It may be the only proof you have of successful exploitation. </a:t>
            </a:r>
          </a:p>
          <a:p>
            <a:endParaRPr lang="en-US" baseline="0" dirty="0" smtClean="0"/>
          </a:p>
          <a:p>
            <a:r>
              <a:rPr lang="en-US" baseline="0" dirty="0" smtClean="0"/>
              <a:t>When presenting your results, if the steps can’t be replicated, “pics or it didn’t happen”.</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5</a:t>
            </a:fld>
            <a:endParaRPr lang="en-US"/>
          </a:p>
        </p:txBody>
      </p:sp>
    </p:spTree>
    <p:extLst>
      <p:ext uri="{BB962C8B-B14F-4D97-AF65-F5344CB8AC3E}">
        <p14:creationId xmlns:p14="http://schemas.microsoft.com/office/powerpoint/2010/main" val="6394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6</a:t>
            </a:fld>
            <a:endParaRPr lang="en-US"/>
          </a:p>
        </p:txBody>
      </p:sp>
    </p:spTree>
    <p:extLst>
      <p:ext uri="{BB962C8B-B14F-4D97-AF65-F5344CB8AC3E}">
        <p14:creationId xmlns:p14="http://schemas.microsoft.com/office/powerpoint/2010/main" val="102543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a:t>
            </a:r>
            <a:r>
              <a:rPr lang="en-US" baseline="0" dirty="0" smtClean="0"/>
              <a:t> begin learning </a:t>
            </a:r>
            <a:r>
              <a:rPr lang="en-US" baseline="0" dirty="0" err="1" smtClean="0"/>
              <a:t>pentesting</a:t>
            </a:r>
            <a:r>
              <a:rPr lang="en-US" baseline="0" dirty="0" smtClean="0"/>
              <a:t>, you need to set up an environment for testing exploits. This can be </a:t>
            </a:r>
            <a:r>
              <a:rPr lang="en-US" baseline="0" dirty="0" err="1" smtClean="0"/>
              <a:t>phyiscal</a:t>
            </a:r>
            <a:r>
              <a:rPr lang="en-US" baseline="0" dirty="0" smtClean="0"/>
              <a:t> hardware. Some people like to use a series of raspberry pi’s to run their vulnerable applications from. There may be specific reasons for running on particular hardware, such as developing or testing exploits for specific hardware, such as </a:t>
            </a:r>
            <a:r>
              <a:rPr lang="en-US" baseline="0" dirty="0" err="1" smtClean="0"/>
              <a:t>IoT</a:t>
            </a:r>
            <a:r>
              <a:rPr lang="en-US" baseline="0" dirty="0" smtClean="0"/>
              <a:t> devices.</a:t>
            </a:r>
          </a:p>
          <a:p>
            <a:endParaRPr lang="en-US" baseline="0" dirty="0" smtClean="0"/>
          </a:p>
          <a:p>
            <a:r>
              <a:rPr lang="en-US" baseline="0" dirty="0" smtClean="0"/>
              <a:t>However, for common tests, I rely on virtualized hosts. Why use Virtual Machines? First, it is extremely quick to build new OSes within a virtual machine. Generally all you need is an ISO of the OS or  an OVA file to get a machine up and running. Second, there’s little worry if you completely trash the OS or application when practicing your techniques. You can simply roll back the VM.</a:t>
            </a:r>
          </a:p>
          <a:p>
            <a:endParaRPr lang="en-US" baseline="0" dirty="0" smtClean="0"/>
          </a:p>
          <a:p>
            <a:r>
              <a:rPr lang="en-US" baseline="0" dirty="0" smtClean="0"/>
              <a:t>There are several virtualization applications that are commonly used.</a:t>
            </a:r>
          </a:p>
          <a:p>
            <a:r>
              <a:rPr lang="en-US" baseline="0" dirty="0" smtClean="0"/>
              <a:t>My preferred application is </a:t>
            </a:r>
            <a:r>
              <a:rPr lang="en-US" baseline="0" dirty="0" err="1" smtClean="0"/>
              <a:t>Vmware</a:t>
            </a:r>
            <a:r>
              <a:rPr lang="en-US" baseline="0" dirty="0" smtClean="0"/>
              <a:t>, which is a commercial tool, but free to Duke students/staff/and faculty. I generally find </a:t>
            </a:r>
            <a:r>
              <a:rPr lang="en-US" baseline="0" dirty="0" err="1" smtClean="0"/>
              <a:t>Vmware</a:t>
            </a:r>
            <a:r>
              <a:rPr lang="en-US" baseline="0" dirty="0" smtClean="0"/>
              <a:t> a bit more polished than some other applications, and support for various configurations seems to be better. </a:t>
            </a:r>
          </a:p>
          <a:p>
            <a:endParaRPr lang="en-US" baseline="0" dirty="0" smtClean="0"/>
          </a:p>
          <a:p>
            <a:r>
              <a:rPr lang="en-US" baseline="0" dirty="0" smtClean="0"/>
              <a:t>Another option is </a:t>
            </a:r>
            <a:r>
              <a:rPr lang="en-US" baseline="0" dirty="0" err="1" smtClean="0"/>
              <a:t>Virtualbox</a:t>
            </a:r>
            <a:r>
              <a:rPr lang="en-US" baseline="0" dirty="0" smtClean="0"/>
              <a:t>. </a:t>
            </a:r>
            <a:r>
              <a:rPr lang="en-US" baseline="0" dirty="0" err="1" smtClean="0"/>
              <a:t>Virtualbox</a:t>
            </a:r>
            <a:r>
              <a:rPr lang="en-US" baseline="0" dirty="0" smtClean="0"/>
              <a:t> is now owned and developed by Oracle, but is released as an open source tool. I find performance comparable to </a:t>
            </a:r>
            <a:r>
              <a:rPr lang="en-US" baseline="0" dirty="0" err="1" smtClean="0"/>
              <a:t>Vmware</a:t>
            </a:r>
            <a:r>
              <a:rPr lang="en-US" baseline="0" dirty="0" smtClean="0"/>
              <a:t>. However, you may run into some issues on some hardware, and it’s generally a little rougher around the edges.</a:t>
            </a:r>
          </a:p>
          <a:p>
            <a:endParaRPr lang="en-US" baseline="0" dirty="0" smtClean="0"/>
          </a:p>
          <a:p>
            <a:r>
              <a:rPr lang="en-US" baseline="0" dirty="0" smtClean="0"/>
              <a:t>Finally, there are a couple more worth noting. One is </a:t>
            </a:r>
            <a:r>
              <a:rPr lang="en-US" baseline="0" dirty="0" err="1" smtClean="0"/>
              <a:t>Qemu</a:t>
            </a:r>
            <a:r>
              <a:rPr lang="en-US" baseline="0" dirty="0" smtClean="0"/>
              <a:t>. </a:t>
            </a:r>
            <a:r>
              <a:rPr lang="en-US" baseline="0" dirty="0" err="1" smtClean="0"/>
              <a:t>Qemu</a:t>
            </a:r>
            <a:r>
              <a:rPr lang="en-US" baseline="0" dirty="0" smtClean="0"/>
              <a:t> can be a bit more involved to get set up and running properly. However, it is great for emulating hardware and alternate architectures. If you’re wanting to work on a exploit for an ARM processor, but only have an Intel machine available, take a look at </a:t>
            </a:r>
            <a:r>
              <a:rPr lang="en-US" baseline="0" dirty="0" err="1" smtClean="0"/>
              <a:t>Qemu</a:t>
            </a:r>
            <a:r>
              <a:rPr lang="en-US" baseline="0" dirty="0" smtClean="0"/>
              <a:t>.</a:t>
            </a:r>
          </a:p>
          <a:p>
            <a:endParaRPr lang="en-US" baseline="0" dirty="0" smtClean="0"/>
          </a:p>
          <a:p>
            <a:r>
              <a:rPr lang="en-US" baseline="0" dirty="0" smtClean="0"/>
              <a:t>Finally, there’s Hyper-V, windows’ own virtualization platform. Great if you want to virtualize Windows on a windows machine.</a:t>
            </a:r>
          </a:p>
          <a:p>
            <a:endParaRPr lang="en-US" baseline="0" dirty="0" smtClean="0"/>
          </a:p>
          <a:p>
            <a:endParaRPr lang="en-US" baseline="0" dirty="0" smtClean="0"/>
          </a:p>
          <a:p>
            <a:endParaRPr lang="en-US" baseline="0" dirty="0" smtClean="0"/>
          </a:p>
          <a:p>
            <a:r>
              <a:rPr lang="en-US" baseline="0" dirty="0" smtClean="0"/>
              <a:t>The first thing I’d like to mention about virtual machines is TAKE SNAPSHOTS. Lots of snapshots. I generally like to take an “initial clean state” snapshot whenever I first install an OS. Any time I make a major change, such as installing an application to test, or perform a upgrade, I’ll take a snapshot. That way, if something goes wrong and you end up in a bad state, you can just roll the image back. I’ve found several instances where a device or application ends up in a weird state after running an exploit too many times, and may no longer be exploitable. This is an easy fix with snapshots.</a:t>
            </a:r>
          </a:p>
          <a:p>
            <a:endParaRPr lang="en-US" baseline="0" dirty="0" smtClean="0"/>
          </a:p>
          <a:p>
            <a:r>
              <a:rPr lang="en-US" baseline="0" dirty="0" smtClean="0"/>
              <a:t>Finally when running vulnerable virtual machines, ensure that your network adapter is set to “host-only” within your </a:t>
            </a:r>
            <a:r>
              <a:rPr lang="en-US" baseline="0" dirty="0" err="1" smtClean="0"/>
              <a:t>virtualzation</a:t>
            </a:r>
            <a:r>
              <a:rPr lang="en-US" baseline="0" dirty="0" smtClean="0"/>
              <a:t> software. This will ensure that you can only reach the VM from within your own computer.</a:t>
            </a:r>
          </a:p>
        </p:txBody>
      </p:sp>
      <p:sp>
        <p:nvSpPr>
          <p:cNvPr id="4" name="Slide Number Placeholder 3"/>
          <p:cNvSpPr>
            <a:spLocks noGrp="1"/>
          </p:cNvSpPr>
          <p:nvPr>
            <p:ph type="sldNum" sz="quarter" idx="10"/>
          </p:nvPr>
        </p:nvSpPr>
        <p:spPr/>
        <p:txBody>
          <a:bodyPr/>
          <a:lstStyle/>
          <a:p>
            <a:fld id="{E95E846D-3CFD-5A4D-ACCA-1B6E57DA881E}" type="slidenum">
              <a:rPr lang="en-US" smtClean="0"/>
              <a:t>7</a:t>
            </a:fld>
            <a:endParaRPr lang="en-US"/>
          </a:p>
        </p:txBody>
      </p:sp>
    </p:spTree>
    <p:extLst>
      <p:ext uri="{BB962C8B-B14F-4D97-AF65-F5344CB8AC3E}">
        <p14:creationId xmlns:p14="http://schemas.microsoft.com/office/powerpoint/2010/main" val="193185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vulnerable virtual</a:t>
            </a:r>
            <a:r>
              <a:rPr lang="en-US" baseline="0" dirty="0" smtClean="0"/>
              <a:t> machine we’ll be using for this class is </a:t>
            </a:r>
            <a:r>
              <a:rPr lang="en-US" baseline="0" dirty="0" err="1" smtClean="0"/>
              <a:t>Metasploitable</a:t>
            </a:r>
            <a:r>
              <a:rPr lang="en-US" baseline="0" dirty="0" smtClean="0"/>
              <a:t> 2. This VM is designed with multiple security vulnerabilities built in</a:t>
            </a:r>
            <a:r>
              <a:rPr lang="is-IS" baseline="0" dirty="0" smtClean="0"/>
              <a:t>…it’s a feature! This VM is a great place to test your skills, practice with new applications, etc</a:t>
            </a:r>
          </a:p>
          <a:p>
            <a:endParaRPr lang="is-IS" baseline="0" dirty="0" smtClean="0"/>
          </a:p>
          <a:p>
            <a:r>
              <a:rPr lang="is-IS" baseline="0" dirty="0" smtClean="0"/>
              <a:t>When first installing it, make sure you take a snapshot once the OVA is deployed. Like I mentioned earlier, this VM is prone to getting weird after being exploited too many times. Sometimes it’s easier to roll it back to it’s original ”clean” state</a:t>
            </a:r>
          </a:p>
          <a:p>
            <a:endParaRPr lang="is-IS" baseline="0" dirty="0" smtClean="0"/>
          </a:p>
          <a:p>
            <a:r>
              <a:rPr lang="is-IS" baseline="0" dirty="0" smtClean="0"/>
              <a:t>Finally, DO NOT run this VM in a way that it can reach the internet or be reachable from the internet. Use host-only mode. I can guarantee that it will be hacked, probably in blinding speed. If we notice a compromised machine on the network, and find out it was a public install of Metasploitable, we will be angry. You will be shamed. You’ve been warned...</a:t>
            </a:r>
          </a:p>
        </p:txBody>
      </p:sp>
      <p:sp>
        <p:nvSpPr>
          <p:cNvPr id="4" name="Slide Number Placeholder 3"/>
          <p:cNvSpPr>
            <a:spLocks noGrp="1"/>
          </p:cNvSpPr>
          <p:nvPr>
            <p:ph type="sldNum" sz="quarter" idx="10"/>
          </p:nvPr>
        </p:nvSpPr>
        <p:spPr/>
        <p:txBody>
          <a:bodyPr/>
          <a:lstStyle/>
          <a:p>
            <a:fld id="{E95E846D-3CFD-5A4D-ACCA-1B6E57DA881E}" type="slidenum">
              <a:rPr lang="en-US" smtClean="0"/>
              <a:t>8</a:t>
            </a:fld>
            <a:endParaRPr lang="en-US"/>
          </a:p>
        </p:txBody>
      </p:sp>
    </p:spTree>
    <p:extLst>
      <p:ext uri="{BB962C8B-B14F-4D97-AF65-F5344CB8AC3E}">
        <p14:creationId xmlns:p14="http://schemas.microsoft.com/office/powerpoint/2010/main" val="131598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we’re now going to build and configure our lab. Hopefully you have the Kali Linux and </a:t>
            </a:r>
            <a:r>
              <a:rPr lang="en-US" baseline="0" dirty="0" err="1" smtClean="0"/>
              <a:t>Metasploitable</a:t>
            </a:r>
            <a:r>
              <a:rPr lang="en-US" baseline="0" dirty="0" smtClean="0"/>
              <a:t> VM already downloaded. </a:t>
            </a:r>
            <a:endParaRPr lang="en-US" dirty="0"/>
          </a:p>
        </p:txBody>
      </p:sp>
      <p:sp>
        <p:nvSpPr>
          <p:cNvPr id="4" name="Slide Number Placeholder 3"/>
          <p:cNvSpPr>
            <a:spLocks noGrp="1"/>
          </p:cNvSpPr>
          <p:nvPr>
            <p:ph type="sldNum" sz="quarter" idx="10"/>
          </p:nvPr>
        </p:nvSpPr>
        <p:spPr/>
        <p:txBody>
          <a:bodyPr/>
          <a:lstStyle/>
          <a:p>
            <a:fld id="{E95E846D-3CFD-5A4D-ACCA-1B6E57DA881E}" type="slidenum">
              <a:rPr lang="en-US" smtClean="0"/>
              <a:t>9</a:t>
            </a:fld>
            <a:endParaRPr lang="en-US"/>
          </a:p>
        </p:txBody>
      </p:sp>
    </p:spTree>
    <p:extLst>
      <p:ext uri="{BB962C8B-B14F-4D97-AF65-F5344CB8AC3E}">
        <p14:creationId xmlns:p14="http://schemas.microsoft.com/office/powerpoint/2010/main" val="173536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beginning a </a:t>
            </a:r>
            <a:r>
              <a:rPr lang="en-US" dirty="0" err="1" smtClean="0"/>
              <a:t>pentest</a:t>
            </a:r>
            <a:r>
              <a:rPr lang="en-US" dirty="0" smtClean="0"/>
              <a:t>, we must define our scope. </a:t>
            </a:r>
          </a:p>
          <a:p>
            <a:endParaRPr lang="en-US" dirty="0" smtClean="0"/>
          </a:p>
          <a:p>
            <a:r>
              <a:rPr lang="en-US" dirty="0" smtClean="0"/>
              <a:t>What will we know</a:t>
            </a:r>
            <a:r>
              <a:rPr lang="en-US" baseline="0" dirty="0" smtClean="0"/>
              <a:t> about the host prior to the engagement? Some tests are white box testing. In these cases, you generally have full access to system configurations, source code, database schemas, full access to system. This is by far the easiest form of </a:t>
            </a:r>
            <a:r>
              <a:rPr lang="en-US" baseline="0" dirty="0" err="1" smtClean="0"/>
              <a:t>pentesting</a:t>
            </a:r>
            <a:r>
              <a:rPr lang="en-US" baseline="0" dirty="0" smtClean="0"/>
              <a:t>. It’s significantly easier to identify when an exploit is successful or fails and why it may have failed.</a:t>
            </a:r>
          </a:p>
          <a:p>
            <a:endParaRPr lang="en-US" baseline="0" dirty="0" smtClean="0"/>
          </a:p>
          <a:p>
            <a:r>
              <a:rPr lang="en-US" baseline="0" dirty="0" smtClean="0"/>
              <a:t>The opposite of white box testing is black box testing. In this instance, you know nothing about the system or environment you’re testing prior to the penetration test. All information must be collected or gleaned from recon and scanning. This method is much more difficult, but also quite satisfying when successful.</a:t>
            </a:r>
          </a:p>
          <a:p>
            <a:endParaRPr lang="en-US" baseline="0" dirty="0" smtClean="0"/>
          </a:p>
          <a:p>
            <a:r>
              <a:rPr lang="en-US" baseline="0" dirty="0" smtClean="0"/>
              <a:t>However, most tests exist somewhere in between, called grey box testing. You may have limited information regarding the host or environment being tested.</a:t>
            </a:r>
          </a:p>
          <a:p>
            <a:endParaRPr lang="en-US" baseline="0" dirty="0" smtClean="0"/>
          </a:p>
          <a:p>
            <a:r>
              <a:rPr lang="en-US" baseline="0" dirty="0" smtClean="0"/>
              <a:t>Second, what are we testing? A specific application? The entire host? A set of hosts or networks? An entire organization? It’s always important </a:t>
            </a:r>
          </a:p>
          <a:p>
            <a:endParaRPr lang="en-US" baseline="0" dirty="0" smtClean="0"/>
          </a:p>
          <a:p>
            <a:r>
              <a:rPr lang="en-US" baseline="0" dirty="0" smtClean="0"/>
              <a:t>Finally, always confirm which types of attacks are permitted within the test. In most tests, </a:t>
            </a:r>
            <a:r>
              <a:rPr lang="en-US" baseline="0" dirty="0" err="1" smtClean="0"/>
              <a:t>DoS</a:t>
            </a:r>
            <a:r>
              <a:rPr lang="en-US" baseline="0" dirty="0" smtClean="0"/>
              <a:t> attacks are frowned upon. They tend to break things, disrupt services, and can be generally unhelpful. However, an organization may want to test their resilience to these types of attacks. Similarly, social engineering or physical attacks may not be in scope for the test. Always make sure to verify before beginning your test.</a:t>
            </a:r>
          </a:p>
        </p:txBody>
      </p:sp>
      <p:sp>
        <p:nvSpPr>
          <p:cNvPr id="4" name="Slide Number Placeholder 3"/>
          <p:cNvSpPr>
            <a:spLocks noGrp="1"/>
          </p:cNvSpPr>
          <p:nvPr>
            <p:ph type="sldNum" sz="quarter" idx="10"/>
          </p:nvPr>
        </p:nvSpPr>
        <p:spPr/>
        <p:txBody>
          <a:bodyPr/>
          <a:lstStyle/>
          <a:p>
            <a:fld id="{E95E846D-3CFD-5A4D-ACCA-1B6E57DA881E}" type="slidenum">
              <a:rPr lang="en-US" smtClean="0"/>
              <a:t>10</a:t>
            </a:fld>
            <a:endParaRPr lang="en-US"/>
          </a:p>
        </p:txBody>
      </p:sp>
    </p:spTree>
    <p:extLst>
      <p:ext uri="{BB962C8B-B14F-4D97-AF65-F5344CB8AC3E}">
        <p14:creationId xmlns:p14="http://schemas.microsoft.com/office/powerpoint/2010/main" val="119420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FF7F2C4-5625-6540-825D-97C6DA43C8E2}" type="datetimeFigureOut">
              <a:rPr lang="en-US" smtClean="0"/>
              <a:t>10/26/18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581F2DFF-7A69-3346-AC64-7AC90164D063}"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811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7F2C4-5625-6540-825D-97C6DA43C8E2}"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24635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7F2C4-5625-6540-825D-97C6DA43C8E2}"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17527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7F2C4-5625-6540-825D-97C6DA43C8E2}"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10938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7F2C4-5625-6540-825D-97C6DA43C8E2}"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2DFF-7A69-3346-AC64-7AC90164D063}"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87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F7F2C4-5625-6540-825D-97C6DA43C8E2}" type="datetimeFigureOut">
              <a:rPr lang="en-US" smtClean="0"/>
              <a:t>10/26/18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91276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F7F2C4-5625-6540-825D-97C6DA43C8E2}" type="datetimeFigureOut">
              <a:rPr lang="en-US" smtClean="0"/>
              <a:t>10/26/18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136815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F7F2C4-5625-6540-825D-97C6DA43C8E2}" type="datetimeFigureOut">
              <a:rPr lang="en-US" smtClean="0"/>
              <a:t>10/26/18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1421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7F2C4-5625-6540-825D-97C6DA43C8E2}" type="datetimeFigureOut">
              <a:rPr lang="en-US" smtClean="0"/>
              <a:t>10/26/18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159544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7F2C4-5625-6540-825D-97C6DA43C8E2}" type="datetimeFigureOut">
              <a:rPr lang="en-US" smtClean="0"/>
              <a:t>10/26/18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117108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7F2C4-5625-6540-825D-97C6DA43C8E2}" type="datetimeFigureOut">
              <a:rPr lang="en-US" smtClean="0"/>
              <a:t>10/26/18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2DFF-7A69-3346-AC64-7AC90164D063}" type="slidenum">
              <a:rPr lang="en-US" smtClean="0"/>
              <a:t>‹#›</a:t>
            </a:fld>
            <a:endParaRPr lang="en-US"/>
          </a:p>
        </p:txBody>
      </p:sp>
    </p:spTree>
    <p:extLst>
      <p:ext uri="{BB962C8B-B14F-4D97-AF65-F5344CB8AC3E}">
        <p14:creationId xmlns:p14="http://schemas.microsoft.com/office/powerpoint/2010/main" val="6572798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1FF7F2C4-5625-6540-825D-97C6DA43C8E2}" type="datetimeFigureOut">
              <a:rPr lang="en-US" smtClean="0"/>
              <a:t>10/26/18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581F2DFF-7A69-3346-AC64-7AC90164D063}" type="slidenum">
              <a:rPr lang="en-US" smtClean="0"/>
              <a:t>‹#›</a:t>
            </a:fld>
            <a:endParaRPr lang="en-US"/>
          </a:p>
        </p:txBody>
      </p:sp>
    </p:spTree>
    <p:extLst>
      <p:ext uri="{BB962C8B-B14F-4D97-AF65-F5344CB8AC3E}">
        <p14:creationId xmlns:p14="http://schemas.microsoft.com/office/powerpoint/2010/main" val="100409737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hyperlink" Target="https://www.exploit-db.com/google-hacking-database/" TargetMode="External"/><Relationship Id="rId4" Type="http://schemas.openxmlformats.org/officeDocument/2006/relationships/hyperlink" Target="https://www.shodan.io/"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owasp.org/" TargetMode="External"/><Relationship Id="rId4" Type="http://schemas.openxmlformats.org/officeDocument/2006/relationships/hyperlink" Target="https://www.offensive-security.com/metasploit-unleashed/"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0"/>
            <a:ext cx="9418320" cy="4041648"/>
          </a:xfrm>
        </p:spPr>
        <p:txBody>
          <a:bodyPr>
            <a:normAutofit/>
          </a:bodyPr>
          <a:lstStyle/>
          <a:p>
            <a:r>
              <a:rPr lang="en-US" sz="4500" dirty="0"/>
              <a:t>https://</a:t>
            </a:r>
            <a:r>
              <a:rPr lang="en-US" sz="4700" dirty="0" err="1"/>
              <a:t>www.merckedsecurity.com</a:t>
            </a:r>
            <a:r>
              <a:rPr lang="en-US" sz="4700" dirty="0"/>
              <a:t>/intro-to-hacking-labs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5784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sz="2400" dirty="0" smtClean="0"/>
              <a:t>First, identify the scope of your test</a:t>
            </a:r>
          </a:p>
          <a:p>
            <a:pPr lvl="1"/>
            <a:r>
              <a:rPr lang="en-US" sz="2000" dirty="0" smtClean="0"/>
              <a:t>Black box? Grey box? White box?</a:t>
            </a:r>
          </a:p>
          <a:p>
            <a:pPr lvl="1"/>
            <a:r>
              <a:rPr lang="en-US" sz="2000" dirty="0" smtClean="0"/>
              <a:t>Which hosts are you testing?</a:t>
            </a:r>
          </a:p>
          <a:p>
            <a:pPr lvl="1"/>
            <a:r>
              <a:rPr lang="en-US" sz="2000" dirty="0" smtClean="0"/>
              <a:t>Which services are you testing?</a:t>
            </a:r>
          </a:p>
          <a:p>
            <a:pPr lvl="1"/>
            <a:r>
              <a:rPr lang="en-US" sz="2000" dirty="0" smtClean="0"/>
              <a:t>Which tests are permitted during the engagement?</a:t>
            </a:r>
          </a:p>
          <a:p>
            <a:pPr lvl="1"/>
            <a:endParaRPr lang="en-US" dirty="0"/>
          </a:p>
        </p:txBody>
      </p:sp>
    </p:spTree>
    <p:extLst>
      <p:ext uri="{BB962C8B-B14F-4D97-AF65-F5344CB8AC3E}">
        <p14:creationId xmlns:p14="http://schemas.microsoft.com/office/powerpoint/2010/main" val="2091265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a:t>
            </a:r>
            <a:endParaRPr lang="en-US" dirty="0"/>
          </a:p>
        </p:txBody>
      </p:sp>
      <p:sp>
        <p:nvSpPr>
          <p:cNvPr id="3" name="Content Placeholder 2"/>
          <p:cNvSpPr>
            <a:spLocks noGrp="1"/>
          </p:cNvSpPr>
          <p:nvPr>
            <p:ph idx="1"/>
          </p:nvPr>
        </p:nvSpPr>
        <p:spPr/>
        <p:txBody>
          <a:bodyPr/>
          <a:lstStyle/>
          <a:p>
            <a:r>
              <a:rPr lang="en-US" dirty="0" smtClean="0"/>
              <a:t>Passive</a:t>
            </a:r>
          </a:p>
          <a:p>
            <a:pPr lvl="1"/>
            <a:r>
              <a:rPr lang="en-US" dirty="0" smtClean="0"/>
              <a:t>Google</a:t>
            </a:r>
          </a:p>
          <a:p>
            <a:pPr lvl="2"/>
            <a:r>
              <a:rPr lang="en-US" dirty="0" smtClean="0"/>
              <a:t>site: *.</a:t>
            </a:r>
            <a:r>
              <a:rPr lang="en-US" dirty="0" err="1" smtClean="0"/>
              <a:t>vulnsite.com</a:t>
            </a:r>
            <a:r>
              <a:rPr lang="en-US" dirty="0" smtClean="0"/>
              <a:t> finance</a:t>
            </a:r>
          </a:p>
          <a:p>
            <a:pPr lvl="1"/>
            <a:r>
              <a:rPr lang="en-US" dirty="0" err="1" smtClean="0"/>
              <a:t>Netcraft</a:t>
            </a:r>
            <a:endParaRPr lang="en-US" dirty="0" smtClean="0"/>
          </a:p>
          <a:p>
            <a:pPr lvl="1"/>
            <a:r>
              <a:rPr lang="en-US" dirty="0" smtClean="0"/>
              <a:t>Google Dorks: </a:t>
            </a:r>
          </a:p>
          <a:p>
            <a:pPr lvl="2"/>
            <a:r>
              <a:rPr lang="en-US" dirty="0" smtClean="0">
                <a:hlinkClick r:id="rId3"/>
              </a:rPr>
              <a:t>https</a:t>
            </a:r>
            <a:r>
              <a:rPr lang="en-US" dirty="0">
                <a:hlinkClick r:id="rId3"/>
              </a:rPr>
              <a:t>://www.exploit-db.com/google-hacking-database/</a:t>
            </a:r>
            <a:endParaRPr lang="en-US" dirty="0"/>
          </a:p>
          <a:p>
            <a:pPr lvl="1"/>
            <a:r>
              <a:rPr lang="en-US" dirty="0" err="1" smtClean="0"/>
              <a:t>Shodan</a:t>
            </a:r>
            <a:r>
              <a:rPr lang="en-US" dirty="0" smtClean="0"/>
              <a:t>:</a:t>
            </a:r>
          </a:p>
          <a:p>
            <a:pPr lvl="2"/>
            <a:r>
              <a:rPr lang="en-US" dirty="0" smtClean="0">
                <a:hlinkClick r:id="rId4"/>
              </a:rPr>
              <a:t>https://www.shodan.io/</a:t>
            </a:r>
            <a:endParaRPr lang="en-US" dirty="0" smtClean="0"/>
          </a:p>
          <a:p>
            <a:pPr lvl="2"/>
            <a:endParaRPr lang="en-US" dirty="0"/>
          </a:p>
          <a:p>
            <a:r>
              <a:rPr lang="en-US" dirty="0" smtClean="0"/>
              <a:t>Semi-passive</a:t>
            </a:r>
          </a:p>
          <a:p>
            <a:pPr lvl="1"/>
            <a:r>
              <a:rPr lang="en-US" dirty="0" smtClean="0"/>
              <a:t>Normal user behavior</a:t>
            </a:r>
          </a:p>
          <a:p>
            <a:pPr lvl="2"/>
            <a:r>
              <a:rPr lang="en-US" dirty="0" smtClean="0"/>
              <a:t>Attempting to access public hosts</a:t>
            </a:r>
          </a:p>
          <a:p>
            <a:pPr lvl="2"/>
            <a:r>
              <a:rPr lang="en-US" dirty="0" smtClean="0"/>
              <a:t>Browsing web pages</a:t>
            </a:r>
          </a:p>
          <a:p>
            <a:pPr lvl="2"/>
            <a:endParaRPr lang="en-US" dirty="0"/>
          </a:p>
        </p:txBody>
      </p:sp>
    </p:spTree>
    <p:extLst>
      <p:ext uri="{BB962C8B-B14F-4D97-AF65-F5344CB8AC3E}">
        <p14:creationId xmlns:p14="http://schemas.microsoft.com/office/powerpoint/2010/main" val="960035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Scanning / Vulnerability Detection</a:t>
            </a:r>
            <a:endParaRPr lang="en-US" dirty="0"/>
          </a:p>
        </p:txBody>
      </p:sp>
      <p:sp>
        <p:nvSpPr>
          <p:cNvPr id="3" name="Content Placeholder 2"/>
          <p:cNvSpPr>
            <a:spLocks noGrp="1"/>
          </p:cNvSpPr>
          <p:nvPr>
            <p:ph idx="1"/>
          </p:nvPr>
        </p:nvSpPr>
        <p:spPr/>
        <p:txBody>
          <a:bodyPr/>
          <a:lstStyle/>
          <a:p>
            <a:r>
              <a:rPr lang="en-US" dirty="0" smtClean="0"/>
              <a:t>Port scanning - noisy</a:t>
            </a:r>
          </a:p>
          <a:p>
            <a:pPr lvl="1"/>
            <a:r>
              <a:rPr lang="en-US" dirty="0" smtClean="0"/>
              <a:t>Identify open ports and software versions</a:t>
            </a:r>
          </a:p>
          <a:p>
            <a:pPr lvl="1"/>
            <a:r>
              <a:rPr lang="is-IS" dirty="0" smtClean="0"/>
              <a:t>Nmap</a:t>
            </a:r>
            <a:endParaRPr lang="en-US" dirty="0" smtClean="0"/>
          </a:p>
          <a:p>
            <a:r>
              <a:rPr lang="en-US" dirty="0" smtClean="0"/>
              <a:t>Vulnerability scanning – very noisy</a:t>
            </a:r>
          </a:p>
          <a:p>
            <a:pPr lvl="1"/>
            <a:r>
              <a:rPr lang="en-US" dirty="0" smtClean="0"/>
              <a:t>Nessus</a:t>
            </a:r>
          </a:p>
          <a:p>
            <a:pPr lvl="1"/>
            <a:r>
              <a:rPr lang="en-US" dirty="0" smtClean="0"/>
              <a:t>OpenVAS</a:t>
            </a:r>
          </a:p>
          <a:p>
            <a:r>
              <a:rPr lang="en-US" dirty="0" smtClean="0"/>
              <a:t>Web app vulnerability scanning – extremely noisy</a:t>
            </a:r>
          </a:p>
          <a:p>
            <a:pPr lvl="1"/>
            <a:r>
              <a:rPr lang="en-US" dirty="0" smtClean="0"/>
              <a:t>Burp Suite</a:t>
            </a:r>
          </a:p>
          <a:p>
            <a:pPr lvl="1"/>
            <a:r>
              <a:rPr lang="en-US" dirty="0" err="1" smtClean="0"/>
              <a:t>Nikto</a:t>
            </a:r>
            <a:endParaRPr lang="en-US" dirty="0" smtClean="0"/>
          </a:p>
          <a:p>
            <a:pPr lvl="1"/>
            <a:r>
              <a:rPr lang="en-US" smtClean="0"/>
              <a:t>w3af</a:t>
            </a:r>
            <a:endParaRPr lang="en-US" dirty="0" smtClean="0"/>
          </a:p>
          <a:p>
            <a:pPr lvl="1"/>
            <a:endParaRPr lang="en-US" dirty="0" smtClean="0"/>
          </a:p>
          <a:p>
            <a:r>
              <a:rPr lang="en-US" dirty="0" smtClean="0"/>
              <a:t>Typically very noisy. Use sparingly, and if stealth is required, slowly</a:t>
            </a:r>
          </a:p>
          <a:p>
            <a:endParaRPr lang="en-US" dirty="0" smtClean="0"/>
          </a:p>
        </p:txBody>
      </p:sp>
    </p:spTree>
    <p:extLst>
      <p:ext uri="{BB962C8B-B14F-4D97-AF65-F5344CB8AC3E}">
        <p14:creationId xmlns:p14="http://schemas.microsoft.com/office/powerpoint/2010/main" val="1026789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Nmap</a:t>
            </a:r>
            <a:r>
              <a:rPr lang="en-US" dirty="0" smtClean="0"/>
              <a:t>: What does it do?</a:t>
            </a:r>
            <a:endParaRPr lang="en-US" dirty="0"/>
          </a:p>
        </p:txBody>
      </p:sp>
      <p:sp>
        <p:nvSpPr>
          <p:cNvPr id="3" name="Content Placeholder 2"/>
          <p:cNvSpPr>
            <a:spLocks noGrp="1"/>
          </p:cNvSpPr>
          <p:nvPr>
            <p:ph idx="1"/>
          </p:nvPr>
        </p:nvSpPr>
        <p:spPr/>
        <p:txBody>
          <a:bodyPr/>
          <a:lstStyle/>
          <a:p>
            <a:r>
              <a:rPr lang="en-US" dirty="0" smtClean="0"/>
              <a:t>Scans for active systems and open network ports</a:t>
            </a:r>
          </a:p>
          <a:p>
            <a:r>
              <a:rPr lang="en-US" dirty="0" smtClean="0"/>
              <a:t>Detects service and application version and banners</a:t>
            </a:r>
          </a:p>
          <a:p>
            <a:r>
              <a:rPr lang="en-US" dirty="0" smtClean="0"/>
              <a:t>Includes a scripting engine (NSE) for active vulnerability scanning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733" y="3397968"/>
            <a:ext cx="7553638" cy="2629358"/>
          </a:xfrm>
          <a:prstGeom prst="rect">
            <a:avLst/>
          </a:prstGeom>
        </p:spPr>
      </p:pic>
    </p:spTree>
    <p:extLst>
      <p:ext uri="{BB962C8B-B14F-4D97-AF65-F5344CB8AC3E}">
        <p14:creationId xmlns:p14="http://schemas.microsoft.com/office/powerpoint/2010/main" val="1897168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Nmap</a:t>
            </a:r>
            <a:r>
              <a:rPr lang="en-US" dirty="0" smtClean="0"/>
              <a:t>: Common Flags</a:t>
            </a:r>
            <a:endParaRPr lang="en-US" dirty="0"/>
          </a:p>
        </p:txBody>
      </p:sp>
      <p:sp>
        <p:nvSpPr>
          <p:cNvPr id="3" name="Content Placeholder 2"/>
          <p:cNvSpPr>
            <a:spLocks noGrp="1"/>
          </p:cNvSpPr>
          <p:nvPr>
            <p:ph idx="1"/>
          </p:nvPr>
        </p:nvSpPr>
        <p:spPr/>
        <p:txBody>
          <a:bodyPr>
            <a:normAutofit lnSpcReduction="10000"/>
          </a:bodyPr>
          <a:lstStyle/>
          <a:p>
            <a:r>
              <a:rPr lang="en-US" dirty="0" smtClean="0"/>
              <a:t>-p : specify specific ports to scan</a:t>
            </a:r>
          </a:p>
          <a:p>
            <a:pPr lvl="1"/>
            <a:r>
              <a:rPr lang="en-US" dirty="0" smtClean="0"/>
              <a:t>-p- : scan all ports</a:t>
            </a:r>
          </a:p>
          <a:p>
            <a:pPr lvl="1"/>
            <a:r>
              <a:rPr lang="en-US" dirty="0" smtClean="0"/>
              <a:t>-p 80,443 : scan common web server ports</a:t>
            </a:r>
          </a:p>
          <a:p>
            <a:r>
              <a:rPr lang="en-US" dirty="0" smtClean="0"/>
              <a:t>-</a:t>
            </a:r>
            <a:r>
              <a:rPr lang="en-US" dirty="0" err="1" smtClean="0"/>
              <a:t>Pn</a:t>
            </a:r>
            <a:r>
              <a:rPr lang="en-US" dirty="0" smtClean="0"/>
              <a:t> : don’t check for ping response before scanning</a:t>
            </a:r>
          </a:p>
          <a:p>
            <a:r>
              <a:rPr lang="en-US" dirty="0" smtClean="0"/>
              <a:t>-</a:t>
            </a:r>
            <a:r>
              <a:rPr lang="en-US" dirty="0" err="1" smtClean="0"/>
              <a:t>sV</a:t>
            </a:r>
            <a:r>
              <a:rPr lang="en-US" dirty="0"/>
              <a:t> </a:t>
            </a:r>
            <a:r>
              <a:rPr lang="en-US" dirty="0" smtClean="0"/>
              <a:t>: attempt to detect service version information</a:t>
            </a:r>
          </a:p>
          <a:p>
            <a:r>
              <a:rPr lang="en-US" dirty="0" smtClean="0"/>
              <a:t>-O : attempt to detect operating system</a:t>
            </a:r>
          </a:p>
          <a:p>
            <a:r>
              <a:rPr lang="en-US" dirty="0" smtClean="0"/>
              <a:t>Scan types</a:t>
            </a:r>
          </a:p>
          <a:p>
            <a:pPr lvl="1"/>
            <a:r>
              <a:rPr lang="en-US" dirty="0" smtClean="0"/>
              <a:t>-</a:t>
            </a:r>
            <a:r>
              <a:rPr lang="en-US" dirty="0" err="1" smtClean="0"/>
              <a:t>sT</a:t>
            </a:r>
            <a:r>
              <a:rPr lang="en-US" dirty="0"/>
              <a:t> </a:t>
            </a:r>
            <a:r>
              <a:rPr lang="en-US" dirty="0" smtClean="0"/>
              <a:t>: TCP connection scan</a:t>
            </a:r>
          </a:p>
          <a:p>
            <a:pPr lvl="1"/>
            <a:r>
              <a:rPr lang="en-US" dirty="0" smtClean="0"/>
              <a:t>-</a:t>
            </a:r>
            <a:r>
              <a:rPr lang="en-US" dirty="0" err="1" smtClean="0"/>
              <a:t>sS</a:t>
            </a:r>
            <a:r>
              <a:rPr lang="en-US" dirty="0" smtClean="0"/>
              <a:t> : TCP SYN stealth scan</a:t>
            </a:r>
          </a:p>
          <a:p>
            <a:pPr lvl="1"/>
            <a:r>
              <a:rPr lang="en-US" dirty="0" smtClean="0"/>
              <a:t>-</a:t>
            </a:r>
            <a:r>
              <a:rPr lang="en-US" dirty="0" err="1" smtClean="0"/>
              <a:t>sU</a:t>
            </a:r>
            <a:r>
              <a:rPr lang="en-US" dirty="0" smtClean="0"/>
              <a:t> : UDP scan</a:t>
            </a:r>
          </a:p>
          <a:p>
            <a:pPr lvl="1"/>
            <a:r>
              <a:rPr lang="en-US" dirty="0" smtClean="0"/>
              <a:t>-</a:t>
            </a:r>
            <a:r>
              <a:rPr lang="en-US" dirty="0" err="1" smtClean="0"/>
              <a:t>sF</a:t>
            </a:r>
            <a:r>
              <a:rPr lang="en-US" dirty="0" smtClean="0"/>
              <a:t> : TCP FIN scan</a:t>
            </a:r>
          </a:p>
          <a:p>
            <a:r>
              <a:rPr lang="en-US" dirty="0" smtClean="0"/>
              <a:t>$ </a:t>
            </a:r>
            <a:r>
              <a:rPr lang="en-US" dirty="0" err="1" smtClean="0"/>
              <a:t>nmap</a:t>
            </a:r>
            <a:r>
              <a:rPr lang="en-US" dirty="0" smtClean="0"/>
              <a:t> –p 80,443 –</a:t>
            </a:r>
            <a:r>
              <a:rPr lang="en-US" dirty="0" err="1" smtClean="0"/>
              <a:t>Pn</a:t>
            </a:r>
            <a:r>
              <a:rPr lang="en-US" dirty="0" smtClean="0"/>
              <a:t> –</a:t>
            </a:r>
            <a:r>
              <a:rPr lang="en-US" dirty="0" err="1" smtClean="0"/>
              <a:t>sS</a:t>
            </a:r>
            <a:r>
              <a:rPr lang="en-US" dirty="0" smtClean="0"/>
              <a:t> 192.168.33.0/24</a:t>
            </a:r>
          </a:p>
        </p:txBody>
      </p:sp>
    </p:spTree>
    <p:extLst>
      <p:ext uri="{BB962C8B-B14F-4D97-AF65-F5344CB8AC3E}">
        <p14:creationId xmlns:p14="http://schemas.microsoft.com/office/powerpoint/2010/main" val="2088906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Nmap</a:t>
            </a:r>
            <a:r>
              <a:rPr lang="en-US" dirty="0" smtClean="0"/>
              <a:t>: Scripts</a:t>
            </a:r>
            <a:endParaRPr lang="en-US" dirty="0"/>
          </a:p>
        </p:txBody>
      </p:sp>
      <p:sp>
        <p:nvSpPr>
          <p:cNvPr id="3" name="Content Placeholder 2"/>
          <p:cNvSpPr>
            <a:spLocks noGrp="1"/>
          </p:cNvSpPr>
          <p:nvPr>
            <p:ph idx="1"/>
          </p:nvPr>
        </p:nvSpPr>
        <p:spPr/>
        <p:txBody>
          <a:bodyPr/>
          <a:lstStyle/>
          <a:p>
            <a:r>
              <a:rPr lang="en-US" dirty="0" err="1" smtClean="0"/>
              <a:t>Nmap</a:t>
            </a:r>
            <a:r>
              <a:rPr lang="en-US" dirty="0" smtClean="0"/>
              <a:t> provides a scripting engine called NSE</a:t>
            </a:r>
          </a:p>
          <a:p>
            <a:r>
              <a:rPr lang="en-US" dirty="0" smtClean="0"/>
              <a:t>Several scripts preinstalled on Kali Linux</a:t>
            </a:r>
          </a:p>
          <a:p>
            <a:pPr lvl="1"/>
            <a:r>
              <a:rPr lang="en-US" dirty="0"/>
              <a:t>Found at /</a:t>
            </a:r>
            <a:r>
              <a:rPr lang="en-US" dirty="0" err="1" smtClean="0"/>
              <a:t>usr</a:t>
            </a:r>
            <a:r>
              <a:rPr lang="en-US" dirty="0" smtClean="0"/>
              <a:t>/share/</a:t>
            </a:r>
            <a:r>
              <a:rPr lang="en-US" dirty="0" err="1" smtClean="0"/>
              <a:t>nmap</a:t>
            </a:r>
            <a:r>
              <a:rPr lang="en-US" dirty="0" smtClean="0"/>
              <a:t>/scripts</a:t>
            </a:r>
          </a:p>
          <a:p>
            <a:r>
              <a:rPr lang="en-US" dirty="0" smtClean="0"/>
              <a:t>Call scripts using the --script flag</a:t>
            </a:r>
          </a:p>
          <a:p>
            <a:r>
              <a:rPr lang="en-US" dirty="0" smtClean="0"/>
              <a:t>Check details using the --script-help flag</a:t>
            </a:r>
          </a:p>
          <a:p>
            <a:r>
              <a:rPr lang="en-US" dirty="0" smtClean="0"/>
              <a:t>Be aware of risks associated with script</a:t>
            </a:r>
          </a:p>
          <a:p>
            <a:endParaRPr lang="en-US" dirty="0"/>
          </a:p>
        </p:txBody>
      </p:sp>
    </p:spTree>
    <p:extLst>
      <p:ext uri="{BB962C8B-B14F-4D97-AF65-F5344CB8AC3E}">
        <p14:creationId xmlns:p14="http://schemas.microsoft.com/office/powerpoint/2010/main" val="15784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2278505"/>
            <a:ext cx="9590407" cy="1663907"/>
          </a:xfrm>
        </p:spPr>
        <p:txBody>
          <a:bodyPr>
            <a:normAutofit/>
          </a:bodyPr>
          <a:lstStyle/>
          <a:p>
            <a:pPr algn="ctr"/>
            <a:r>
              <a:rPr lang="en-US" sz="7200" dirty="0" smtClean="0"/>
              <a:t>NMAP EXERCISE</a:t>
            </a:r>
            <a:endParaRPr lang="en-US" sz="7200" dirty="0"/>
          </a:p>
        </p:txBody>
      </p:sp>
    </p:spTree>
    <p:extLst>
      <p:ext uri="{BB962C8B-B14F-4D97-AF65-F5344CB8AC3E}">
        <p14:creationId xmlns:p14="http://schemas.microsoft.com/office/powerpoint/2010/main" val="177960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Gaining Access</a:t>
            </a:r>
            <a:endParaRPr lang="en-US" dirty="0"/>
          </a:p>
        </p:txBody>
      </p:sp>
      <p:sp>
        <p:nvSpPr>
          <p:cNvPr id="3" name="Content Placeholder 2"/>
          <p:cNvSpPr>
            <a:spLocks noGrp="1"/>
          </p:cNvSpPr>
          <p:nvPr>
            <p:ph idx="1"/>
          </p:nvPr>
        </p:nvSpPr>
        <p:spPr/>
        <p:txBody>
          <a:bodyPr/>
          <a:lstStyle/>
          <a:p>
            <a:r>
              <a:rPr lang="en-US" dirty="0" smtClean="0"/>
              <a:t>Social Engineering</a:t>
            </a:r>
          </a:p>
          <a:p>
            <a:r>
              <a:rPr lang="en-US" dirty="0" smtClean="0"/>
              <a:t>Weak passwords</a:t>
            </a:r>
          </a:p>
          <a:p>
            <a:r>
              <a:rPr lang="en-US" dirty="0" smtClean="0"/>
              <a:t>Poor security configuration</a:t>
            </a:r>
          </a:p>
          <a:p>
            <a:r>
              <a:rPr lang="en-US" dirty="0" smtClean="0"/>
              <a:t>Poor physical security</a:t>
            </a:r>
          </a:p>
          <a:p>
            <a:r>
              <a:rPr lang="en-US" dirty="0" smtClean="0"/>
              <a:t>Malware</a:t>
            </a:r>
          </a:p>
          <a:p>
            <a:r>
              <a:rPr lang="en-US" dirty="0" err="1" smtClean="0"/>
              <a:t>Sploits</a:t>
            </a:r>
            <a:r>
              <a:rPr lang="en-US" dirty="0" smtClean="0"/>
              <a:t>!!!</a:t>
            </a:r>
            <a:endParaRPr lang="en-US" dirty="0"/>
          </a:p>
        </p:txBody>
      </p:sp>
    </p:spTree>
    <p:extLst>
      <p:ext uri="{BB962C8B-B14F-4D97-AF65-F5344CB8AC3E}">
        <p14:creationId xmlns:p14="http://schemas.microsoft.com/office/powerpoint/2010/main" val="1761541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We have a list of services. Now what?</a:t>
            </a:r>
          </a:p>
          <a:p>
            <a:r>
              <a:rPr lang="en-US" dirty="0" smtClean="0"/>
              <a:t>Look for a vulnerability!</a:t>
            </a:r>
          </a:p>
          <a:p>
            <a:pPr lvl="1"/>
            <a:r>
              <a:rPr lang="en-US" dirty="0" smtClean="0"/>
              <a:t>Exploit-</a:t>
            </a:r>
            <a:r>
              <a:rPr lang="en-US" dirty="0" err="1" smtClean="0"/>
              <a:t>db</a:t>
            </a:r>
            <a:endParaRPr lang="en-US" dirty="0" smtClean="0"/>
          </a:p>
          <a:p>
            <a:pPr lvl="1"/>
            <a:r>
              <a:rPr lang="en-US" dirty="0" err="1" smtClean="0"/>
              <a:t>SecurityFocus</a:t>
            </a:r>
            <a:endParaRPr lang="en-US" dirty="0" smtClean="0"/>
          </a:p>
          <a:p>
            <a:pPr lvl="1"/>
            <a:r>
              <a:rPr lang="en-US" dirty="0" smtClean="0"/>
              <a:t>Google</a:t>
            </a:r>
          </a:p>
          <a:p>
            <a:pPr lvl="1"/>
            <a:r>
              <a:rPr lang="en-US" dirty="0" err="1" smtClean="0"/>
              <a:t>cve.mitre.org</a:t>
            </a:r>
            <a:endParaRPr lang="en-US" dirty="0" smtClean="0"/>
          </a:p>
          <a:p>
            <a:pPr lvl="1"/>
            <a:r>
              <a:rPr lang="en-US" dirty="0" smtClean="0"/>
              <a:t>Fuzzing / Code Audit / Reverse Engineering</a:t>
            </a:r>
          </a:p>
        </p:txBody>
      </p:sp>
    </p:spTree>
    <p:extLst>
      <p:ext uri="{BB962C8B-B14F-4D97-AF65-F5344CB8AC3E}">
        <p14:creationId xmlns:p14="http://schemas.microsoft.com/office/powerpoint/2010/main" val="704884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883" y="209250"/>
            <a:ext cx="5003208" cy="373316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4091" y="2658264"/>
            <a:ext cx="5939020" cy="4199736"/>
          </a:xfrm>
          <a:prstGeom prst="rect">
            <a:avLst/>
          </a:prstGeom>
        </p:spPr>
      </p:pic>
    </p:spTree>
    <p:extLst>
      <p:ext uri="{BB962C8B-B14F-4D97-AF65-F5344CB8AC3E}">
        <p14:creationId xmlns:p14="http://schemas.microsoft.com/office/powerpoint/2010/main" val="129740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Ethical Hacking</a:t>
            </a:r>
            <a:endParaRPr lang="en-US" dirty="0"/>
          </a:p>
        </p:txBody>
      </p:sp>
      <p:sp>
        <p:nvSpPr>
          <p:cNvPr id="3" name="Subtitle 2"/>
          <p:cNvSpPr>
            <a:spLocks noGrp="1"/>
          </p:cNvSpPr>
          <p:nvPr>
            <p:ph type="subTitle" idx="1"/>
          </p:nvPr>
        </p:nvSpPr>
        <p:spPr/>
        <p:txBody>
          <a:bodyPr/>
          <a:lstStyle/>
          <a:p>
            <a:r>
              <a:rPr lang="en-US" dirty="0" smtClean="0"/>
              <a:t>Alexander Merck</a:t>
            </a:r>
          </a:p>
          <a:p>
            <a:r>
              <a:rPr lang="en-US" dirty="0" err="1"/>
              <a:t>a</a:t>
            </a:r>
            <a:r>
              <a:rPr lang="en-US" dirty="0" err="1" smtClean="0"/>
              <a:t>lexander.merck@duke.edu</a:t>
            </a:r>
            <a:endParaRPr lang="en-US" dirty="0"/>
          </a:p>
        </p:txBody>
      </p:sp>
    </p:spTree>
    <p:extLst>
      <p:ext uri="{BB962C8B-B14F-4D97-AF65-F5344CB8AC3E}">
        <p14:creationId xmlns:p14="http://schemas.microsoft.com/office/powerpoint/2010/main" val="1414857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Exploitation</a:t>
            </a:r>
            <a:endParaRPr lang="en-US" dirty="0"/>
          </a:p>
        </p:txBody>
      </p:sp>
      <p:sp>
        <p:nvSpPr>
          <p:cNvPr id="3" name="Content Placeholder 2"/>
          <p:cNvSpPr>
            <a:spLocks noGrp="1"/>
          </p:cNvSpPr>
          <p:nvPr>
            <p:ph idx="1"/>
          </p:nvPr>
        </p:nvSpPr>
        <p:spPr/>
        <p:txBody>
          <a:bodyPr/>
          <a:lstStyle/>
          <a:p>
            <a:r>
              <a:rPr lang="en-US" dirty="0" smtClean="0"/>
              <a:t>We’ve found a potential vulnerability. Now what?</a:t>
            </a:r>
          </a:p>
          <a:p>
            <a:pPr lvl="1"/>
            <a:r>
              <a:rPr lang="en-US" dirty="0" err="1" smtClean="0"/>
              <a:t>Metasploit</a:t>
            </a:r>
            <a:endParaRPr lang="en-US" dirty="0" smtClean="0"/>
          </a:p>
          <a:p>
            <a:pPr lvl="1"/>
            <a:r>
              <a:rPr lang="en-US" dirty="0" smtClean="0"/>
              <a:t>Exploit scripts</a:t>
            </a:r>
          </a:p>
          <a:p>
            <a:pPr lvl="1"/>
            <a:r>
              <a:rPr lang="en-US" dirty="0" smtClean="0"/>
              <a:t>Roll your own exploits</a:t>
            </a:r>
          </a:p>
          <a:p>
            <a:pPr lvl="1"/>
            <a:endParaRPr lang="en-US" dirty="0"/>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r>
              <a:rPr lang="en-US" dirty="0" smtClean="0">
                <a:solidFill>
                  <a:srgbClr val="FF0000"/>
                </a:solidFill>
              </a:rPr>
              <a:t>Disclaimer: ALWAYS </a:t>
            </a:r>
            <a:r>
              <a:rPr lang="en-US" dirty="0">
                <a:solidFill>
                  <a:srgbClr val="FF0000"/>
                </a:solidFill>
              </a:rPr>
              <a:t>test your scripts in a lab environment. Be fully aware of what the exploit does before running it in a production environment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192" y="2244143"/>
            <a:ext cx="3886021" cy="2914516"/>
          </a:xfrm>
          <a:prstGeom prst="rect">
            <a:avLst/>
          </a:prstGeom>
        </p:spPr>
      </p:pic>
    </p:spTree>
    <p:extLst>
      <p:ext uri="{BB962C8B-B14F-4D97-AF65-F5344CB8AC3E}">
        <p14:creationId xmlns:p14="http://schemas.microsoft.com/office/powerpoint/2010/main" val="221428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Metasploit</a:t>
            </a:r>
            <a:r>
              <a:rPr lang="en-US" dirty="0" smtClean="0"/>
              <a:t> Framework</a:t>
            </a:r>
            <a:endParaRPr lang="en-US" dirty="0"/>
          </a:p>
        </p:txBody>
      </p:sp>
      <p:sp>
        <p:nvSpPr>
          <p:cNvPr id="3" name="Content Placeholder 2"/>
          <p:cNvSpPr>
            <a:spLocks noGrp="1"/>
          </p:cNvSpPr>
          <p:nvPr>
            <p:ph idx="1"/>
          </p:nvPr>
        </p:nvSpPr>
        <p:spPr/>
        <p:txBody>
          <a:bodyPr/>
          <a:lstStyle/>
          <a:p>
            <a:r>
              <a:rPr lang="en-US" dirty="0" smtClean="0"/>
              <a:t>Free and Open source vulnerability resource and exploitation tool</a:t>
            </a:r>
          </a:p>
          <a:p>
            <a:r>
              <a:rPr lang="en-US" dirty="0" smtClean="0"/>
              <a:t>Point and fire exploitation</a:t>
            </a:r>
          </a:p>
          <a:p>
            <a:r>
              <a:rPr lang="en-US" dirty="0" smtClean="0"/>
              <a:t>Includes a Ruby based scripting engine for development of custom modules</a:t>
            </a:r>
          </a:p>
          <a:p>
            <a:r>
              <a:rPr lang="en-US" dirty="0" smtClean="0"/>
              <a:t>Comes preinstalled on Kali Linux</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589" y="3817937"/>
            <a:ext cx="3302000" cy="2362200"/>
          </a:xfrm>
          <a:prstGeom prst="rect">
            <a:avLst/>
          </a:prstGeom>
        </p:spPr>
      </p:pic>
    </p:spTree>
    <p:extLst>
      <p:ext uri="{BB962C8B-B14F-4D97-AF65-F5344CB8AC3E}">
        <p14:creationId xmlns:p14="http://schemas.microsoft.com/office/powerpoint/2010/main" val="1564862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Metasploit</a:t>
            </a:r>
            <a:r>
              <a:rPr lang="en-US" dirty="0" smtClean="0"/>
              <a:t> Exploits</a:t>
            </a:r>
            <a:endParaRPr lang="en-US" dirty="0"/>
          </a:p>
        </p:txBody>
      </p:sp>
      <p:sp>
        <p:nvSpPr>
          <p:cNvPr id="3" name="Content Placeholder 2"/>
          <p:cNvSpPr>
            <a:spLocks noGrp="1"/>
          </p:cNvSpPr>
          <p:nvPr>
            <p:ph idx="1"/>
          </p:nvPr>
        </p:nvSpPr>
        <p:spPr/>
        <p:txBody>
          <a:bodyPr/>
          <a:lstStyle/>
          <a:p>
            <a:r>
              <a:rPr lang="en-US" dirty="0" err="1" smtClean="0"/>
              <a:t>Metasploit</a:t>
            </a:r>
            <a:r>
              <a:rPr lang="en-US" dirty="0" smtClean="0"/>
              <a:t> contains repository of exploits</a:t>
            </a:r>
          </a:p>
          <a:p>
            <a:r>
              <a:rPr lang="en-US" dirty="0" smtClean="0"/>
              <a:t>Can be searched with “search &lt;keyword&gt;” command</a:t>
            </a:r>
          </a:p>
          <a:p>
            <a:pPr lvl="1"/>
            <a:r>
              <a:rPr lang="en-US" dirty="0" smtClean="0"/>
              <a:t>Ex. &gt; search </a:t>
            </a:r>
            <a:r>
              <a:rPr lang="en-US" dirty="0" err="1" smtClean="0"/>
              <a:t>smb</a:t>
            </a:r>
            <a:endParaRPr lang="en-US" dirty="0" smtClean="0"/>
          </a:p>
          <a:p>
            <a:r>
              <a:rPr lang="en-US" dirty="0" smtClean="0"/>
              <a:t>“info” command provides detailed information on exploit and valid targets</a:t>
            </a:r>
          </a:p>
          <a:p>
            <a:pPr lvl="1"/>
            <a:r>
              <a:rPr lang="en-US" dirty="0" smtClean="0"/>
              <a:t>Ex. &gt; info exploit/windows/</a:t>
            </a:r>
            <a:r>
              <a:rPr lang="en-US" dirty="0" err="1" smtClean="0"/>
              <a:t>smb</a:t>
            </a:r>
            <a:r>
              <a:rPr lang="en-US" dirty="0" smtClean="0"/>
              <a:t>/ms10_061_spoolss</a:t>
            </a:r>
          </a:p>
          <a:p>
            <a:r>
              <a:rPr lang="en-US" dirty="0" smtClean="0"/>
              <a:t>“use” command sets the active exploit for execution</a:t>
            </a:r>
          </a:p>
          <a:p>
            <a:pPr lvl="1"/>
            <a:r>
              <a:rPr lang="en-US" dirty="0" smtClean="0"/>
              <a:t>Ex. &gt; use </a:t>
            </a:r>
            <a:r>
              <a:rPr lang="en-US" dirty="0"/>
              <a:t>exploit/windows/</a:t>
            </a:r>
            <a:r>
              <a:rPr lang="en-US" dirty="0" err="1"/>
              <a:t>smb</a:t>
            </a:r>
            <a:r>
              <a:rPr lang="en-US" dirty="0"/>
              <a:t>/ms10_061_spoolss</a:t>
            </a:r>
          </a:p>
          <a:p>
            <a:pPr lvl="1"/>
            <a:endParaRPr lang="en-US" dirty="0"/>
          </a:p>
        </p:txBody>
      </p:sp>
    </p:spTree>
    <p:extLst>
      <p:ext uri="{BB962C8B-B14F-4D97-AF65-F5344CB8AC3E}">
        <p14:creationId xmlns:p14="http://schemas.microsoft.com/office/powerpoint/2010/main" val="885708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Payloads</a:t>
            </a:r>
            <a:endParaRPr lang="en-US" dirty="0"/>
          </a:p>
        </p:txBody>
      </p:sp>
      <p:sp>
        <p:nvSpPr>
          <p:cNvPr id="3" name="Content Placeholder 2"/>
          <p:cNvSpPr>
            <a:spLocks noGrp="1"/>
          </p:cNvSpPr>
          <p:nvPr>
            <p:ph idx="1"/>
          </p:nvPr>
        </p:nvSpPr>
        <p:spPr/>
        <p:txBody>
          <a:bodyPr/>
          <a:lstStyle/>
          <a:p>
            <a:r>
              <a:rPr lang="en-US" dirty="0" smtClean="0"/>
              <a:t>Must set a payload for execution after exploitation</a:t>
            </a:r>
          </a:p>
          <a:p>
            <a:r>
              <a:rPr lang="en-US" dirty="0" smtClean="0"/>
              <a:t>”search payload” / ”search </a:t>
            </a:r>
            <a:r>
              <a:rPr lang="en-US" dirty="0" err="1" smtClean="0"/>
              <a:t>type:payload</a:t>
            </a:r>
            <a:r>
              <a:rPr lang="en-US" dirty="0"/>
              <a:t> </a:t>
            </a:r>
            <a:r>
              <a:rPr lang="en-US" dirty="0" err="1" smtClean="0"/>
              <a:t>platform:windows</a:t>
            </a:r>
            <a:r>
              <a:rPr lang="en-US" dirty="0" smtClean="0"/>
              <a:t>”</a:t>
            </a:r>
          </a:p>
          <a:p>
            <a:r>
              <a:rPr lang="en-US" dirty="0" smtClean="0"/>
              <a:t>Set payload with “set payload &lt;</a:t>
            </a:r>
            <a:r>
              <a:rPr lang="en-US" dirty="0" err="1" smtClean="0"/>
              <a:t>payload_path</a:t>
            </a:r>
            <a:r>
              <a:rPr lang="en-US" dirty="0" smtClean="0"/>
              <a:t>&gt;” command</a:t>
            </a:r>
          </a:p>
          <a:p>
            <a:pPr lvl="1"/>
            <a:r>
              <a:rPr lang="en-US" dirty="0" smtClean="0"/>
              <a:t>Ex. &gt; set payload payload/windows/</a:t>
            </a:r>
            <a:r>
              <a:rPr lang="en-US" dirty="0" err="1" smtClean="0"/>
              <a:t>meterpreter</a:t>
            </a:r>
            <a:r>
              <a:rPr lang="en-US" dirty="0" smtClean="0"/>
              <a:t>/</a:t>
            </a:r>
            <a:r>
              <a:rPr lang="en-US" dirty="0" err="1" smtClean="0"/>
              <a:t>reverse_tcp</a:t>
            </a:r>
            <a:endParaRPr lang="en-US" dirty="0" smtClean="0"/>
          </a:p>
          <a:p>
            <a:pPr lvl="1"/>
            <a:r>
              <a:rPr lang="en-US" dirty="0" smtClean="0"/>
              <a:t>Can also tab search complete when typing “set payload”</a:t>
            </a:r>
          </a:p>
          <a:p>
            <a:r>
              <a:rPr lang="en-US" dirty="0" smtClean="0"/>
              <a:t>Most common and robust payload is the Meterpreter</a:t>
            </a:r>
          </a:p>
          <a:p>
            <a:pPr lvl="1"/>
            <a:r>
              <a:rPr lang="en-US" dirty="0" smtClean="0"/>
              <a:t>Provides shell access</a:t>
            </a:r>
          </a:p>
          <a:p>
            <a:pPr lvl="1"/>
            <a:r>
              <a:rPr lang="en-US" dirty="0" smtClean="0"/>
              <a:t>Can run additional </a:t>
            </a:r>
            <a:r>
              <a:rPr lang="en-US" dirty="0" err="1" smtClean="0"/>
              <a:t>metasploit</a:t>
            </a:r>
            <a:r>
              <a:rPr lang="en-US" dirty="0" smtClean="0"/>
              <a:t> scripts within context</a:t>
            </a:r>
          </a:p>
          <a:p>
            <a:r>
              <a:rPr lang="en-US" dirty="0" smtClean="0"/>
              <a:t>Generally favor Reverse TCP payload</a:t>
            </a:r>
          </a:p>
          <a:p>
            <a:endParaRPr lang="en-US" dirty="0"/>
          </a:p>
        </p:txBody>
      </p:sp>
    </p:spTree>
    <p:extLst>
      <p:ext uri="{BB962C8B-B14F-4D97-AF65-F5344CB8AC3E}">
        <p14:creationId xmlns:p14="http://schemas.microsoft.com/office/powerpoint/2010/main" val="1044359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 vs Reverse TCP shells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9085" y="2055273"/>
            <a:ext cx="5440680" cy="3898392"/>
          </a:xfrm>
        </p:spPr>
      </p:pic>
    </p:spTree>
    <p:extLst>
      <p:ext uri="{BB962C8B-B14F-4D97-AF65-F5344CB8AC3E}">
        <p14:creationId xmlns:p14="http://schemas.microsoft.com/office/powerpoint/2010/main" val="942157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r>
              <a:rPr lang="en-US" dirty="0" smtClean="0"/>
              <a:t>Must configure options for exploit and payload after selecting</a:t>
            </a:r>
          </a:p>
          <a:p>
            <a:r>
              <a:rPr lang="en-US" dirty="0" smtClean="0"/>
              <a:t>Can view options with “show options” command</a:t>
            </a:r>
          </a:p>
          <a:p>
            <a:r>
              <a:rPr lang="en-US" dirty="0" smtClean="0"/>
              <a:t>Set option with the ”set” command</a:t>
            </a:r>
          </a:p>
          <a:p>
            <a:pPr lvl="1"/>
            <a:r>
              <a:rPr lang="en-US" dirty="0" smtClean="0"/>
              <a:t>Ex. &gt; set RHOST 192.168.33.131</a:t>
            </a:r>
          </a:p>
          <a:p>
            <a:r>
              <a:rPr lang="en-US" dirty="0" smtClean="0"/>
              <a:t>Common options</a:t>
            </a:r>
          </a:p>
          <a:p>
            <a:pPr lvl="1"/>
            <a:r>
              <a:rPr lang="en-US" dirty="0" smtClean="0"/>
              <a:t>RHOST -&gt; remote (target) host</a:t>
            </a:r>
          </a:p>
          <a:p>
            <a:pPr lvl="1"/>
            <a:r>
              <a:rPr lang="en-US" dirty="0" smtClean="0"/>
              <a:t>RPORT -&gt; remote (target) port</a:t>
            </a:r>
          </a:p>
          <a:p>
            <a:pPr lvl="1"/>
            <a:r>
              <a:rPr lang="en-US" dirty="0" smtClean="0"/>
              <a:t>LHOST -&gt; local host, IP of your attacking box</a:t>
            </a:r>
          </a:p>
          <a:p>
            <a:pPr lvl="1"/>
            <a:r>
              <a:rPr lang="en-US" dirty="0" smtClean="0"/>
              <a:t>LPORT -&gt; local port, port used for the connect-back or bind shell</a:t>
            </a:r>
            <a:endParaRPr lang="en-US" dirty="0"/>
          </a:p>
        </p:txBody>
      </p:sp>
    </p:spTree>
    <p:extLst>
      <p:ext uri="{BB962C8B-B14F-4D97-AF65-F5344CB8AC3E}">
        <p14:creationId xmlns:p14="http://schemas.microsoft.com/office/powerpoint/2010/main" val="1868845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89" y="2336228"/>
            <a:ext cx="9692640" cy="1325562"/>
          </a:xfrm>
        </p:spPr>
        <p:txBody>
          <a:bodyPr>
            <a:normAutofit/>
          </a:bodyPr>
          <a:lstStyle/>
          <a:p>
            <a:r>
              <a:rPr lang="en-US" sz="5400" dirty="0" smtClean="0"/>
              <a:t>METASPLOIT EXERCISE</a:t>
            </a:r>
            <a:endParaRPr lang="en-US" sz="5400" dirty="0"/>
          </a:p>
        </p:txBody>
      </p:sp>
    </p:spTree>
    <p:extLst>
      <p:ext uri="{BB962C8B-B14F-4D97-AF65-F5344CB8AC3E}">
        <p14:creationId xmlns:p14="http://schemas.microsoft.com/office/powerpoint/2010/main" val="115855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 Escalation</a:t>
            </a:r>
            <a:endParaRPr lang="en-US" dirty="0"/>
          </a:p>
        </p:txBody>
      </p:sp>
      <p:sp>
        <p:nvSpPr>
          <p:cNvPr id="3" name="Content Placeholder 2"/>
          <p:cNvSpPr>
            <a:spLocks noGrp="1"/>
          </p:cNvSpPr>
          <p:nvPr>
            <p:ph idx="1"/>
          </p:nvPr>
        </p:nvSpPr>
        <p:spPr/>
        <p:txBody>
          <a:bodyPr/>
          <a:lstStyle/>
          <a:p>
            <a:r>
              <a:rPr lang="en-US" dirty="0" smtClean="0"/>
              <a:t>GOT ROOT???</a:t>
            </a:r>
          </a:p>
          <a:p>
            <a:r>
              <a:rPr lang="en-US" dirty="0" smtClean="0"/>
              <a:t>Sometimes already root or SYSTEM</a:t>
            </a:r>
          </a:p>
          <a:p>
            <a:r>
              <a:rPr lang="en-US" dirty="0" smtClean="0"/>
              <a:t>Otherwise, a bit of a dark art</a:t>
            </a:r>
          </a:p>
          <a:p>
            <a:r>
              <a:rPr lang="en-US" dirty="0" smtClean="0"/>
              <a:t>For Windows:</a:t>
            </a:r>
          </a:p>
          <a:p>
            <a:pPr lvl="1"/>
            <a:r>
              <a:rPr lang="en-US" dirty="0" smtClean="0"/>
              <a:t>Meterpreter: use </a:t>
            </a:r>
            <a:r>
              <a:rPr lang="en-US" dirty="0" err="1" smtClean="0"/>
              <a:t>priv</a:t>
            </a:r>
            <a:r>
              <a:rPr lang="en-US" dirty="0" smtClean="0"/>
              <a:t>; </a:t>
            </a:r>
            <a:r>
              <a:rPr lang="en-US" dirty="0" err="1" smtClean="0"/>
              <a:t>getsystem</a:t>
            </a:r>
            <a:r>
              <a:rPr lang="en-US" dirty="0" smtClean="0"/>
              <a:t>;</a:t>
            </a:r>
          </a:p>
          <a:p>
            <a:pPr lvl="1"/>
            <a:r>
              <a:rPr lang="en-US" dirty="0" smtClean="0"/>
              <a:t> look at patch level, any running processes</a:t>
            </a:r>
          </a:p>
          <a:p>
            <a:r>
              <a:rPr lang="en-US" dirty="0" smtClean="0"/>
              <a:t>For Linux:</a:t>
            </a:r>
          </a:p>
          <a:p>
            <a:pPr lvl="1"/>
            <a:r>
              <a:rPr lang="en-US" dirty="0" smtClean="0"/>
              <a:t>look at kernel version : </a:t>
            </a:r>
            <a:r>
              <a:rPr lang="en-US" dirty="0" err="1" smtClean="0"/>
              <a:t>uname</a:t>
            </a:r>
            <a:r>
              <a:rPr lang="en-US" dirty="0" smtClean="0"/>
              <a:t> –a</a:t>
            </a:r>
          </a:p>
          <a:p>
            <a:pPr lvl="1"/>
            <a:r>
              <a:rPr lang="en-US" dirty="0" smtClean="0"/>
              <a:t>Look for applications running as root : </a:t>
            </a:r>
            <a:r>
              <a:rPr lang="en-US" dirty="0" err="1" smtClean="0"/>
              <a:t>ps</a:t>
            </a:r>
            <a:r>
              <a:rPr lang="en-US" dirty="0" smtClean="0"/>
              <a:t> aux | grep root</a:t>
            </a:r>
          </a:p>
          <a:p>
            <a:r>
              <a:rPr lang="en-US" dirty="0" err="1" smtClean="0"/>
              <a:t>Metasploit</a:t>
            </a:r>
            <a:r>
              <a:rPr lang="en-US" dirty="0" smtClean="0"/>
              <a:t> has built in privilege escalation exploits</a:t>
            </a:r>
            <a:endParaRPr lang="en-US" dirty="0"/>
          </a:p>
        </p:txBody>
      </p:sp>
    </p:spTree>
    <p:extLst>
      <p:ext uri="{BB962C8B-B14F-4D97-AF65-F5344CB8AC3E}">
        <p14:creationId xmlns:p14="http://schemas.microsoft.com/office/powerpoint/2010/main" val="1025576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 Exploit: Maintaining Access</a:t>
            </a:r>
            <a:endParaRPr lang="en-US" dirty="0"/>
          </a:p>
        </p:txBody>
      </p:sp>
      <p:sp>
        <p:nvSpPr>
          <p:cNvPr id="3" name="Content Placeholder 2"/>
          <p:cNvSpPr>
            <a:spLocks noGrp="1"/>
          </p:cNvSpPr>
          <p:nvPr>
            <p:ph idx="1"/>
          </p:nvPr>
        </p:nvSpPr>
        <p:spPr/>
        <p:txBody>
          <a:bodyPr/>
          <a:lstStyle/>
          <a:p>
            <a:r>
              <a:rPr lang="en-US" dirty="0" smtClean="0"/>
              <a:t>Keylogging</a:t>
            </a:r>
          </a:p>
          <a:p>
            <a:r>
              <a:rPr lang="en-US" dirty="0" smtClean="0"/>
              <a:t>Password cracking</a:t>
            </a:r>
          </a:p>
          <a:p>
            <a:r>
              <a:rPr lang="en-US" dirty="0" smtClean="0"/>
              <a:t>Install backdoors</a:t>
            </a:r>
          </a:p>
          <a:p>
            <a:pPr lvl="1"/>
            <a:r>
              <a:rPr lang="en-US" dirty="0" err="1" smtClean="0"/>
              <a:t>Trojaned</a:t>
            </a:r>
            <a:r>
              <a:rPr lang="en-US" dirty="0" smtClean="0"/>
              <a:t> applications</a:t>
            </a:r>
          </a:p>
          <a:p>
            <a:pPr lvl="1"/>
            <a:r>
              <a:rPr lang="en-US" dirty="0" smtClean="0"/>
              <a:t>Meterpreter : “run persistence”</a:t>
            </a:r>
          </a:p>
          <a:p>
            <a:r>
              <a:rPr lang="en-US" dirty="0" smtClean="0"/>
              <a:t>Create new users</a:t>
            </a:r>
          </a:p>
          <a:p>
            <a:endParaRPr lang="en-US" dirty="0"/>
          </a:p>
        </p:txBody>
      </p:sp>
    </p:spTree>
    <p:extLst>
      <p:ext uri="{BB962C8B-B14F-4D97-AF65-F5344CB8AC3E}">
        <p14:creationId xmlns:p14="http://schemas.microsoft.com/office/powerpoint/2010/main" val="1680962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Exploitation: Information Gathering</a:t>
            </a:r>
            <a:endParaRPr lang="en-US" dirty="0"/>
          </a:p>
        </p:txBody>
      </p:sp>
      <p:sp>
        <p:nvSpPr>
          <p:cNvPr id="3" name="Content Placeholder 2"/>
          <p:cNvSpPr>
            <a:spLocks noGrp="1"/>
          </p:cNvSpPr>
          <p:nvPr>
            <p:ph idx="1"/>
          </p:nvPr>
        </p:nvSpPr>
        <p:spPr/>
        <p:txBody>
          <a:bodyPr/>
          <a:lstStyle/>
          <a:p>
            <a:r>
              <a:rPr lang="en-US" dirty="0" smtClean="0"/>
              <a:t>Dump databases</a:t>
            </a:r>
          </a:p>
          <a:p>
            <a:r>
              <a:rPr lang="en-US" dirty="0" smtClean="0"/>
              <a:t>Read local files</a:t>
            </a:r>
          </a:p>
          <a:p>
            <a:r>
              <a:rPr lang="en-US" dirty="0" smtClean="0"/>
              <a:t>Examine system logs</a:t>
            </a:r>
          </a:p>
          <a:p>
            <a:r>
              <a:rPr lang="en-US" dirty="0" smtClean="0"/>
              <a:t>Dump / crack password hashes</a:t>
            </a:r>
          </a:p>
        </p:txBody>
      </p:sp>
    </p:spTree>
    <p:extLst>
      <p:ext uri="{BB962C8B-B14F-4D97-AF65-F5344CB8AC3E}">
        <p14:creationId xmlns:p14="http://schemas.microsoft.com/office/powerpoint/2010/main" val="2109558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4513" y="207728"/>
            <a:ext cx="8334991" cy="6295037"/>
          </a:xfrm>
        </p:spPr>
      </p:pic>
    </p:spTree>
    <p:extLst>
      <p:ext uri="{BB962C8B-B14F-4D97-AF65-F5344CB8AC3E}">
        <p14:creationId xmlns:p14="http://schemas.microsoft.com/office/powerpoint/2010/main" val="1977349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Exploitation: Pivoting</a:t>
            </a:r>
            <a:endParaRPr lang="en-US" dirty="0"/>
          </a:p>
        </p:txBody>
      </p:sp>
      <p:sp>
        <p:nvSpPr>
          <p:cNvPr id="3" name="Content Placeholder 2"/>
          <p:cNvSpPr>
            <a:spLocks noGrp="1"/>
          </p:cNvSpPr>
          <p:nvPr>
            <p:ph idx="1"/>
          </p:nvPr>
        </p:nvSpPr>
        <p:spPr/>
        <p:txBody>
          <a:bodyPr/>
          <a:lstStyle/>
          <a:p>
            <a:r>
              <a:rPr lang="en-US" dirty="0" smtClean="0"/>
              <a:t>Scan internal hosts</a:t>
            </a:r>
          </a:p>
          <a:p>
            <a:r>
              <a:rPr lang="en-US" dirty="0" smtClean="0"/>
              <a:t>Password cracking</a:t>
            </a:r>
          </a:p>
          <a:p>
            <a:r>
              <a:rPr lang="en-US" dirty="0" smtClean="0"/>
              <a:t>Tunneling</a:t>
            </a:r>
          </a:p>
          <a:p>
            <a:pPr lvl="1"/>
            <a:r>
              <a:rPr lang="en-US" dirty="0" smtClean="0"/>
              <a:t>SSH Tunneling</a:t>
            </a:r>
          </a:p>
          <a:p>
            <a:pPr lvl="1"/>
            <a:r>
              <a:rPr lang="en-US" dirty="0" err="1" smtClean="0"/>
              <a:t>ProxyChains</a:t>
            </a:r>
            <a:endParaRPr lang="en-US" dirty="0" smtClean="0"/>
          </a:p>
        </p:txBody>
      </p:sp>
    </p:spTree>
    <p:extLst>
      <p:ext uri="{BB962C8B-B14F-4D97-AF65-F5344CB8AC3E}">
        <p14:creationId xmlns:p14="http://schemas.microsoft.com/office/powerpoint/2010/main" val="336919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599" y="2928656"/>
            <a:ext cx="9692640" cy="1325562"/>
          </a:xfrm>
        </p:spPr>
        <p:txBody>
          <a:bodyPr>
            <a:noAutofit/>
          </a:bodyPr>
          <a:lstStyle/>
          <a:p>
            <a:pPr algn="ctr"/>
            <a:r>
              <a:rPr lang="en-US" sz="5400" smtClean="0"/>
              <a:t>PRIVILEGE ESCALATION EXERCISE</a:t>
            </a:r>
            <a:endParaRPr lang="en-US" sz="5400" dirty="0"/>
          </a:p>
        </p:txBody>
      </p:sp>
    </p:spTree>
    <p:extLst>
      <p:ext uri="{BB962C8B-B14F-4D97-AF65-F5344CB8AC3E}">
        <p14:creationId xmlns:p14="http://schemas.microsoft.com/office/powerpoint/2010/main" val="1560763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Resources</a:t>
            </a:r>
            <a:endParaRPr lang="en-US" dirty="0"/>
          </a:p>
        </p:txBody>
      </p:sp>
      <p:sp>
        <p:nvSpPr>
          <p:cNvPr id="3" name="Content Placeholder 2"/>
          <p:cNvSpPr>
            <a:spLocks noGrp="1"/>
          </p:cNvSpPr>
          <p:nvPr>
            <p:ph idx="1"/>
          </p:nvPr>
        </p:nvSpPr>
        <p:spPr/>
        <p:txBody>
          <a:bodyPr/>
          <a:lstStyle/>
          <a:p>
            <a:r>
              <a:rPr lang="en-US" dirty="0" smtClean="0"/>
              <a:t>Web exploitation</a:t>
            </a:r>
          </a:p>
          <a:p>
            <a:pPr lvl="1"/>
            <a:r>
              <a:rPr lang="en-US" dirty="0" smtClean="0">
                <a:hlinkClick r:id="rId3"/>
              </a:rPr>
              <a:t>www.owasp.org</a:t>
            </a:r>
            <a:endParaRPr lang="en-US" dirty="0" smtClean="0"/>
          </a:p>
          <a:p>
            <a:r>
              <a:rPr lang="en-US" dirty="0" smtClean="0"/>
              <a:t>Exploit development</a:t>
            </a:r>
          </a:p>
          <a:p>
            <a:pPr lvl="1"/>
            <a:r>
              <a:rPr lang="en-US" dirty="0" err="1" smtClean="0"/>
              <a:t>corelan.be</a:t>
            </a:r>
            <a:endParaRPr lang="en-US" dirty="0" smtClean="0"/>
          </a:p>
          <a:p>
            <a:r>
              <a:rPr lang="en-US" dirty="0" err="1" smtClean="0"/>
              <a:t>Metasploit</a:t>
            </a:r>
            <a:r>
              <a:rPr lang="en-US" dirty="0" smtClean="0"/>
              <a:t> Unleashed</a:t>
            </a:r>
          </a:p>
          <a:p>
            <a:pPr lvl="1"/>
            <a:r>
              <a:rPr lang="en-US" dirty="0">
                <a:hlinkClick r:id="rId4"/>
              </a:rPr>
              <a:t>https://www.offensive-security.com/metasploit-unleashed</a:t>
            </a:r>
            <a:r>
              <a:rPr lang="en-US" dirty="0" smtClean="0">
                <a:hlinkClick r:id="rId4"/>
              </a:rPr>
              <a:t>/</a:t>
            </a:r>
            <a:endParaRPr lang="en-US" dirty="0" smtClean="0"/>
          </a:p>
          <a:p>
            <a:r>
              <a:rPr lang="en-US" dirty="0" err="1" smtClean="0"/>
              <a:t>Phrack</a:t>
            </a:r>
            <a:endParaRPr lang="en-US" dirty="0" smtClean="0"/>
          </a:p>
          <a:p>
            <a:pPr lvl="1"/>
            <a:r>
              <a:rPr lang="en-US" dirty="0" err="1" smtClean="0"/>
              <a:t>www.phrack.org</a:t>
            </a:r>
            <a:endParaRPr lang="en-US" dirty="0" smtClean="0"/>
          </a:p>
          <a:p>
            <a:r>
              <a:rPr lang="en-US" dirty="0" smtClean="0"/>
              <a:t>Conferences</a:t>
            </a:r>
          </a:p>
          <a:p>
            <a:pPr lvl="1"/>
            <a:r>
              <a:rPr lang="en-US" dirty="0" err="1" smtClean="0"/>
              <a:t>Blackhat</a:t>
            </a:r>
            <a:endParaRPr lang="en-US" dirty="0" smtClean="0"/>
          </a:p>
          <a:p>
            <a:pPr lvl="1"/>
            <a:r>
              <a:rPr lang="en-US" dirty="0" smtClean="0"/>
              <a:t>DEFCON</a:t>
            </a:r>
          </a:p>
          <a:p>
            <a:pPr lvl="1"/>
            <a:r>
              <a:rPr lang="en-US" dirty="0" err="1" smtClean="0"/>
              <a:t>CarolinaCon</a:t>
            </a:r>
            <a:endParaRPr lang="en-US" dirty="0"/>
          </a:p>
        </p:txBody>
      </p:sp>
    </p:spTree>
    <p:extLst>
      <p:ext uri="{BB962C8B-B14F-4D97-AF65-F5344CB8AC3E}">
        <p14:creationId xmlns:p14="http://schemas.microsoft.com/office/powerpoint/2010/main" val="1334785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I practice?</a:t>
            </a:r>
            <a:endParaRPr lang="en-US" dirty="0"/>
          </a:p>
        </p:txBody>
      </p:sp>
      <p:sp>
        <p:nvSpPr>
          <p:cNvPr id="3" name="Content Placeholder 2"/>
          <p:cNvSpPr>
            <a:spLocks noGrp="1"/>
          </p:cNvSpPr>
          <p:nvPr>
            <p:ph idx="1"/>
          </p:nvPr>
        </p:nvSpPr>
        <p:spPr/>
        <p:txBody>
          <a:bodyPr/>
          <a:lstStyle/>
          <a:p>
            <a:r>
              <a:rPr lang="en-US" dirty="0" smtClean="0"/>
              <a:t>Web hacking</a:t>
            </a:r>
          </a:p>
          <a:p>
            <a:pPr lvl="1"/>
            <a:r>
              <a:rPr lang="en-US" dirty="0" err="1" smtClean="0"/>
              <a:t>Hackthissite.org</a:t>
            </a:r>
            <a:endParaRPr lang="en-US" dirty="0"/>
          </a:p>
          <a:p>
            <a:r>
              <a:rPr lang="en-US" dirty="0" smtClean="0"/>
              <a:t>Exploit development</a:t>
            </a:r>
          </a:p>
          <a:p>
            <a:pPr lvl="1"/>
            <a:r>
              <a:rPr lang="en-US" dirty="0" err="1" smtClean="0"/>
              <a:t>Io.netgarage.org</a:t>
            </a:r>
            <a:endParaRPr lang="en-US" dirty="0" smtClean="0"/>
          </a:p>
          <a:p>
            <a:pPr lvl="1"/>
            <a:r>
              <a:rPr lang="en-US" dirty="0" err="1" smtClean="0"/>
              <a:t>Overthewire.org</a:t>
            </a:r>
            <a:endParaRPr lang="en-US" dirty="0" smtClean="0"/>
          </a:p>
          <a:p>
            <a:r>
              <a:rPr lang="en-US" dirty="0"/>
              <a:t>Wargame aggregate and scoreboard</a:t>
            </a:r>
          </a:p>
          <a:p>
            <a:pPr lvl="1"/>
            <a:r>
              <a:rPr lang="en-US" dirty="0" err="1" smtClean="0"/>
              <a:t>Wechall.net</a:t>
            </a:r>
            <a:endParaRPr lang="en-US" dirty="0" smtClean="0"/>
          </a:p>
          <a:p>
            <a:r>
              <a:rPr lang="en-US" dirty="0" smtClean="0"/>
              <a:t>Bug bounties</a:t>
            </a:r>
          </a:p>
          <a:p>
            <a:pPr lvl="1"/>
            <a:r>
              <a:rPr lang="en-US" dirty="0" err="1" smtClean="0"/>
              <a:t>hackerone.com</a:t>
            </a:r>
            <a:r>
              <a:rPr lang="en-US" dirty="0" smtClean="0"/>
              <a:t> - $$$$$</a:t>
            </a:r>
          </a:p>
          <a:p>
            <a:pPr lvl="1"/>
            <a:endParaRPr lang="en-US" dirty="0"/>
          </a:p>
          <a:p>
            <a:endParaRPr lang="en-US" dirty="0"/>
          </a:p>
        </p:txBody>
      </p:sp>
    </p:spTree>
    <p:extLst>
      <p:ext uri="{BB962C8B-B14F-4D97-AF65-F5344CB8AC3E}">
        <p14:creationId xmlns:p14="http://schemas.microsoft.com/office/powerpoint/2010/main" val="81685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it ethical?</a:t>
            </a:r>
            <a:endParaRPr lang="en-US" dirty="0"/>
          </a:p>
        </p:txBody>
      </p:sp>
      <p:sp>
        <p:nvSpPr>
          <p:cNvPr id="3" name="Content Placeholder 2"/>
          <p:cNvSpPr>
            <a:spLocks noGrp="1"/>
          </p:cNvSpPr>
          <p:nvPr>
            <p:ph idx="1"/>
          </p:nvPr>
        </p:nvSpPr>
        <p:spPr/>
        <p:txBody>
          <a:bodyPr/>
          <a:lstStyle/>
          <a:p>
            <a:r>
              <a:rPr lang="en-US" sz="2000" b="1" u="sng" dirty="0" smtClean="0"/>
              <a:t>Permission</a:t>
            </a:r>
          </a:p>
          <a:p>
            <a:r>
              <a:rPr lang="en-US" dirty="0" smtClean="0"/>
              <a:t>In a professional </a:t>
            </a:r>
            <a:r>
              <a:rPr lang="en-US" dirty="0" err="1" smtClean="0"/>
              <a:t>pentest</a:t>
            </a:r>
            <a:r>
              <a:rPr lang="en-US" dirty="0" smtClean="0"/>
              <a:t> situation, be aware of the risk</a:t>
            </a:r>
          </a:p>
          <a:p>
            <a:r>
              <a:rPr lang="en-US" sz="2000" dirty="0" smtClean="0"/>
              <a:t>Make </a:t>
            </a:r>
            <a:r>
              <a:rPr lang="en-US" sz="2000" dirty="0"/>
              <a:t>sure you fully understand how your exploits work before running them against production </a:t>
            </a:r>
            <a:r>
              <a:rPr lang="en-US" sz="2000" dirty="0" smtClean="0"/>
              <a:t>systems*</a:t>
            </a:r>
            <a:endParaRPr lang="en-US" sz="2000" dirty="0"/>
          </a:p>
          <a:p>
            <a:pPr lvl="1"/>
            <a:r>
              <a:rPr lang="en-US" dirty="0"/>
              <a:t>ALWAYS practice your exploits in a test environment </a:t>
            </a:r>
            <a:r>
              <a:rPr lang="en-US" dirty="0" smtClean="0"/>
              <a:t>first</a:t>
            </a:r>
          </a:p>
          <a:p>
            <a:pPr lvl="1"/>
            <a:endParaRPr lang="en-US" dirty="0"/>
          </a:p>
          <a:p>
            <a:endParaRPr lang="en-US" dirty="0" smtClean="0"/>
          </a:p>
          <a:p>
            <a:endParaRPr lang="en-US" dirty="0"/>
          </a:p>
          <a:p>
            <a:endParaRPr lang="en-US" dirty="0"/>
          </a:p>
          <a:p>
            <a:r>
              <a:rPr lang="en-US" dirty="0" smtClean="0"/>
              <a:t>*No good if you crash the system you’re trying to own</a:t>
            </a:r>
            <a:endParaRPr lang="en-US" dirty="0"/>
          </a:p>
        </p:txBody>
      </p:sp>
    </p:spTree>
    <p:extLst>
      <p:ext uri="{BB962C8B-B14F-4D97-AF65-F5344CB8AC3E}">
        <p14:creationId xmlns:p14="http://schemas.microsoft.com/office/powerpoint/2010/main" val="5582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Notes!!!</a:t>
            </a:r>
            <a:endParaRPr lang="en-US" dirty="0"/>
          </a:p>
        </p:txBody>
      </p:sp>
      <p:sp>
        <p:nvSpPr>
          <p:cNvPr id="3" name="Content Placeholder 2"/>
          <p:cNvSpPr>
            <a:spLocks noGrp="1"/>
          </p:cNvSpPr>
          <p:nvPr>
            <p:ph idx="1"/>
          </p:nvPr>
        </p:nvSpPr>
        <p:spPr/>
        <p:txBody>
          <a:bodyPr/>
          <a:lstStyle/>
          <a:p>
            <a:r>
              <a:rPr lang="en-US" dirty="0" smtClean="0"/>
              <a:t>Take notes on EVERYTHING you attempt, including things that don’t work</a:t>
            </a:r>
          </a:p>
          <a:p>
            <a:r>
              <a:rPr lang="en-US" dirty="0" smtClean="0"/>
              <a:t>Document any scripts or exploit code you develop</a:t>
            </a:r>
          </a:p>
          <a:p>
            <a:r>
              <a:rPr lang="en-US" dirty="0"/>
              <a:t>Attempt to replicate if </a:t>
            </a:r>
            <a:r>
              <a:rPr lang="en-US" dirty="0" smtClean="0"/>
              <a:t>possible</a:t>
            </a:r>
          </a:p>
          <a:p>
            <a:r>
              <a:rPr lang="en-US" u="sng" dirty="0" smtClean="0"/>
              <a:t>Pics or it didn’t happen</a:t>
            </a:r>
          </a:p>
          <a:p>
            <a:r>
              <a:rPr lang="en-US" dirty="0" smtClean="0"/>
              <a:t>Note taking software: </a:t>
            </a:r>
            <a:r>
              <a:rPr lang="en-US" dirty="0" err="1" smtClean="0"/>
              <a:t>Keepnote</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815" y="2947898"/>
            <a:ext cx="4853271" cy="3232239"/>
          </a:xfrm>
          <a:prstGeom prst="rect">
            <a:avLst/>
          </a:prstGeom>
        </p:spPr>
      </p:pic>
    </p:spTree>
    <p:extLst>
      <p:ext uri="{BB962C8B-B14F-4D97-AF65-F5344CB8AC3E}">
        <p14:creationId xmlns:p14="http://schemas.microsoft.com/office/powerpoint/2010/main" val="846488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Kali Linux</a:t>
            </a:r>
            <a:endParaRPr lang="en-US" dirty="0"/>
          </a:p>
        </p:txBody>
      </p:sp>
      <p:sp>
        <p:nvSpPr>
          <p:cNvPr id="3" name="Content Placeholder 2"/>
          <p:cNvSpPr>
            <a:spLocks noGrp="1"/>
          </p:cNvSpPr>
          <p:nvPr>
            <p:ph idx="1"/>
          </p:nvPr>
        </p:nvSpPr>
        <p:spPr/>
        <p:txBody>
          <a:bodyPr/>
          <a:lstStyle/>
          <a:p>
            <a:r>
              <a:rPr lang="en-US" dirty="0"/>
              <a:t>https://</a:t>
            </a:r>
            <a:r>
              <a:rPr lang="en-US" dirty="0" err="1"/>
              <a:t>www.kali.org</a:t>
            </a:r>
            <a:r>
              <a:rPr lang="en-US" dirty="0"/>
              <a:t>/</a:t>
            </a:r>
          </a:p>
          <a:p>
            <a:r>
              <a:rPr lang="en-US" dirty="0" smtClean="0"/>
              <a:t>The </a:t>
            </a:r>
            <a:r>
              <a:rPr lang="en-US" dirty="0" err="1" smtClean="0"/>
              <a:t>goto</a:t>
            </a:r>
            <a:r>
              <a:rPr lang="en-US" dirty="0" smtClean="0"/>
              <a:t> </a:t>
            </a:r>
            <a:r>
              <a:rPr lang="en-US" dirty="0" err="1" smtClean="0"/>
              <a:t>pentesting</a:t>
            </a:r>
            <a:r>
              <a:rPr lang="en-US" dirty="0" smtClean="0"/>
              <a:t> </a:t>
            </a:r>
            <a:r>
              <a:rPr lang="en-US" dirty="0" err="1" smtClean="0"/>
              <a:t>linux</a:t>
            </a:r>
            <a:r>
              <a:rPr lang="en-US" dirty="0" smtClean="0"/>
              <a:t> distro</a:t>
            </a:r>
          </a:p>
          <a:p>
            <a:r>
              <a:rPr lang="en-US" dirty="0" smtClean="0"/>
              <a:t>Can run as live CD, as virtual machine, or main OS</a:t>
            </a:r>
          </a:p>
          <a:p>
            <a:r>
              <a:rPr lang="en-US" dirty="0" smtClean="0"/>
              <a:t>Contains most commonly used </a:t>
            </a:r>
            <a:r>
              <a:rPr lang="en-US" dirty="0" err="1" smtClean="0"/>
              <a:t>pentest</a:t>
            </a:r>
            <a:r>
              <a:rPr lang="en-US" dirty="0" smtClean="0"/>
              <a:t> tools</a:t>
            </a:r>
          </a:p>
          <a:p>
            <a:endParaRPr lang="en-US" dirty="0"/>
          </a:p>
          <a:p>
            <a:endParaRPr lang="en-US" dirty="0" smtClean="0"/>
          </a:p>
        </p:txBody>
      </p:sp>
    </p:spTree>
    <p:extLst>
      <p:ext uri="{BB962C8B-B14F-4D97-AF65-F5344CB8AC3E}">
        <p14:creationId xmlns:p14="http://schemas.microsoft.com/office/powerpoint/2010/main" val="1611345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lab</a:t>
            </a:r>
            <a:endParaRPr lang="en-US" dirty="0"/>
          </a:p>
        </p:txBody>
      </p:sp>
      <p:sp>
        <p:nvSpPr>
          <p:cNvPr id="3" name="Content Placeholder 2"/>
          <p:cNvSpPr>
            <a:spLocks noGrp="1"/>
          </p:cNvSpPr>
          <p:nvPr>
            <p:ph idx="1"/>
          </p:nvPr>
        </p:nvSpPr>
        <p:spPr/>
        <p:txBody>
          <a:bodyPr/>
          <a:lstStyle/>
          <a:p>
            <a:r>
              <a:rPr lang="en-US" dirty="0" smtClean="0"/>
              <a:t>Can run physical hardware</a:t>
            </a:r>
          </a:p>
          <a:p>
            <a:pPr lvl="1"/>
            <a:r>
              <a:rPr lang="en-US" dirty="0" smtClean="0"/>
              <a:t>Raspberry pi array</a:t>
            </a:r>
          </a:p>
          <a:p>
            <a:r>
              <a:rPr lang="en-US" dirty="0" smtClean="0"/>
              <a:t>Prefer virtual hosts for testing</a:t>
            </a:r>
          </a:p>
          <a:p>
            <a:pPr lvl="1"/>
            <a:r>
              <a:rPr lang="en-US" dirty="0" smtClean="0"/>
              <a:t>VMware – commercial product, free for Duke students</a:t>
            </a:r>
          </a:p>
          <a:p>
            <a:pPr lvl="1"/>
            <a:r>
              <a:rPr lang="en-US" dirty="0" err="1" smtClean="0"/>
              <a:t>Virtualbox</a:t>
            </a:r>
            <a:r>
              <a:rPr lang="en-US" dirty="0" smtClean="0"/>
              <a:t> – great in a pinch, fewer features</a:t>
            </a:r>
          </a:p>
          <a:p>
            <a:pPr lvl="1"/>
            <a:r>
              <a:rPr lang="en-US" dirty="0" smtClean="0"/>
              <a:t>Other options – </a:t>
            </a:r>
            <a:r>
              <a:rPr lang="en-US" dirty="0" err="1" smtClean="0"/>
              <a:t>Qemu</a:t>
            </a:r>
            <a:r>
              <a:rPr lang="en-US" dirty="0" smtClean="0"/>
              <a:t>, Hyper-V, </a:t>
            </a:r>
            <a:r>
              <a:rPr lang="en-US" dirty="0" err="1" smtClean="0"/>
              <a:t>etc</a:t>
            </a:r>
            <a:endParaRPr lang="en-US" dirty="0" smtClean="0"/>
          </a:p>
          <a:p>
            <a:r>
              <a:rPr lang="en-US" dirty="0" smtClean="0"/>
              <a:t>Have multiple VMs of the same OS in various patch states</a:t>
            </a:r>
          </a:p>
          <a:p>
            <a:r>
              <a:rPr lang="en-US" dirty="0" smtClean="0"/>
              <a:t>TAKE LOTS OF SNAPSHOTS</a:t>
            </a:r>
          </a:p>
          <a:p>
            <a:r>
              <a:rPr lang="en-US" dirty="0" smtClean="0"/>
              <a:t>Always ensure host is set to “host-only” mode when running vulnerable applications or OSes</a:t>
            </a:r>
          </a:p>
          <a:p>
            <a:endParaRPr lang="en-US" dirty="0" smtClean="0"/>
          </a:p>
        </p:txBody>
      </p:sp>
    </p:spTree>
    <p:extLst>
      <p:ext uri="{BB962C8B-B14F-4D97-AF65-F5344CB8AC3E}">
        <p14:creationId xmlns:p14="http://schemas.microsoft.com/office/powerpoint/2010/main" val="131320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Metasploitable</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Metasploitable</a:t>
            </a:r>
            <a:r>
              <a:rPr lang="en-US" dirty="0" smtClean="0"/>
              <a:t> 2 is a </a:t>
            </a:r>
            <a:r>
              <a:rPr lang="en-US" dirty="0" err="1" smtClean="0"/>
              <a:t>linux</a:t>
            </a:r>
            <a:r>
              <a:rPr lang="en-US" dirty="0" smtClean="0"/>
              <a:t> distribution which is vulnerable by default</a:t>
            </a:r>
          </a:p>
          <a:p>
            <a:r>
              <a:rPr lang="en-US" dirty="0" smtClean="0"/>
              <a:t>Designed to be a playground for new </a:t>
            </a:r>
            <a:r>
              <a:rPr lang="en-US" dirty="0" err="1" smtClean="0"/>
              <a:t>pentesters</a:t>
            </a:r>
            <a:endParaRPr lang="en-US" dirty="0" smtClean="0"/>
          </a:p>
          <a:p>
            <a:r>
              <a:rPr lang="en-US" dirty="0" smtClean="0"/>
              <a:t>Conveniently packaged in an OVA file for easy deployment</a:t>
            </a:r>
          </a:p>
          <a:p>
            <a:r>
              <a:rPr lang="en-US" dirty="0" smtClean="0"/>
              <a:t>DO NOT ALLOW THIS VM TO BE REACHABLE FROM THE INTERNET. IT WILL BE HACKED</a:t>
            </a:r>
            <a:endParaRPr lang="en-US" dirty="0"/>
          </a:p>
        </p:txBody>
      </p:sp>
    </p:spTree>
    <p:extLst>
      <p:ext uri="{BB962C8B-B14F-4D97-AF65-F5344CB8AC3E}">
        <p14:creationId xmlns:p14="http://schemas.microsoft.com/office/powerpoint/2010/main" val="12531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6901" y="1873770"/>
            <a:ext cx="8595360" cy="3421947"/>
          </a:xfrm>
        </p:spPr>
        <p:txBody>
          <a:bodyPr>
            <a:normAutofit/>
          </a:bodyPr>
          <a:lstStyle/>
          <a:p>
            <a:pPr marL="0" indent="0" algn="ctr">
              <a:buNone/>
            </a:pPr>
            <a:r>
              <a:rPr lang="en-US" sz="7200" dirty="0" smtClean="0"/>
              <a:t>LET’S BUILD OUR LAB</a:t>
            </a:r>
            <a:endParaRPr lang="en-US" sz="7200" dirty="0"/>
          </a:p>
        </p:txBody>
      </p:sp>
    </p:spTree>
    <p:extLst>
      <p:ext uri="{BB962C8B-B14F-4D97-AF65-F5344CB8AC3E}">
        <p14:creationId xmlns:p14="http://schemas.microsoft.com/office/powerpoint/2010/main" val="97247770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16943</TotalTime>
  <Words>6296</Words>
  <Application>Microsoft Macintosh PowerPoint</Application>
  <PresentationFormat>Widescreen</PresentationFormat>
  <Paragraphs>453</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Schoolbook</vt:lpstr>
      <vt:lpstr>Wingdings</vt:lpstr>
      <vt:lpstr>Wingdings 2</vt:lpstr>
      <vt:lpstr>View</vt:lpstr>
      <vt:lpstr>https://www.merckedsecurity.com/intro-to-hacking-labs</vt:lpstr>
      <vt:lpstr>Introduction to Ethical Hacking</vt:lpstr>
      <vt:lpstr>PowerPoint Presentation</vt:lpstr>
      <vt:lpstr>What makes it ethical?</vt:lpstr>
      <vt:lpstr>Take Notes!!!</vt:lpstr>
      <vt:lpstr>Kali Linux</vt:lpstr>
      <vt:lpstr>Setting up a lab</vt:lpstr>
      <vt:lpstr>Metasploitable 2</vt:lpstr>
      <vt:lpstr>PowerPoint Presentation</vt:lpstr>
      <vt:lpstr>Scope</vt:lpstr>
      <vt:lpstr>Recon</vt:lpstr>
      <vt:lpstr>Scanning / Vulnerability Detection</vt:lpstr>
      <vt:lpstr>Nmap: What does it do?</vt:lpstr>
      <vt:lpstr>Nmap: Common Flags</vt:lpstr>
      <vt:lpstr>Nmap: Scripts</vt:lpstr>
      <vt:lpstr>NMAP EXERCISE</vt:lpstr>
      <vt:lpstr>Gaining Access</vt:lpstr>
      <vt:lpstr>Research</vt:lpstr>
      <vt:lpstr>PowerPoint Presentation</vt:lpstr>
      <vt:lpstr>Exploitation</vt:lpstr>
      <vt:lpstr>Metasploit Framework</vt:lpstr>
      <vt:lpstr>Metasploit Exploits</vt:lpstr>
      <vt:lpstr>Payloads</vt:lpstr>
      <vt:lpstr>Bind vs Reverse TCP shells</vt:lpstr>
      <vt:lpstr>Options</vt:lpstr>
      <vt:lpstr>METASPLOIT EXERCISE</vt:lpstr>
      <vt:lpstr>Privilege Escalation</vt:lpstr>
      <vt:lpstr>Post Exploit: Maintaining Access</vt:lpstr>
      <vt:lpstr>Post Exploitation: Information Gathering</vt:lpstr>
      <vt:lpstr>Post Exploitation: Pivoting</vt:lpstr>
      <vt:lpstr>PRIVILEGE ESCALATION EXERCISE</vt:lpstr>
      <vt:lpstr>Other Resources</vt:lpstr>
      <vt:lpstr>Where can I practice?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Ethical Hacking</dc:title>
  <dc:creator>Alexander Merck</dc:creator>
  <cp:lastModifiedBy>Microsoft Office User</cp:lastModifiedBy>
  <cp:revision>77</cp:revision>
  <dcterms:created xsi:type="dcterms:W3CDTF">2016-08-29T20:01:36Z</dcterms:created>
  <dcterms:modified xsi:type="dcterms:W3CDTF">2018-10-26T14:06:17Z</dcterms:modified>
</cp:coreProperties>
</file>