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BC188C-1EFA-75AA-6F09-1222CA44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55C938F-4F3D-94EE-8688-0428FCCBF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08C2-AEA2-4F56-9A23-D07EBE9BEB8F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B94F629-8D98-0A5B-FE98-90CF75527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E79765F-4B81-0133-211F-A679F84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792-6BF8-4A72-9D3C-117656A029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839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F7A6CF-539D-4DCF-4491-B4B915D9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E509B31-F34A-7773-2525-A52780869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C15B9C1-583B-827D-8E5C-1B8104E411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235AE4-40C7-101C-2EE9-B81AC7DC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08C2-AEA2-4F56-9A23-D07EBE9BEB8F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505B1FA-8C75-880A-77B4-8F1F64FD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DED076-63D5-986E-43A3-6055EFEF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792-6BF8-4A72-9D3C-117656A029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595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C0E494-84E1-A5A9-E429-0958ACF4D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546C3A-7F45-24F1-4C77-BB0E752DB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664402-1C95-633E-17FF-B581DE624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08C2-AEA2-4F56-9A23-D07EBE9BEB8F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4C3C44A-FF06-87A7-EE9A-0B55B021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E3FC8-51B1-1166-69D5-DDD9C1BB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792-6BF8-4A72-9D3C-117656A029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4965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057031-204F-2C02-1FF9-8E52F5542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47A2D7E-03EE-0F7C-A6FE-0A4122B2A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276080-A8A1-7584-B915-A27ED4B5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008C2-AEA2-4F56-9A23-D07EBE9BEB8F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7B7CC0-BEF3-E4EC-C8B7-E9252BCFD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505A9C0-6729-FEB9-3FFC-96927C3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7C792-6BF8-4A72-9D3C-117656A029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758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1FD9F6E-4296-AB09-5AD7-2E37FD92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BFC15E-CD0A-C339-2FFB-7867B0EB3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D37E9C-73AB-33E3-9C77-CB4D436B19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008C2-AEA2-4F56-9A23-D07EBE9BEB8F}" type="datetimeFigureOut">
              <a:rPr lang="it-IT" smtClean="0"/>
              <a:t>16/02/2024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DBC993-242C-7B06-000E-A2EEBC3AFB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116F364-CD11-D99C-65CD-955EC5D5BC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7C792-6BF8-4A72-9D3C-117656A0295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54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7" r:id="rId2"/>
    <p:sldLayoutId id="2147483649" r:id="rId3"/>
    <p:sldLayoutId id="214748365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5CBF3-B1EF-935E-FE4F-D04839CD98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A0AD55E-DEF9-A535-6EC9-7415F980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-788821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dirty="0" err="1">
                <a:solidFill>
                  <a:srgbClr val="FFFFFF"/>
                </a:solidFill>
              </a:rPr>
              <a:t>Consegna</a:t>
            </a:r>
            <a:r>
              <a:rPr lang="en-US" sz="8000" dirty="0">
                <a:solidFill>
                  <a:srgbClr val="FFFFFF"/>
                </a:solidFill>
              </a:rPr>
              <a:t> S10-L4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B79C44C-1096-FE63-672D-699C06E8B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3752" y="3273156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dirty="0" err="1">
                <a:solidFill>
                  <a:srgbClr val="FFFFFF"/>
                </a:solidFill>
              </a:rPr>
              <a:t>Costrutti</a:t>
            </a:r>
            <a:r>
              <a:rPr lang="en-US" sz="3600" dirty="0">
                <a:solidFill>
                  <a:srgbClr val="FFFFFF"/>
                </a:solidFill>
              </a:rPr>
              <a:t> C - Assembly X86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73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1F031D0-B202-85FA-CF6F-3E4388264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1B5F9372-0E5A-13A3-A998-4E27B55B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Traccia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19E4F67D-06F2-92C0-D3D2-9FD8CEC0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466"/>
            <a:ext cx="9144000" cy="433710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La figura seguente mostra un estratto del codice di un malware. Identificare i costrutti noti visti durante la lezione teorica.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C4A29-7C37-0833-A578-C5D353AE0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08" y="2719141"/>
            <a:ext cx="11784182" cy="357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3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1F031D0-B202-85FA-CF6F-3E43882644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1B5F9372-0E5A-13A3-A998-4E27B55BA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Traccia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19E4F67D-06F2-92C0-D3D2-9FD8CEC0F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466"/>
            <a:ext cx="9144000" cy="433710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Opzionale: Provate ad ipotizzare che funzionalità è implementata nel codice assembly. </a:t>
            </a:r>
          </a:p>
          <a:p>
            <a:pPr algn="l"/>
            <a:endParaRPr lang="it-IT" dirty="0">
              <a:solidFill>
                <a:schemeClr val="bg1"/>
              </a:solidFill>
            </a:endParaRPr>
          </a:p>
          <a:p>
            <a:pPr algn="l"/>
            <a:r>
              <a:rPr lang="it-IT" dirty="0" err="1">
                <a:solidFill>
                  <a:schemeClr val="bg1"/>
                </a:solidFill>
              </a:rPr>
              <a:t>Hint</a:t>
            </a:r>
            <a:r>
              <a:rPr lang="it-IT" dirty="0">
                <a:solidFill>
                  <a:schemeClr val="bg1"/>
                </a:solidFill>
              </a:rPr>
              <a:t>: La funzione </a:t>
            </a:r>
            <a:r>
              <a:rPr lang="it-IT" dirty="0" err="1">
                <a:solidFill>
                  <a:srgbClr val="FFFF00"/>
                </a:solidFill>
              </a:rPr>
              <a:t>internetgetconnectedstate</a:t>
            </a:r>
            <a:r>
              <a:rPr lang="it-IT" dirty="0">
                <a:solidFill>
                  <a:schemeClr val="bg1"/>
                </a:solidFill>
              </a:rPr>
              <a:t> prende in input 3 parametri e permette di controllare se una macchina ha accesso ad internet. </a:t>
            </a:r>
          </a:p>
        </p:txBody>
      </p:sp>
    </p:spTree>
    <p:extLst>
      <p:ext uri="{BB962C8B-B14F-4D97-AF65-F5344CB8AC3E}">
        <p14:creationId xmlns:p14="http://schemas.microsoft.com/office/powerpoint/2010/main" val="418827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2DFC77AC-8CCC-13FD-94D6-70426139C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EDD62D50-662B-A8D2-B7BB-DF93238C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44719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Creazione dello </a:t>
            </a:r>
            <a:r>
              <a:rPr lang="it-IT" sz="3600" dirty="0" err="1">
                <a:solidFill>
                  <a:schemeClr val="bg1"/>
                </a:solidFill>
              </a:rPr>
              <a:t>stack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5E96F484-66B5-5793-FD76-525A6E60A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6" y="2057400"/>
            <a:ext cx="4791769" cy="3811588"/>
          </a:xfrm>
        </p:spPr>
        <p:txBody>
          <a:bodyPr>
            <a:no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Il primo costrutto che si può notare è la creazione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ed è principalmente composto da due istruzioni: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push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ebp</a:t>
            </a:r>
            <a:r>
              <a:rPr lang="it-IT" sz="1800" dirty="0">
                <a:solidFill>
                  <a:schemeClr val="bg1"/>
                </a:solidFill>
              </a:rPr>
              <a:t>: Questa istruzione mette il valore corrente del registro base del puntatore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(</a:t>
            </a:r>
            <a:r>
              <a:rPr lang="it-IT" sz="1800" dirty="0" err="1">
                <a:solidFill>
                  <a:schemeClr val="bg1"/>
                </a:solidFill>
              </a:rPr>
              <a:t>ebp</a:t>
            </a:r>
            <a:r>
              <a:rPr lang="it-IT" sz="1800" dirty="0">
                <a:solidFill>
                  <a:schemeClr val="bg1"/>
                </a:solidFill>
              </a:rPr>
              <a:t>) nello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. Questo è un passo comune per salvare il contesto della funzione chiamante prima di creare un nuovo frame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per la funzione corrente.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mov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ebp</a:t>
            </a:r>
            <a:r>
              <a:rPr lang="it-IT" sz="1800" dirty="0">
                <a:solidFill>
                  <a:schemeClr val="bg1"/>
                </a:solidFill>
              </a:rPr>
              <a:t>, esp: Questa istruzione imposta il registro base del puntatore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(</a:t>
            </a:r>
            <a:r>
              <a:rPr lang="it-IT" sz="1800" dirty="0" err="1">
                <a:solidFill>
                  <a:schemeClr val="bg1"/>
                </a:solidFill>
              </a:rPr>
              <a:t>ebp</a:t>
            </a:r>
            <a:r>
              <a:rPr lang="it-IT" sz="1800" dirty="0">
                <a:solidFill>
                  <a:schemeClr val="bg1"/>
                </a:solidFill>
              </a:rPr>
              <a:t>) uguale al puntatore corrente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(esp). Questo crea un nuovo frame dello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 per la funzione corrente, consentendo l'accesso ai parametri della funzione e alle variabili locali utilizzando un offset da </a:t>
            </a:r>
            <a:r>
              <a:rPr lang="it-IT" sz="1800" dirty="0" err="1">
                <a:solidFill>
                  <a:schemeClr val="bg1"/>
                </a:solidFill>
              </a:rPr>
              <a:t>ebp</a:t>
            </a:r>
            <a:r>
              <a:rPr lang="it-IT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FCA527E-8113-3F0F-3496-227E7FCE29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" r="30715"/>
          <a:stretch/>
        </p:blipFill>
        <p:spPr>
          <a:xfrm>
            <a:off x="4877495" y="1571734"/>
            <a:ext cx="7228779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8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C4F29-3D65-3D35-ED1D-F04EF7C95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C1F63FE0-7A1D-23F6-5CA0-E82328CAD2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53B22327-CA0D-73E7-751D-BB1FD57C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44719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Chiamata di funzione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A18D4E01-8DA8-C29F-6EED-2484F159E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6" y="2057400"/>
            <a:ext cx="4791769" cy="4057650"/>
          </a:xfrm>
        </p:spPr>
        <p:txBody>
          <a:bodyPr>
            <a:no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Questa parte del codice, riguarda la preparazione degli argomenti per la chiamata della funzione ed è principalmente composta da tre istruzioni: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push</a:t>
            </a:r>
            <a:r>
              <a:rPr lang="it-IT" sz="1800" dirty="0">
                <a:solidFill>
                  <a:schemeClr val="bg1"/>
                </a:solidFill>
              </a:rPr>
              <a:t> </a:t>
            </a:r>
            <a:r>
              <a:rPr lang="it-IT" sz="1800" dirty="0" err="1">
                <a:solidFill>
                  <a:schemeClr val="bg1"/>
                </a:solidFill>
              </a:rPr>
              <a:t>ecx</a:t>
            </a:r>
            <a:r>
              <a:rPr lang="it-IT" sz="1800" dirty="0">
                <a:solidFill>
                  <a:schemeClr val="bg1"/>
                </a:solidFill>
              </a:rPr>
              <a:t>: </a:t>
            </a:r>
            <a:r>
              <a:rPr lang="it-IT" sz="1800" b="0" i="0" dirty="0">
                <a:solidFill>
                  <a:srgbClr val="ECECEC"/>
                </a:solidFill>
                <a:effectLst/>
                <a:latin typeface="Söhne"/>
              </a:rPr>
              <a:t>Salva il valore del registro </a:t>
            </a:r>
            <a:r>
              <a:rPr lang="it-IT" sz="1800" b="0" i="0" dirty="0" err="1">
                <a:solidFill>
                  <a:srgbClr val="ECECEC"/>
                </a:solidFill>
                <a:effectLst/>
                <a:latin typeface="Söhne"/>
              </a:rPr>
              <a:t>ecx</a:t>
            </a:r>
            <a:r>
              <a:rPr lang="it-IT" sz="1800" b="0" i="0" dirty="0">
                <a:solidFill>
                  <a:srgbClr val="ECECEC"/>
                </a:solidFill>
                <a:effectLst/>
                <a:latin typeface="Söhne"/>
              </a:rPr>
              <a:t> nello </a:t>
            </a:r>
            <a:r>
              <a:rPr lang="it-IT" sz="1800" b="0" i="0" dirty="0" err="1">
                <a:solidFill>
                  <a:srgbClr val="ECECEC"/>
                </a:solidFill>
                <a:effectLst/>
                <a:latin typeface="Söhne"/>
              </a:rPr>
              <a:t>stack</a:t>
            </a:r>
            <a:endParaRPr lang="it-IT" sz="1800" dirty="0">
              <a:solidFill>
                <a:schemeClr val="bg1"/>
              </a:solidFill>
            </a:endParaRPr>
          </a:p>
          <a:p>
            <a:r>
              <a:rPr lang="it-IT" sz="1800" dirty="0" err="1">
                <a:solidFill>
                  <a:schemeClr val="bg1"/>
                </a:solidFill>
              </a:rPr>
              <a:t>push</a:t>
            </a:r>
            <a:r>
              <a:rPr lang="it-IT" sz="1800" dirty="0">
                <a:solidFill>
                  <a:schemeClr val="bg1"/>
                </a:solidFill>
              </a:rPr>
              <a:t> 0: Mette il valore 0 nello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. In questo contesto specifico, viene utilizzata per preparare un argomento per la funzione chiamata </a:t>
            </a:r>
            <a:r>
              <a:rPr lang="it-IT" sz="1800" dirty="0" err="1">
                <a:solidFill>
                  <a:schemeClr val="bg1"/>
                </a:solidFill>
              </a:rPr>
              <a:t>InternetGetConnectedState</a:t>
            </a:r>
            <a:r>
              <a:rPr lang="it-IT" sz="1800" dirty="0">
                <a:solidFill>
                  <a:schemeClr val="bg1"/>
                </a:solidFill>
              </a:rPr>
              <a:t>. Questo valore 0 potrebbe essere utilizzato come parametro </a:t>
            </a:r>
            <a:r>
              <a:rPr lang="it-IT" sz="1800" dirty="0" err="1">
                <a:solidFill>
                  <a:schemeClr val="bg1"/>
                </a:solidFill>
              </a:rPr>
              <a:t>dwReserved</a:t>
            </a:r>
            <a:r>
              <a:rPr lang="it-IT" sz="1800" dirty="0">
                <a:solidFill>
                  <a:schemeClr val="bg1"/>
                </a:solidFill>
              </a:rPr>
              <a:t>, che potrebbe indicare un'area di memoria riservata per la funzione.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push</a:t>
            </a:r>
            <a:r>
              <a:rPr lang="it-IT" sz="1800" dirty="0">
                <a:solidFill>
                  <a:schemeClr val="bg1"/>
                </a:solidFill>
              </a:rPr>
              <a:t> 0: Mette il valore 0 nello </a:t>
            </a:r>
            <a:r>
              <a:rPr lang="it-IT" sz="1800" dirty="0" err="1">
                <a:solidFill>
                  <a:schemeClr val="bg1"/>
                </a:solidFill>
              </a:rPr>
              <a:t>stack</a:t>
            </a:r>
            <a:r>
              <a:rPr lang="it-IT" sz="1800" dirty="0">
                <a:solidFill>
                  <a:schemeClr val="bg1"/>
                </a:solidFill>
              </a:rPr>
              <a:t>. Nel contesto del codice, questo secondo valore 0 potrebbe essere utilizzato come parametro </a:t>
            </a:r>
            <a:r>
              <a:rPr lang="it-IT" sz="1800" dirty="0" err="1">
                <a:solidFill>
                  <a:schemeClr val="bg1"/>
                </a:solidFill>
              </a:rPr>
              <a:t>lpdwFlags</a:t>
            </a:r>
            <a:r>
              <a:rPr lang="it-IT" sz="1800" dirty="0">
                <a:solidFill>
                  <a:schemeClr val="bg1"/>
                </a:solidFill>
              </a:rPr>
              <a:t>, che potrebbe indicare dei flag per la funzione </a:t>
            </a:r>
            <a:r>
              <a:rPr lang="it-IT" sz="1800" dirty="0" err="1">
                <a:solidFill>
                  <a:schemeClr val="bg1"/>
                </a:solidFill>
              </a:rPr>
              <a:t>InternetGetConnectedState</a:t>
            </a:r>
            <a:r>
              <a:rPr lang="it-IT" sz="1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FE25613-DC6D-9F1C-09FE-926016110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" r="30715"/>
          <a:stretch/>
        </p:blipFill>
        <p:spPr>
          <a:xfrm>
            <a:off x="4877495" y="1571734"/>
            <a:ext cx="7228779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04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0B4C-A031-812F-F95F-D23B78ED5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90AC15C5-D590-A2DE-15CB-532D98F587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EFA90C21-CA80-16A4-D2E3-ED3E7B90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244719"/>
            <a:ext cx="3932237" cy="1600200"/>
          </a:xfrm>
        </p:spPr>
        <p:txBody>
          <a:bodyPr>
            <a:normAutofit/>
          </a:bodyPr>
          <a:lstStyle/>
          <a:p>
            <a:pPr algn="ctr"/>
            <a:r>
              <a:rPr lang="it-IT" sz="3600" dirty="0">
                <a:solidFill>
                  <a:schemeClr val="bg1"/>
                </a:solidFill>
              </a:rPr>
              <a:t>Istruzione condizionale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4D3A70C7-5B3E-45FD-8505-E209D8BAF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6" y="2057400"/>
            <a:ext cx="4953413" cy="4057650"/>
          </a:xfrm>
        </p:spPr>
        <p:txBody>
          <a:bodyPr>
            <a:noAutofit/>
          </a:bodyPr>
          <a:lstStyle/>
          <a:p>
            <a:r>
              <a:rPr lang="it-IT" sz="1800" dirty="0">
                <a:solidFill>
                  <a:schemeClr val="bg1"/>
                </a:solidFill>
              </a:rPr>
              <a:t>Questa parte del codice riguarda la creazione della condizione per l'istruzione if ed è principalmente composta da due istruzioni: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cmp</a:t>
            </a:r>
            <a:r>
              <a:rPr lang="it-IT" sz="1800" dirty="0">
                <a:solidFill>
                  <a:schemeClr val="bg1"/>
                </a:solidFill>
              </a:rPr>
              <a:t> [ebp+var_4], 0: Questa istruzione confronta il valore memorizzato in [ebp+var_4] con 0. Se [ebp+var_4] è uguale a 0, la condizione sarà vera.</a:t>
            </a:r>
          </a:p>
          <a:p>
            <a:r>
              <a:rPr lang="it-IT" sz="1800" dirty="0" err="1">
                <a:solidFill>
                  <a:schemeClr val="bg1"/>
                </a:solidFill>
              </a:rPr>
              <a:t>jz</a:t>
            </a:r>
            <a:r>
              <a:rPr lang="it-IT" sz="1800" dirty="0">
                <a:solidFill>
                  <a:schemeClr val="bg1"/>
                </a:solidFill>
              </a:rPr>
              <a:t> short loc_40102B: Questa istruzione di salto condizionato (</a:t>
            </a:r>
            <a:r>
              <a:rPr lang="it-IT" sz="1800" dirty="0" err="1">
                <a:solidFill>
                  <a:schemeClr val="bg1"/>
                </a:solidFill>
              </a:rPr>
              <a:t>jz</a:t>
            </a:r>
            <a:r>
              <a:rPr lang="it-IT" sz="1800" dirty="0">
                <a:solidFill>
                  <a:schemeClr val="bg1"/>
                </a:solidFill>
              </a:rPr>
              <a:t>) salta a loc_40102B solo se il confronto precedente ha dato esito positivo (cioè se [ebp+var_4] è uguale a 0). </a:t>
            </a:r>
          </a:p>
          <a:p>
            <a:endParaRPr lang="it-IT" sz="1800" dirty="0">
              <a:solidFill>
                <a:schemeClr val="bg1"/>
              </a:solidFill>
            </a:endParaRPr>
          </a:p>
          <a:p>
            <a:endParaRPr lang="it-IT" sz="1800" dirty="0">
              <a:solidFill>
                <a:schemeClr val="bg1"/>
              </a:solidFill>
            </a:endParaRPr>
          </a:p>
          <a:p>
            <a:endParaRPr lang="it-IT" sz="1800" dirty="0">
              <a:solidFill>
                <a:schemeClr val="bg1"/>
              </a:solidFill>
            </a:endParaRPr>
          </a:p>
          <a:p>
            <a:endParaRPr lang="it-IT" sz="1800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2DF2748-3A08-448B-D770-39DA61E246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59" r="30715"/>
          <a:stretch/>
        </p:blipFill>
        <p:spPr>
          <a:xfrm>
            <a:off x="4877495" y="1571734"/>
            <a:ext cx="7228779" cy="32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1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39A68-DB63-8578-CC3D-E6D6DC6A4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B97BC11-D76B-9D81-893E-51352C937F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0" y="10"/>
            <a:ext cx="12191999" cy="685799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A65E0F46-9F82-BF65-ACE5-52EA9847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87400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Funzionalità implementata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471E1496-1F87-4D18-1CF6-C1CBC8FED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78466"/>
            <a:ext cx="9144000" cy="4337108"/>
          </a:xfrm>
        </p:spPr>
        <p:txBody>
          <a:bodyPr>
            <a:normAutofit/>
          </a:bodyPr>
          <a:lstStyle/>
          <a:p>
            <a:pPr algn="l"/>
            <a:r>
              <a:rPr lang="it-IT" dirty="0">
                <a:solidFill>
                  <a:schemeClr val="bg1"/>
                </a:solidFill>
              </a:rPr>
              <a:t>Questo codice assembly sembra implementare un programma dedicato a verificare lo stato della connessione Internet su un sistema operativo. La funzione chiave utilizzata, </a:t>
            </a:r>
            <a:r>
              <a:rPr lang="it-IT" dirty="0" err="1">
                <a:solidFill>
                  <a:srgbClr val="FFFF00"/>
                </a:solidFill>
              </a:rPr>
              <a:t>InternetGetConnectedState</a:t>
            </a:r>
            <a:r>
              <a:rPr lang="it-IT" dirty="0">
                <a:solidFill>
                  <a:schemeClr val="bg1"/>
                </a:solidFill>
              </a:rPr>
              <a:t>, accetta dei parametri e restituisce un valore che indica lo stato della connessione. La struttura condizionale if esamina questo valore restituito: se è positivo, il programma procede stampando un messaggio di successo.</a:t>
            </a:r>
          </a:p>
        </p:txBody>
      </p:sp>
    </p:spTree>
    <p:extLst>
      <p:ext uri="{BB962C8B-B14F-4D97-AF65-F5344CB8AC3E}">
        <p14:creationId xmlns:p14="http://schemas.microsoft.com/office/powerpoint/2010/main" val="157390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>
            <a:extLst>
              <a:ext uri="{FF2B5EF4-FFF2-40B4-BE49-F238E27FC236}">
                <a16:creationId xmlns:a16="http://schemas.microsoft.com/office/drawing/2014/main" id="{ADEA6FB8-DAD2-F05B-A867-34301DE0A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2" r="5609"/>
          <a:stretch/>
        </p:blipFill>
        <p:spPr>
          <a:xfrm>
            <a:off x="1" y="32238"/>
            <a:ext cx="12191999" cy="6857990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4228E15F-B8C0-56BA-3E87-04BB2A19F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399" y="21034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>
                <a:solidFill>
                  <a:schemeClr val="bg1"/>
                </a:solidFill>
              </a:rPr>
              <a:t>		Fine della presentazione</a:t>
            </a: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br>
              <a:rPr lang="it-IT" dirty="0">
                <a:solidFill>
                  <a:schemeClr val="bg1"/>
                </a:solidFill>
              </a:rPr>
            </a:br>
            <a:r>
              <a:rPr lang="it-IT" dirty="0">
                <a:solidFill>
                  <a:schemeClr val="bg1"/>
                </a:solidFill>
              </a:rPr>
              <a:t>	                 Amedeo Natalizi</a:t>
            </a:r>
          </a:p>
        </p:txBody>
      </p:sp>
    </p:spTree>
    <p:extLst>
      <p:ext uri="{BB962C8B-B14F-4D97-AF65-F5344CB8AC3E}">
        <p14:creationId xmlns:p14="http://schemas.microsoft.com/office/powerpoint/2010/main" val="39951822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Söhne</vt:lpstr>
      <vt:lpstr>Tema di Office</vt:lpstr>
      <vt:lpstr>Consegna S10-L4</vt:lpstr>
      <vt:lpstr>Traccia</vt:lpstr>
      <vt:lpstr>Traccia</vt:lpstr>
      <vt:lpstr>Creazione dello stack</vt:lpstr>
      <vt:lpstr>Chiamata di funzione</vt:lpstr>
      <vt:lpstr>Istruzione condizionale</vt:lpstr>
      <vt:lpstr>Funzionalità implementata</vt:lpstr>
      <vt:lpstr>  Fine della presentazione                     Amedeo Natalizi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Consegna S10-L4</dc:title>
  <dc:creator>Amedeo Natalizi</dc:creator>
  <cp:lastModifiedBy>Amedeo Natalizi</cp:lastModifiedBy>
  <cp:revision>1</cp:revision>
  <dcterms:created xsi:type="dcterms:W3CDTF">2024-02-16T13:43:32Z</dcterms:created>
  <dcterms:modified xsi:type="dcterms:W3CDTF">2024-02-16T18:47:35Z</dcterms:modified>
</cp:coreProperties>
</file>