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Source Code Pro"/>
      <p:regular r:id="rId21"/>
      <p:bold r:id="rId22"/>
    </p:embeddedFont>
    <p:embeddedFont>
      <p:font typeface="Alfa Slab On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22" Type="http://schemas.openxmlformats.org/officeDocument/2006/relationships/font" Target="fonts/SourceCodePro-bold.fntdata"/><Relationship Id="rId10" Type="http://schemas.openxmlformats.org/officeDocument/2006/relationships/slide" Target="slides/slide5.xml"/><Relationship Id="rId21" Type="http://schemas.openxmlformats.org/officeDocument/2006/relationships/font" Target="fonts/SourceCode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AlfaSlabOne-regular.fntdata"/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slide" Target="slides/slide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599" cy="1957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400"/>
            </a:lvl1pPr>
            <a:lvl2pPr lvl="1" rtl="0" algn="ctr">
              <a:spcBef>
                <a:spcPts val="0"/>
              </a:spcBef>
              <a:buSzPct val="100000"/>
              <a:defRPr sz="5400"/>
            </a:lvl2pPr>
            <a:lvl3pPr lvl="2" rtl="0" algn="ctr">
              <a:spcBef>
                <a:spcPts val="0"/>
              </a:spcBef>
              <a:buSzPct val="100000"/>
              <a:defRPr sz="5400"/>
            </a:lvl3pPr>
            <a:lvl4pPr lvl="3" rtl="0" algn="ctr">
              <a:spcBef>
                <a:spcPts val="0"/>
              </a:spcBef>
              <a:buSzPct val="100000"/>
              <a:defRPr sz="5400"/>
            </a:lvl4pPr>
            <a:lvl5pPr lvl="4" rtl="0" algn="ctr">
              <a:spcBef>
                <a:spcPts val="0"/>
              </a:spcBef>
              <a:buSzPct val="100000"/>
              <a:defRPr sz="5400"/>
            </a:lvl5pPr>
            <a:lvl6pPr lvl="5" rtl="0" algn="ctr">
              <a:spcBef>
                <a:spcPts val="0"/>
              </a:spcBef>
              <a:buSzPct val="100000"/>
              <a:defRPr sz="5400"/>
            </a:lvl6pPr>
            <a:lvl7pPr lvl="6" rtl="0" algn="ctr">
              <a:spcBef>
                <a:spcPts val="0"/>
              </a:spcBef>
              <a:buSzPct val="100000"/>
              <a:defRPr sz="5400"/>
            </a:lvl7pPr>
            <a:lvl8pPr lvl="7" rtl="0" algn="ctr">
              <a:spcBef>
                <a:spcPts val="0"/>
              </a:spcBef>
              <a:buSzPct val="100000"/>
              <a:defRPr sz="5400"/>
            </a:lvl8pPr>
            <a:lvl9pPr lvl="8" rtl="0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599" cy="73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399" cy="2445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7999" cy="307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199" cy="155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800"/>
            </a:lvl1pPr>
            <a:lvl2pPr lvl="1" rtl="0" algn="ctr">
              <a:spcBef>
                <a:spcPts val="0"/>
              </a:spcBef>
              <a:buSzPct val="100000"/>
              <a:defRPr sz="3800"/>
            </a:lvl2pPr>
            <a:lvl3pPr lvl="2" rtl="0" algn="ctr">
              <a:spcBef>
                <a:spcPts val="0"/>
              </a:spcBef>
              <a:buSzPct val="100000"/>
              <a:defRPr sz="3800"/>
            </a:lvl3pPr>
            <a:lvl4pPr lvl="3" rtl="0" algn="ctr">
              <a:spcBef>
                <a:spcPts val="0"/>
              </a:spcBef>
              <a:buSzPct val="100000"/>
              <a:defRPr sz="3800"/>
            </a:lvl4pPr>
            <a:lvl5pPr lvl="4" rtl="0" algn="ctr">
              <a:spcBef>
                <a:spcPts val="0"/>
              </a:spcBef>
              <a:buSzPct val="100000"/>
              <a:defRPr sz="3800"/>
            </a:lvl5pPr>
            <a:lvl6pPr lvl="5" rtl="0" algn="ctr">
              <a:spcBef>
                <a:spcPts val="0"/>
              </a:spcBef>
              <a:buSzPct val="100000"/>
              <a:defRPr sz="3800"/>
            </a:lvl6pPr>
            <a:lvl7pPr lvl="6" rtl="0" algn="ctr">
              <a:spcBef>
                <a:spcPts val="0"/>
              </a:spcBef>
              <a:buSzPct val="100000"/>
              <a:defRPr sz="3800"/>
            </a:lvl7pPr>
            <a:lvl8pPr lvl="7" rtl="0" algn="ctr">
              <a:spcBef>
                <a:spcPts val="0"/>
              </a:spcBef>
              <a:buSzPct val="100000"/>
              <a:defRPr sz="3800"/>
            </a:lvl8pPr>
            <a:lvl9pPr lvl="8" rtl="0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599" cy="1980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8.png"/><Relationship Id="rId4" Type="http://schemas.openxmlformats.org/officeDocument/2006/relationships/image" Target="../media/image06.jpg"/><Relationship Id="rId5" Type="http://schemas.openxmlformats.org/officeDocument/2006/relationships/image" Target="../media/image00.png"/><Relationship Id="rId6" Type="http://schemas.openxmlformats.org/officeDocument/2006/relationships/image" Target="../media/image10.png"/><Relationship Id="rId7" Type="http://schemas.openxmlformats.org/officeDocument/2006/relationships/image" Target="../media/image0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Relationship Id="rId4" Type="http://schemas.openxmlformats.org/officeDocument/2006/relationships/image" Target="../media/image01.png"/><Relationship Id="rId5" Type="http://schemas.openxmlformats.org/officeDocument/2006/relationships/image" Target="../media/image02.png"/><Relationship Id="rId6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jpg"/><Relationship Id="rId4" Type="http://schemas.openxmlformats.org/officeDocument/2006/relationships/image" Target="../media/image0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599" cy="1957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Morse Click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3"/>
            <a:ext cx="8520599" cy="73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4800"/>
              <a:t> -- --- .-. … .    -.-. .-.. .. -.-. -.-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Functions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-GB" sz="2400"/>
              <a:t>Convert PS/2 Keyboard clicks into morse code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-GB" sz="2400"/>
              <a:t>Send whole statement to morse code after Click Enter</a:t>
            </a:r>
          </a:p>
          <a:p>
            <a:pPr indent="-381000" lvl="0" marL="457200">
              <a:spcBef>
                <a:spcPts val="0"/>
              </a:spcBef>
              <a:buSzPct val="100000"/>
              <a:buChar char="-"/>
            </a:pPr>
            <a:r>
              <a:rPr lang="en-GB" sz="2400"/>
              <a:t>send SOS Signal without keyboard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637574"/>
            <a:ext cx="2940550" cy="106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4525" y="3492151"/>
            <a:ext cx="1967047" cy="142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1170" y="3492145"/>
            <a:ext cx="1354349" cy="13543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/>
          <p:nvPr/>
        </p:nvSpPr>
        <p:spPr>
          <a:xfrm>
            <a:off x="3476125" y="4093600"/>
            <a:ext cx="542100" cy="3179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6338725" y="4044762"/>
            <a:ext cx="542100" cy="3179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71000" y="2574050"/>
            <a:ext cx="1063525" cy="10635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/>
          <p:nvPr/>
        </p:nvSpPr>
        <p:spPr>
          <a:xfrm rot="5400000">
            <a:off x="4298025" y="2841600"/>
            <a:ext cx="542100" cy="630299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/>
        </p:nvSpPr>
        <p:spPr>
          <a:xfrm>
            <a:off x="3340775" y="2701675"/>
            <a:ext cx="630299" cy="31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</a:rPr>
              <a:t>SOS</a:t>
            </a:r>
          </a:p>
        </p:txBody>
      </p:sp>
      <p:pic>
        <p:nvPicPr>
          <p:cNvPr id="72" name="Shape 72"/>
          <p:cNvPicPr preferRelativeResize="0"/>
          <p:nvPr/>
        </p:nvPicPr>
        <p:blipFill rotWithShape="1">
          <a:blip r:embed="rId7">
            <a:alphaModFix/>
          </a:blip>
          <a:srcRect b="19242" l="53414" r="0" t="36358"/>
          <a:stretch/>
        </p:blipFill>
        <p:spPr>
          <a:xfrm>
            <a:off x="6286450" y="2536074"/>
            <a:ext cx="2009453" cy="9560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/>
          <p:nvPr/>
        </p:nvSpPr>
        <p:spPr>
          <a:xfrm>
            <a:off x="5428450" y="2790662"/>
            <a:ext cx="542100" cy="630299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9449" y="165437"/>
            <a:ext cx="4125100" cy="481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Q &amp; A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 b="23412" l="20253" r="22629" t="17778"/>
          <a:stretch/>
        </p:blipFill>
        <p:spPr>
          <a:xfrm>
            <a:off x="3103050" y="1395725"/>
            <a:ext cx="2937899" cy="302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Morse Code</a:t>
            </a:r>
          </a:p>
        </p:txBody>
      </p:sp>
      <p:pic>
        <p:nvPicPr>
          <p:cNvPr id="79" name="Shape 79"/>
          <p:cNvPicPr preferRelativeResize="0"/>
          <p:nvPr/>
        </p:nvPicPr>
        <p:blipFill rotWithShape="1">
          <a:blip r:embed="rId3">
            <a:alphaModFix/>
          </a:blip>
          <a:srcRect b="4789" l="0" r="0" t="23504"/>
          <a:stretch/>
        </p:blipFill>
        <p:spPr>
          <a:xfrm>
            <a:off x="311700" y="1152475"/>
            <a:ext cx="3988300" cy="368822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5078700" y="1279700"/>
            <a:ext cx="2250599" cy="234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3000">
                <a:latin typeface="Impact"/>
                <a:ea typeface="Impact"/>
                <a:cs typeface="Impact"/>
                <a:sym typeface="Impact"/>
              </a:rPr>
              <a:t>Ö   - - -</a:t>
            </a:r>
            <a:r>
              <a:rPr b="1" lang="en-GB" sz="4800">
                <a:latin typeface="Impact"/>
                <a:ea typeface="Impact"/>
                <a:cs typeface="Impact"/>
                <a:sym typeface="Impact"/>
              </a:rPr>
              <a:t>·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GB" sz="3000">
                <a:latin typeface="Impact"/>
                <a:ea typeface="Impact"/>
                <a:cs typeface="Impact"/>
                <a:sym typeface="Impact"/>
              </a:rPr>
              <a:t>Ä   </a:t>
            </a:r>
            <a:r>
              <a:rPr b="1" lang="en-GB" sz="4800">
                <a:latin typeface="Impact"/>
                <a:ea typeface="Impact"/>
                <a:cs typeface="Impact"/>
                <a:sym typeface="Impact"/>
              </a:rPr>
              <a:t>·</a:t>
            </a:r>
            <a:r>
              <a:rPr b="1" lang="en-GB" sz="3000">
                <a:latin typeface="Impact"/>
                <a:ea typeface="Impact"/>
                <a:cs typeface="Impact"/>
                <a:sym typeface="Impact"/>
              </a:rPr>
              <a:t> - </a:t>
            </a:r>
            <a:r>
              <a:rPr b="1" lang="en-GB" sz="4800">
                <a:latin typeface="Impact"/>
                <a:ea typeface="Impact"/>
                <a:cs typeface="Impact"/>
                <a:sym typeface="Impact"/>
              </a:rPr>
              <a:t>·</a:t>
            </a:r>
            <a:r>
              <a:rPr b="1" lang="en-GB" sz="3000">
                <a:latin typeface="Impact"/>
                <a:ea typeface="Impact"/>
                <a:cs typeface="Impact"/>
                <a:sym typeface="Impact"/>
              </a:rPr>
              <a:t> - </a:t>
            </a:r>
          </a:p>
          <a:p>
            <a:pPr lvl="0">
              <a:spcBef>
                <a:spcPts val="0"/>
              </a:spcBef>
              <a:buNone/>
            </a:pPr>
            <a:r>
              <a:rPr b="1" lang="en-GB" sz="3000">
                <a:latin typeface="Impact"/>
                <a:ea typeface="Impact"/>
                <a:cs typeface="Impact"/>
                <a:sym typeface="Impact"/>
              </a:rPr>
              <a:t>Å   </a:t>
            </a:r>
            <a:r>
              <a:rPr b="1" lang="en-GB" sz="4800">
                <a:latin typeface="Impact"/>
                <a:ea typeface="Impact"/>
                <a:cs typeface="Impact"/>
                <a:sym typeface="Impact"/>
              </a:rPr>
              <a:t>·</a:t>
            </a:r>
            <a:r>
              <a:rPr b="1" lang="en-GB" sz="3000">
                <a:latin typeface="Impact"/>
                <a:ea typeface="Impact"/>
                <a:cs typeface="Impact"/>
                <a:sym typeface="Impact"/>
              </a:rPr>
              <a:t> - - </a:t>
            </a:r>
            <a:r>
              <a:rPr b="1" lang="en-GB" sz="4800">
                <a:latin typeface="Impact"/>
                <a:ea typeface="Impact"/>
                <a:cs typeface="Impact"/>
                <a:sym typeface="Impact"/>
              </a:rPr>
              <a:t>·</a:t>
            </a:r>
            <a:r>
              <a:rPr b="1" lang="en-GB" sz="3000">
                <a:latin typeface="Impact"/>
                <a:ea typeface="Impact"/>
                <a:cs typeface="Impact"/>
                <a:sym typeface="Impact"/>
              </a:rPr>
              <a:t> -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Features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/>
              <a:t>LCD screen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2400"/>
              <a:t>Change Morse mode with Page Up / Page Down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2400"/>
              <a:t>Change the phase period Arrow Up / Arrow Down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2400"/>
              <a:t>Change the tone frequency Arrow Left / Arrow Right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2400"/>
              <a:t>One button two functions:	one click for STOP </a:t>
            </a:r>
          </a:p>
          <a:p>
            <a:pPr indent="457200" lvl="0" marL="3200400">
              <a:spcBef>
                <a:spcPts val="0"/>
              </a:spcBef>
              <a:buNone/>
            </a:pPr>
            <a:r>
              <a:rPr lang="en-GB" sz="2400"/>
              <a:t>5 second hold for SOS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challenges PS/2 vs USB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08925"/>
            <a:ext cx="4012849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521" y="1455696"/>
            <a:ext cx="1511100" cy="151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1099" y="1152474"/>
            <a:ext cx="5191200" cy="2117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 rotWithShape="1">
          <a:blip r:embed="rId6">
            <a:alphaModFix/>
          </a:blip>
          <a:srcRect b="18875" l="0" r="51943" t="25544"/>
          <a:stretch/>
        </p:blipFill>
        <p:spPr>
          <a:xfrm>
            <a:off x="5526450" y="3053475"/>
            <a:ext cx="2580574" cy="151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challenges PS/2 vs USB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525" y="1248625"/>
            <a:ext cx="2607100" cy="260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4100" y="1248612"/>
            <a:ext cx="2607100" cy="26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7847825" y="405350"/>
            <a:ext cx="6787199" cy="791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4135950" y="1371600"/>
            <a:ext cx="872099" cy="271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6000"/>
              <a:t>$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GB" sz="7200"/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9600"/>
          </a:p>
        </p:txBody>
      </p:sp>
      <p:sp>
        <p:nvSpPr>
          <p:cNvPr id="106" name="Shape 106"/>
          <p:cNvSpPr txBox="1"/>
          <p:nvPr/>
        </p:nvSpPr>
        <p:spPr>
          <a:xfrm>
            <a:off x="5924150" y="3551550"/>
            <a:ext cx="2607000" cy="11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000">
                <a:latin typeface="Impact"/>
                <a:ea typeface="Impact"/>
                <a:cs typeface="Impact"/>
                <a:sym typeface="Impact"/>
              </a:rPr>
              <a:t>Arduino Board</a:t>
            </a:r>
          </a:p>
          <a:p>
            <a:pPr lvl="0">
              <a:spcBef>
                <a:spcPts val="0"/>
              </a:spcBef>
              <a:buNone/>
            </a:pPr>
            <a:r>
              <a:rPr lang="en-GB" sz="3000">
                <a:latin typeface="Impact"/>
                <a:ea typeface="Impact"/>
                <a:cs typeface="Impact"/>
                <a:sym typeface="Impact"/>
              </a:rPr>
              <a:t>215:-  SEK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848400" y="3551550"/>
            <a:ext cx="3287400" cy="1272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000">
                <a:latin typeface="Impact"/>
                <a:ea typeface="Impact"/>
                <a:cs typeface="Impact"/>
                <a:sym typeface="Impact"/>
              </a:rPr>
              <a:t>USB Host Shield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3000">
                <a:latin typeface="Impact"/>
                <a:ea typeface="Impact"/>
                <a:cs typeface="Impact"/>
                <a:sym typeface="Impact"/>
              </a:rPr>
              <a:t>350:-  SEK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challenges: Support Ö Ä Å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LCD does not support special latin letters by default 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CreateChar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byte OO[8] = { //Ö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B10001,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B00000,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B01110,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B10001,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B10001,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B10001,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B01110,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};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lcd.createChar(2, OO); //Ö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challenges: Buzzer interfere the LCD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some reason the Buzzer (small speaker) was interfere the LCD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Solution</a:t>
            </a:r>
            <a:r>
              <a:rPr lang="en-GB"/>
              <a:t>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connect 220 resistance  and avoid long cable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locate the buzzer far from the LCD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challenges: Only 2 interruptible pins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Arduino UNO has only 2 interruptible pins 2 &amp; 3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Pin 3 is already used for PS/2 Keyboard.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Pin 2 used for one buttons used for 2 functions: STOP and SOS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quick push for STOP, Hold for 5 sec for SOS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20804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Schema</a:t>
            </a:r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3">
            <a:alphaModFix/>
          </a:blip>
          <a:srcRect b="4988" l="0" r="0" t="0"/>
          <a:stretch/>
        </p:blipFill>
        <p:spPr>
          <a:xfrm>
            <a:off x="2392199" y="197225"/>
            <a:ext cx="6692874" cy="482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70700" y="1536575"/>
            <a:ext cx="22623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800"/>
              <a:t>Material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Arduino UNO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LCD 16x2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3x Resistance 220Ω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1x Resistance 10KΩ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PS/2 female port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30 lines breadboard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Buzzer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LED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Push Button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Potentiometer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-GB"/>
              <a:t>PS/2 Keyboard</a:t>
            </a:r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