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5" r:id="rId9"/>
    <p:sldId id="272" r:id="rId10"/>
    <p:sldId id="27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12/09/17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12/09/17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12/09/17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12/09/17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12/09/17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V2I-Based Advance Detection Using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Alexander</a:t>
            </a:r>
          </a:p>
          <a:p>
            <a:r>
              <a:rPr lang="en-US" dirty="0"/>
              <a:t>Michael Dunn</a:t>
            </a:r>
          </a:p>
          <a:p>
            <a:r>
              <a:rPr lang="en-US" dirty="0"/>
              <a:t>CE 391F</a:t>
            </a:r>
          </a:p>
          <a:p>
            <a:r>
              <a:rPr lang="en-US" dirty="0"/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12/09/17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detection</a:t>
            </a:r>
          </a:p>
          <a:p>
            <a:r>
              <a:rPr lang="en-US" dirty="0"/>
              <a:t>What is V2I communication?</a:t>
            </a:r>
          </a:p>
          <a:p>
            <a:r>
              <a:rPr lang="en-US" dirty="0"/>
              <a:t>Will’s previous research</a:t>
            </a:r>
          </a:p>
          <a:p>
            <a:pPr lvl="1"/>
            <a:r>
              <a:rPr lang="en-US" dirty="0"/>
              <a:t>V2I-based signal priority</a:t>
            </a:r>
          </a:p>
          <a:p>
            <a:r>
              <a:rPr lang="en-US" dirty="0"/>
              <a:t>How effective is V2I advance detection at decreasing travel time through an intersection?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 uses Gipps’ Model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92" y="5670147"/>
            <a:ext cx="2632996" cy="6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Specifies following vehicle by speed</a:t>
                </a:r>
              </a:p>
              <a:p>
                <a:pPr fontAlgn="base"/>
                <a:r>
                  <a:rPr lang="en-US" dirty="0"/>
                  <a:t>Uses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 Inputs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deceleration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20, 3.2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451377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107692" r="-395413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107692" r="-61827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107692" r="-816" b="-771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210390" r="-395413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210390" r="-61827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210390" r="-816" b="-6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06410" r="-395413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06410" r="-61827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06410" r="-816" b="-5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411688" r="-395413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411688" r="-61827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411688" r="-816" b="-4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511688" r="-395413" b="-3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511688" r="-816" b="-3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70866" r="-395413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70866" r="-61827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70866" r="-816" b="-13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766667" r="-395413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766667" r="-61827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877922" r="-39541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877922" r="-6182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43887-1623-47C9-8C5E-F11FBA11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32" y="1340190"/>
            <a:ext cx="6366330" cy="4834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9732F2-CADF-4D45-A272-239D26D2CE71}"/>
              </a:ext>
            </a:extLst>
          </p:cNvPr>
          <p:cNvSpPr/>
          <p:nvPr/>
        </p:nvSpPr>
        <p:spPr>
          <a:xfrm>
            <a:off x="10456511" y="2959260"/>
            <a:ext cx="406496" cy="1989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</p:spPr>
            <p:txBody>
              <a:bodyPr/>
              <a:lstStyle/>
              <a:p>
                <a:r>
                  <a:rPr lang="en-US" dirty="0"/>
                  <a:t>Extended </a:t>
                </a:r>
                <a:r>
                  <a:rPr lang="en-US" dirty="0" err="1"/>
                  <a:t>Gipp’s</a:t>
                </a:r>
                <a:r>
                  <a:rPr lang="en-US" dirty="0"/>
                  <a:t> Model </a:t>
                </a:r>
              </a:p>
              <a:p>
                <a:pPr lvl="1"/>
                <a:r>
                  <a:rPr lang="en-US" dirty="0"/>
                  <a:t>Red light regime</a:t>
                </a:r>
              </a:p>
              <a:p>
                <a:r>
                  <a:rPr lang="en-US" dirty="0"/>
                  <a:t>Simulated isolated  signal</a:t>
                </a:r>
              </a:p>
              <a:p>
                <a:r>
                  <a:rPr lang="en-US" dirty="0"/>
                  <a:t>Extension threshold</a:t>
                </a:r>
              </a:p>
              <a:p>
                <a:r>
                  <a:rPr lang="en-US" dirty="0"/>
                  <a:t>V2I communication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communication range</a:t>
                </a:r>
              </a:p>
              <a:p>
                <a:pPr lvl="1"/>
                <a:r>
                  <a:rPr lang="en-US" dirty="0"/>
                  <a:t>Assume nearly perfect line of sight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61244" cy="4351338"/>
              </a:xfrm>
              <a:blipFill>
                <a:blip r:embed="rId3"/>
                <a:stretch>
                  <a:fillRect l="-194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15017-F350-4E92-95DB-EEAD35DCB7D2}"/>
              </a:ext>
            </a:extLst>
          </p:cNvPr>
          <p:cNvSpPr/>
          <p:nvPr/>
        </p:nvSpPr>
        <p:spPr>
          <a:xfrm>
            <a:off x="10414001" y="2830105"/>
            <a:ext cx="450890" cy="78197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0B3E5C-426C-4B45-ABCE-90AC2B71DC61}"/>
              </a:ext>
            </a:extLst>
          </p:cNvPr>
          <p:cNvSpPr/>
          <p:nvPr/>
        </p:nvSpPr>
        <p:spPr>
          <a:xfrm rot="5400000">
            <a:off x="9956798" y="2381371"/>
            <a:ext cx="450890" cy="78197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B3A4513-642D-4507-B835-3619B3578B5E}"/>
              </a:ext>
            </a:extLst>
          </p:cNvPr>
          <p:cNvSpPr/>
          <p:nvPr/>
        </p:nvSpPr>
        <p:spPr>
          <a:xfrm>
            <a:off x="11077409" y="4154395"/>
            <a:ext cx="149246" cy="45085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726500D-0912-409E-92D2-074B92EF1231}"/>
              </a:ext>
            </a:extLst>
          </p:cNvPr>
          <p:cNvSpPr/>
          <p:nvPr/>
        </p:nvSpPr>
        <p:spPr>
          <a:xfrm rot="5400000">
            <a:off x="8074799" y="1772356"/>
            <a:ext cx="149246" cy="45085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10C24-D659-4ADA-A4AD-D063033A42D9}"/>
              </a:ext>
            </a:extLst>
          </p:cNvPr>
          <p:cNvSpPr txBox="1"/>
          <p:nvPr/>
        </p:nvSpPr>
        <p:spPr>
          <a:xfrm>
            <a:off x="6499444" y="1828504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52C88-19E6-4F73-9AB0-BE0C3D70DD31}"/>
              </a:ext>
            </a:extLst>
          </p:cNvPr>
          <p:cNvSpPr txBox="1"/>
          <p:nvPr/>
        </p:nvSpPr>
        <p:spPr>
          <a:xfrm rot="5400000">
            <a:off x="10444638" y="5158730"/>
            <a:ext cx="1445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way traffic</a:t>
            </a:r>
          </a:p>
        </p:txBody>
      </p:sp>
      <p:pic>
        <p:nvPicPr>
          <p:cNvPr id="1026" name="Picture 2" descr="Image result for car from above">
            <a:extLst>
              <a:ext uri="{FF2B5EF4-FFF2-40B4-BE49-F238E27FC236}">
                <a16:creationId xmlns:a16="http://schemas.microsoft.com/office/drawing/2014/main" id="{642415DA-5178-46EE-9FAA-4BF10246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89054" y="4263314"/>
            <a:ext cx="731520" cy="3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2C317B39-A68F-4535-9F1E-19C28724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88749" y="5312188"/>
            <a:ext cx="731520" cy="3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r from above">
            <a:extLst>
              <a:ext uri="{FF2B5EF4-FFF2-40B4-BE49-F238E27FC236}">
                <a16:creationId xmlns:a16="http://schemas.microsoft.com/office/drawing/2014/main" id="{3F75CB9C-9D42-4336-93AD-03F38708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49" y="2233420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1A8989-4337-40B0-ACC6-186F934BAFB9}"/>
              </a:ext>
            </a:extLst>
          </p:cNvPr>
          <p:cNvCxnSpPr>
            <a:cxnSpLocks/>
          </p:cNvCxnSpPr>
          <p:nvPr/>
        </p:nvCxnSpPr>
        <p:spPr>
          <a:xfrm flipV="1">
            <a:off x="9774091" y="3344075"/>
            <a:ext cx="865355" cy="44125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E706A-2ED7-44A5-B7F7-5767902F7589}"/>
              </a:ext>
            </a:extLst>
          </p:cNvPr>
          <p:cNvSpPr txBox="1"/>
          <p:nvPr/>
        </p:nvSpPr>
        <p:spPr>
          <a:xfrm>
            <a:off x="7780142" y="3572836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threshold</a:t>
            </a:r>
          </a:p>
        </p:txBody>
      </p:sp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r>
              <a:rPr lang="en-US" dirty="0"/>
              <a:t>Total intersection demand 800 </a:t>
            </a:r>
            <a:r>
              <a:rPr lang="en-US" dirty="0" err="1"/>
              <a:t>veh</a:t>
            </a:r>
            <a:r>
              <a:rPr lang="en-US" dirty="0"/>
              <a:t>/hour</a:t>
            </a:r>
          </a:p>
          <a:p>
            <a:r>
              <a:rPr lang="en-US" dirty="0"/>
              <a:t>Min green = 30 s, max green = 50 s</a:t>
            </a:r>
          </a:p>
          <a:p>
            <a:r>
              <a:rPr lang="en-US" dirty="0"/>
              <a:t>Advance detection only on primary corridor</a:t>
            </a:r>
          </a:p>
          <a:p>
            <a:r>
              <a:rPr lang="en-US" dirty="0"/>
              <a:t>Three configurations:</a:t>
            </a:r>
          </a:p>
          <a:p>
            <a:pPr lvl="1"/>
            <a:r>
              <a:rPr lang="en-US" dirty="0"/>
              <a:t>Fixed-time</a:t>
            </a:r>
          </a:p>
          <a:p>
            <a:pPr lvl="1"/>
            <a:r>
              <a:rPr lang="en-US" dirty="0"/>
              <a:t>Traditional advance detection</a:t>
            </a:r>
          </a:p>
          <a:p>
            <a:pPr lvl="1"/>
            <a:r>
              <a:rPr lang="en-US" dirty="0"/>
              <a:t>V2I advance detection</a:t>
            </a:r>
          </a:p>
          <a:p>
            <a:r>
              <a:rPr lang="en-US" dirty="0"/>
              <a:t>Four cases, varying demand ratio</a:t>
            </a:r>
          </a:p>
          <a:p>
            <a:r>
              <a:rPr lang="en-US" dirty="0"/>
              <a:t>15 hours of data collection per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12/09/17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1548</TotalTime>
  <Words>399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V2I-Based Advance Detection Using Gipps’ Car-Following Model</vt:lpstr>
      <vt:lpstr>Overview</vt:lpstr>
      <vt:lpstr>Introduction</vt:lpstr>
      <vt:lpstr>Car-Following Models</vt:lpstr>
      <vt:lpstr>Gipps’ Model</vt:lpstr>
      <vt:lpstr>Gipps’ Model Inputs</vt:lpstr>
      <vt:lpstr>Methodology and Assumptions</vt:lpstr>
      <vt:lpstr>Experiment Parameters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57</cp:revision>
  <dcterms:created xsi:type="dcterms:W3CDTF">2017-12-02T21:52:47Z</dcterms:created>
  <dcterms:modified xsi:type="dcterms:W3CDTF">2017-12-10T02:03:46Z</dcterms:modified>
</cp:coreProperties>
</file>