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6" r:id="rId10"/>
    <p:sldId id="278" r:id="rId11"/>
    <p:sldId id="277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AAC"/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William Alexander</a:t>
            </a:r>
          </a:p>
          <a:p>
            <a:r>
              <a:rPr lang="en-US" dirty="0">
                <a:latin typeface="+mj-lt"/>
              </a:rPr>
              <a:t>Michael Dunn</a:t>
            </a:r>
          </a:p>
          <a:p>
            <a:r>
              <a:rPr lang="en-US" dirty="0">
                <a:latin typeface="+mj-lt"/>
              </a:rPr>
              <a:t>CE 391F</a:t>
            </a:r>
          </a:p>
          <a:p>
            <a:r>
              <a:rPr lang="en-US" dirty="0">
                <a:latin typeface="+mj-lt"/>
              </a:rPr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FF2B956-033E-43E3-9A36-599C5137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" y="2050608"/>
            <a:ext cx="6002665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25A653-CF2F-4634-AC07-E9BBC2A3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86" y="2050607"/>
            <a:ext cx="6002665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284012" y="1802294"/>
            <a:ext cx="452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 Change in Side-Street Travel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805445" y="1802294"/>
            <a:ext cx="441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 Change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10968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2154601" y="1198525"/>
            <a:ext cx="78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Percent Change in Standard Deviation of Mainline Travel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DE363-4D26-48B8-B96E-C74C673F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99" y="1633008"/>
            <a:ext cx="7898402" cy="48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microsimulation is not easy!</a:t>
            </a:r>
          </a:p>
          <a:p>
            <a:r>
              <a:rPr lang="en-US" dirty="0"/>
              <a:t>Clear improvement in main-line travel time with V2I</a:t>
            </a:r>
          </a:p>
          <a:p>
            <a:r>
              <a:rPr lang="en-US" dirty="0"/>
              <a:t>Net system travel time improvement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Expand and diversify network</a:t>
            </a:r>
          </a:p>
          <a:p>
            <a:pPr lvl="1"/>
            <a:r>
              <a:rPr lang="en-US" dirty="0"/>
              <a:t>Explore and compare other car-following models</a:t>
            </a:r>
          </a:p>
          <a:p>
            <a:pPr lvl="1"/>
            <a:r>
              <a:rPr lang="en-US" dirty="0"/>
              <a:t>Integrate with professional-grade </a:t>
            </a:r>
            <a:r>
              <a:rPr lang="en-US" dirty="0" err="1"/>
              <a:t>microsimulator</a:t>
            </a:r>
            <a:endParaRPr lang="en-US" dirty="0"/>
          </a:p>
          <a:p>
            <a:pPr lvl="1"/>
            <a:r>
              <a:rPr lang="en-US" dirty="0"/>
              <a:t>Mix connected and disconnected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Day, C. M., D. M. Bullock, H. Li, S.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Remias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Hainen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 S.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Freije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L. Stevens, J. R.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Sturdevant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T. M. 	Brennan. Performance Measures for Traffic Signal Systems: An Outcome-Oriented Approach. Purdue University, 	West Lafayette, Indiana, 2014.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12/11/17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greggklar.files.wordpress.com/2010/12/4363181418_142568d280_o.jpg?w=940&amp;h=716">
            <a:extLst>
              <a:ext uri="{FF2B5EF4-FFF2-40B4-BE49-F238E27FC236}">
                <a16:creationId xmlns:a16="http://schemas.microsoft.com/office/drawing/2014/main" id="{073A7450-41B7-4AB4-911B-1B04E19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6" y="1250830"/>
            <a:ext cx="6879607" cy="4581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4A589-0155-46F2-B45E-F6A85BF67A92}"/>
              </a:ext>
            </a:extLst>
          </p:cNvPr>
          <p:cNvSpPr/>
          <p:nvPr/>
        </p:nvSpPr>
        <p:spPr>
          <a:xfrm>
            <a:off x="4769655" y="583235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Greg </a:t>
            </a:r>
            <a:r>
              <a:rPr lang="en-US" sz="1000" dirty="0" err="1"/>
              <a:t>Klar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pPr lvl="1"/>
            <a:r>
              <a:rPr lang="en-US" dirty="0"/>
              <a:t>Min, max, and extension timers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67210" y="1825625"/>
            <a:ext cx="5599626" cy="3348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4B375-0287-4283-8F83-411313A45755}"/>
              </a:ext>
            </a:extLst>
          </p:cNvPr>
          <p:cNvSpPr txBox="1"/>
          <p:nvPr/>
        </p:nvSpPr>
        <p:spPr>
          <a:xfrm>
            <a:off x="10380280" y="1825625"/>
            <a:ext cx="1078302" cy="369332"/>
          </a:xfrm>
          <a:prstGeom prst="rect">
            <a:avLst/>
          </a:prstGeom>
          <a:solidFill>
            <a:srgbClr val="A7AA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76EE2A-D57A-45AE-9FE4-1D43D89C9383}"/>
              </a:ext>
            </a:extLst>
          </p:cNvPr>
          <p:cNvSpPr/>
          <p:nvPr/>
        </p:nvSpPr>
        <p:spPr>
          <a:xfrm>
            <a:off x="7539488" y="63032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AIMSUN</a:t>
            </a:r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107692" r="-39938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107692" r="-63454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107692" r="-3469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210390" r="-39938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210390" r="-63454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210390" r="-346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06410" r="-39938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06410" r="-63454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06410" r="-346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411688" r="-39938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411688" r="-63454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411688" r="-346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511688" r="-39938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511688" r="-34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70866" r="-399388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70866" r="-63454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70866" r="-3469" b="-133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766667" r="-399388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766667" r="-63454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877922" r="-399388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877922" r="-63454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23" y="1469582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9861302" y="3088652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9818792" y="2959497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361589" y="2510763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0482200" y="4283787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79590" y="1901748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4235" y="1957896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9849429" y="5288122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40" y="2362812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178882" y="3473467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184933" y="37022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F115D3A0-2B3C-4974-A8CB-9446DED9E80E}"/>
              </a:ext>
            </a:extLst>
          </p:cNvPr>
          <p:cNvSpPr/>
          <p:nvPr/>
        </p:nvSpPr>
        <p:spPr>
          <a:xfrm>
            <a:off x="9877944" y="4836223"/>
            <a:ext cx="347472" cy="344858"/>
          </a:xfrm>
          <a:prstGeom prst="octago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CE7C8EC-72D0-4E14-B364-85AE31CE4695}"/>
              </a:ext>
            </a:extLst>
          </p:cNvPr>
          <p:cNvCxnSpPr>
            <a:cxnSpLocks/>
          </p:cNvCxnSpPr>
          <p:nvPr/>
        </p:nvCxnSpPr>
        <p:spPr>
          <a:xfrm flipV="1">
            <a:off x="9125476" y="5005061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2125B-9CE5-42CF-9464-5B1338046752}"/>
              </a:ext>
            </a:extLst>
          </p:cNvPr>
          <p:cNvSpPr txBox="1"/>
          <p:nvPr/>
        </p:nvSpPr>
        <p:spPr>
          <a:xfrm>
            <a:off x="6420482" y="5123150"/>
            <a:ext cx="27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Loop magnetometer advance detector</a:t>
            </a:r>
          </a:p>
        </p:txBody>
      </p:sp>
      <p:pic>
        <p:nvPicPr>
          <p:cNvPr id="27" name="Picture 8" descr="Related image">
            <a:extLst>
              <a:ext uri="{FF2B5EF4-FFF2-40B4-BE49-F238E27FC236}">
                <a16:creationId xmlns:a16="http://schemas.microsoft.com/office/drawing/2014/main" id="{80EE8F00-73A4-4B36-8DAF-6CAC4284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540" y="8291373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car from above">
            <a:extLst>
              <a:ext uri="{FF2B5EF4-FFF2-40B4-BE49-F238E27FC236}">
                <a16:creationId xmlns:a16="http://schemas.microsoft.com/office/drawing/2014/main" id="{0227513F-F8A3-4F84-BC5C-9EAF396A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845" y="7242499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8 0.00278 L 0.00091 -0.4185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65 3.33333E-6 C -0.00195 -0.13773 1.11022E-16 -0.27523 0.00156 -0.4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18" grpId="0" animBg="1"/>
      <p:bldP spid="18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Five cases, varying demand ratio</a:t>
            </a:r>
          </a:p>
          <a:p>
            <a:r>
              <a:rPr lang="en-US" dirty="0"/>
              <a:t>30 experimental trials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AAD10-20AB-4BFE-8A4E-E51A79A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3" y="1379736"/>
            <a:ext cx="8235255" cy="501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12/11/17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4370354" y="1228014"/>
            <a:ext cx="372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269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494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Results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75</cp:revision>
  <dcterms:created xsi:type="dcterms:W3CDTF">2017-12-02T21:52:47Z</dcterms:created>
  <dcterms:modified xsi:type="dcterms:W3CDTF">2017-12-11T14:29:02Z</dcterms:modified>
</cp:coreProperties>
</file>