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70" r:id="rId6"/>
    <p:sldId id="274" r:id="rId7"/>
    <p:sldId id="271" r:id="rId8"/>
    <p:sldId id="272" r:id="rId9"/>
    <p:sldId id="27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1" autoAdjust="0"/>
    <p:restoredTop sz="94660"/>
  </p:normalViewPr>
  <p:slideViewPr>
    <p:cSldViewPr snapToGrid="0">
      <p:cViewPr>
        <p:scale>
          <a:sx n="66" d="100"/>
          <a:sy n="66" d="100"/>
        </p:scale>
        <p:origin x="94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3959-E200-4F92-9F0F-E1E2FBCFA4D1}" type="datetimeFigureOut">
              <a:rPr lang="en-US" smtClean="0"/>
              <a:t>12/08/17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3BAE-7F7D-4B15-BEC8-3B9961B0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89D-E6AF-4FD7-A10E-4F1C25E5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DAEF5-86B3-4C32-966B-9394E9C4D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C08C-A86A-4A67-9038-1E6F1187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1BD6-71F0-48CB-8F12-2BA491399544}" type="datetime1">
              <a:rPr lang="en-US" smtClean="0"/>
              <a:t>12/08/17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89BE-5563-47C7-A2AE-A89BEB32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2334-AC73-40E7-B25B-B0A2D606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B992-A15D-4144-93CE-0EEABEE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B198-F6FA-489A-9350-9026D6EE1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EBD4-210F-45AB-B44F-E2EBEA1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0BE-4D26-46D4-AB3A-585E3314093C}" type="datetime1">
              <a:rPr lang="en-US" smtClean="0"/>
              <a:t>12/08/17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281F-26CF-4A7E-BF97-6829DF53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A7A5-01E1-40A6-87DC-569CF939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0FAFD-E7FE-4196-8D0B-3E1C47723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45EAE-247A-4DB3-9C2B-3E52CD223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F1BF-F287-42EA-BD47-E8E3186E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F194-40A6-451F-B3E0-38F0DF096B51}" type="datetime1">
              <a:rPr lang="en-US" smtClean="0"/>
              <a:t>12/08/17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DE6C-F6BF-4E72-91CE-9E369F1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43B1-6653-4FAA-B529-5841D7C5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8307-D397-42F9-AF1F-E33B8A6C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D487-A882-4432-BB6C-438D1E91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13AD-C754-44BE-9B5E-10B03AF0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9C18-AC3A-46D0-9E36-53F6B20717C9}" type="datetime1">
              <a:rPr lang="en-US" smtClean="0"/>
              <a:t>12/08/17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E986-BBB7-466D-8C44-27BA2075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43C3-7564-4E64-A0C3-0C34E86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3835-689F-41EC-BB0E-D0C0AC72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5594-43A3-402A-A044-FFD9471A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4D78-3E36-4C9F-BFCE-1F2D54D1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186A-A145-43BF-A11E-AF48DE2EDF33}" type="datetime1">
              <a:rPr lang="en-US" smtClean="0"/>
              <a:t>12/08/17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E5B3-D393-45CC-8149-560F02E6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B8B7-F500-4B63-9CF1-E9A79DA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9FB-64D0-4E54-B478-6C151C95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2079-3DA3-4557-A293-974A0D5DA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085D-E5E6-4684-B6EC-66D168D4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465F-232B-45BC-87AC-8562E5D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083F-E7F6-4A03-84C5-35F31DB791FE}" type="datetime1">
              <a:rPr lang="en-US" smtClean="0"/>
              <a:t>12/08/17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D6CB-FC09-435F-AA2E-15414D22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B15A8-4D01-46C6-B5E0-4FA972A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E112-B714-4DF9-87FF-0ABA7958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88A8-8538-47C1-843B-641A4ABE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033A-5E30-4455-87BF-1290E0CB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3C82-D010-4170-B2C6-B85BBAD2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BF3D1-3A35-4E28-A5C9-042CC8FB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A57EF-DA65-4E62-9BA8-C16C47E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BDD-941A-403B-9A3D-51F413E612D2}" type="datetime1">
              <a:rPr lang="en-US" smtClean="0"/>
              <a:t>12/08/17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5C9E4-9523-4A69-895B-891E6092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8107-C7E2-47B6-ACCD-C647643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CE5-7EDD-432C-BCD0-E50149D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0B70A-FC88-49A6-99BE-4CEBDE74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DDD3-E38E-4709-B0D9-FCCE2E9705A6}" type="datetime1">
              <a:rPr lang="en-US" smtClean="0"/>
              <a:t>12/08/17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EDBE-A056-45B8-BF17-2F506EE8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681A8-E2BB-4A67-B34C-1428007A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85ECC-B006-48AB-ADB2-FC832C61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F791-754E-44D5-B411-67162EBD8EDC}" type="datetime1">
              <a:rPr lang="en-US" smtClean="0"/>
              <a:t>12/08/17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91E5D-F736-48A4-A4D2-D789E2B1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92CB8-E549-4F4F-9419-D99D43B3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A534-932D-4E7D-83C0-B4E1815E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4093-9340-49F7-99F7-EC4B5F4E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58C9-348A-4BBF-9B59-0C34E9479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E7D1-4A9E-4DC5-86FA-0E614A6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7065-FA0D-4EB9-B677-C0587B698345}" type="datetime1">
              <a:rPr lang="en-US" smtClean="0"/>
              <a:t>12/08/17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93E8-B8C9-4EE6-892F-239C534B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33AE-1D37-4DE8-8251-9BCC2665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D09-84BB-439E-B8E8-45997E21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F3DA5-14FA-4D14-AD5B-2A5771ED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720D-507B-496D-B72F-7B1E8B96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78439-C763-4455-8795-FD86CB2E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814B-722C-488D-9F14-A31035130475}" type="datetime1">
              <a:rPr lang="en-US" smtClean="0"/>
              <a:t>12/08/17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999F-FF97-4D38-9973-2F2A68EC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623C-5EA9-4C08-B590-87FBBA59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ED347-6DCD-44A0-89ED-8EB1522F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A79E-6261-4766-A75D-FA6D4173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F7FC-C525-4455-AA0F-30907533D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8687-828C-4E2F-B060-BA6F96F203DB}" type="datetime1">
              <a:rPr lang="en-US" smtClean="0"/>
              <a:t>12/08/17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2032-2B3B-46B4-815C-069A27C6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17C9-253E-4D86-84D1-9A5FBEED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245" y="1251755"/>
            <a:ext cx="10877909" cy="2536666"/>
          </a:xfrm>
        </p:spPr>
        <p:txBody>
          <a:bodyPr>
            <a:normAutofit/>
          </a:bodyPr>
          <a:lstStyle/>
          <a:p>
            <a:r>
              <a:rPr lang="en-US" sz="4400" b="1" dirty="0"/>
              <a:t>Simulation of Advance Vehicle Detection Using V2I Communication and Gipps’ Car-Following Model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075E-3B9F-492F-BB8F-BA4598F2D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41"/>
            <a:ext cx="9144000" cy="24537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William Alexander</a:t>
            </a:r>
          </a:p>
          <a:p>
            <a:r>
              <a:rPr lang="en-US" dirty="0"/>
              <a:t>Michael Dunn</a:t>
            </a:r>
          </a:p>
          <a:p>
            <a:r>
              <a:rPr lang="en-US" dirty="0"/>
              <a:t>CE 391F</a:t>
            </a:r>
          </a:p>
          <a:p>
            <a:r>
              <a:rPr lang="en-US" dirty="0"/>
              <a:t>Fall 2017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2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+mn-lt"/>
              </a:rPr>
              <a:t>Questions?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traffic austin">
            <a:extLst>
              <a:ext uri="{FF2B5EF4-FFF2-40B4-BE49-F238E27FC236}">
                <a16:creationId xmlns:a16="http://schemas.microsoft.com/office/drawing/2014/main" id="{2E8437D7-9B2F-4752-AE2D-EEA77346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002" y="2239282"/>
            <a:ext cx="62865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627AB-8D08-4D36-B54B-DE3519B2BB6F}"/>
              </a:ext>
            </a:extLst>
          </p:cNvPr>
          <p:cNvSpPr/>
          <p:nvPr/>
        </p:nvSpPr>
        <p:spPr>
          <a:xfrm>
            <a:off x="2872954" y="641274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The Daily Texan</a:t>
            </a:r>
          </a:p>
        </p:txBody>
      </p:sp>
    </p:spTree>
    <p:extLst>
      <p:ext uri="{BB962C8B-B14F-4D97-AF65-F5344CB8AC3E}">
        <p14:creationId xmlns:p14="http://schemas.microsoft.com/office/powerpoint/2010/main" val="400260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F7DB-EBE2-4222-B9A0-C180EB24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76A-4868-4435-B1F8-6A2D91B3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9170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Daniel, Hannah. “2016 Brings Fewer Traffic Fatalities, Road Improvements to Austin.” The Daily Texan, 14 Sept. 2016. 	www.dailytexanonline.com/2016/09/14/2016-brings-fewer-traffic-fatalities-road-improvements-to-austin.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Gipps, P.G. “A </a:t>
            </a:r>
            <a:r>
              <a:rPr lang="en-US" sz="1600" dirty="0" err="1">
                <a:latin typeface="+mj-lt"/>
              </a:rPr>
              <a:t>Behavioural</a:t>
            </a:r>
            <a:r>
              <a:rPr lang="en-US" sz="1600" dirty="0">
                <a:latin typeface="+mj-lt"/>
              </a:rPr>
              <a:t> Car-Following Model for Computer Simulation.” Transportation Research Board Part B, 15. 1981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Koesling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Sonja. “PTV </a:t>
            </a: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Vissim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Is Now Available.” Traffic-Inside, PTV 	Group, 8 Aug. 2013.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www.traffic-inside.com/2013/08/05/long-awaited-ptv-vissim-6-version-is-now-available/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+mj-lt"/>
              </a:rPr>
              <a:t>Olstam</a:t>
            </a:r>
            <a:r>
              <a:rPr lang="en-US" sz="1600" dirty="0">
                <a:latin typeface="+mj-lt"/>
              </a:rPr>
              <a:t>, Johann J, and Andreas </a:t>
            </a:r>
            <a:r>
              <a:rPr lang="en-US" sz="1600" dirty="0" err="1">
                <a:latin typeface="+mj-lt"/>
              </a:rPr>
              <a:t>Tapani</a:t>
            </a:r>
            <a:r>
              <a:rPr lang="en-US" sz="1600" dirty="0">
                <a:latin typeface="+mj-lt"/>
              </a:rPr>
              <a:t>. “Comparison of Car-Following Models.” </a:t>
            </a:r>
            <a:r>
              <a:rPr lang="en-US" sz="1600" i="1" dirty="0">
                <a:latin typeface="+mj-lt"/>
              </a:rPr>
              <a:t>Swedish National Road and Transportation 	Institute</a:t>
            </a:r>
            <a:r>
              <a:rPr lang="en-US" sz="1600" dirty="0">
                <a:latin typeface="+mj-lt"/>
              </a:rPr>
              <a:t>, vol. 960A, 2004.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“RIPAS Integrates </a:t>
            </a:r>
            <a:r>
              <a:rPr lang="en-US" sz="1600" dirty="0" err="1">
                <a:latin typeface="+mj-lt"/>
              </a:rPr>
              <a:t>Aimsun</a:t>
            </a:r>
            <a:r>
              <a:rPr lang="en-US" sz="1600" dirty="0">
                <a:latin typeface="+mj-lt"/>
              </a:rPr>
              <a:t> Microsimulation.” </a:t>
            </a:r>
            <a:r>
              <a:rPr lang="en-US" sz="1600" i="1" dirty="0">
                <a:latin typeface="+mj-lt"/>
              </a:rPr>
              <a:t>AIMSUN.</a:t>
            </a:r>
            <a:r>
              <a:rPr lang="en-US" sz="1600" dirty="0">
                <a:latin typeface="+mj-lt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	www.aimsun.com/russia-ripas-integrates-aimsun-microsimulation-and-spektr-controllers/.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DA418-9718-42B9-958F-4B68947FFB66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5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6AFD87E9-9F74-41AA-8048-F48E353BF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0B8D7-7D40-446D-A6EE-013B70BB05B5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43FF70-3EB0-4F8B-A728-45B07FADA6C5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5022150-ACD8-4A2E-920E-237D7D6D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22-CF85-4F00-9AA1-6B0462132045}" type="datetime1">
              <a:rPr lang="en-US" smtClean="0"/>
              <a:t>12/08/17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5AB129-D07B-419E-AC18-E78A492D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A6FF15-F9B7-45FC-A3E7-DF0F58D1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Car-following models</a:t>
            </a:r>
          </a:p>
          <a:p>
            <a:r>
              <a:rPr lang="en-US" dirty="0"/>
              <a:t>Gipps’ Model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 detection</a:t>
            </a:r>
          </a:p>
          <a:p>
            <a:r>
              <a:rPr lang="en-US" dirty="0"/>
              <a:t>V2V and V2I</a:t>
            </a:r>
          </a:p>
          <a:p>
            <a:r>
              <a:rPr lang="en-US" dirty="0"/>
              <a:t>Will’s previous research</a:t>
            </a:r>
          </a:p>
          <a:p>
            <a:r>
              <a:rPr lang="en-US" dirty="0"/>
              <a:t>How effective is V2I advance detection at decreasing travel time through an intersection?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A9BB4-E806-42C0-AE69-3DBCC8D6916A}"/>
              </a:ext>
            </a:extLst>
          </p:cNvPr>
          <p:cNvSpPr txBox="1"/>
          <p:nvPr/>
        </p:nvSpPr>
        <p:spPr>
          <a:xfrm>
            <a:off x="7238199" y="3917482"/>
            <a:ext cx="382122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 holder for diagram of intersection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5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Car-Following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Subset of microscopic traffic flow models</a:t>
            </a:r>
          </a:p>
          <a:p>
            <a:pPr lvl="1" fontAlgn="base"/>
            <a:r>
              <a:rPr lang="en-US" dirty="0"/>
              <a:t>Focus at the single vehicle level</a:t>
            </a:r>
          </a:p>
          <a:p>
            <a:pPr fontAlgn="base"/>
            <a:r>
              <a:rPr lang="en-US" dirty="0"/>
              <a:t>Drivers follow each other by adopting a velocity based on the vehicle(s) in front of them</a:t>
            </a:r>
          </a:p>
          <a:p>
            <a:pPr lvl="1" fontAlgn="base"/>
            <a:r>
              <a:rPr lang="en-US" dirty="0"/>
              <a:t>Estimating headway, velocity, etc.</a:t>
            </a:r>
          </a:p>
          <a:p>
            <a:pPr fontAlgn="base"/>
            <a:r>
              <a:rPr lang="en-US" dirty="0"/>
              <a:t>Basis of many simulation software</a:t>
            </a:r>
          </a:p>
          <a:p>
            <a:pPr lvl="1" fontAlgn="base"/>
            <a:r>
              <a:rPr lang="en-US" dirty="0"/>
              <a:t>AIMSUN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4</a:t>
            </a:fld>
            <a:endParaRPr lang="en-US"/>
          </a:p>
        </p:txBody>
      </p:sp>
      <p:pic>
        <p:nvPicPr>
          <p:cNvPr id="1030" name="Picture 6" descr="Image result for AIMSUN">
            <a:extLst>
              <a:ext uri="{FF2B5EF4-FFF2-40B4-BE49-F238E27FC236}">
                <a16:creationId xmlns:a16="http://schemas.microsoft.com/office/drawing/2014/main" id="{E37A1805-71E7-4C2B-8B05-4DB96EE5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50" y="3261579"/>
            <a:ext cx="3938920" cy="3042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MSUN">
            <a:extLst>
              <a:ext uri="{FF2B5EF4-FFF2-40B4-BE49-F238E27FC236}">
                <a16:creationId xmlns:a16="http://schemas.microsoft.com/office/drawing/2014/main" id="{5E0FA825-05E0-45BE-B094-A7252B98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944" y="5543132"/>
            <a:ext cx="3269412" cy="7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2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base"/>
                <a:r>
                  <a:rPr lang="en-US" dirty="0"/>
                  <a:t>Peter Gipps, 1981</a:t>
                </a:r>
              </a:p>
              <a:p>
                <a:pPr fontAlgn="base"/>
                <a:r>
                  <a:rPr lang="en-US" dirty="0"/>
                  <a:t>Specify following vehicle by speed</a:t>
                </a:r>
              </a:p>
              <a:p>
                <a:pPr fontAlgn="base"/>
                <a:r>
                  <a:rPr lang="en-US" dirty="0"/>
                  <a:t>Use timestep = reaction time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dirty="0"/>
              </a:p>
              <a:p>
                <a:pPr fontAlgn="base"/>
                <a:r>
                  <a:rPr lang="en-US" dirty="0"/>
                  <a:t>Free regime and following regime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72A9F1-6161-4495-803C-184C32C84A7A}"/>
              </a:ext>
            </a:extLst>
          </p:cNvPr>
          <p:cNvGrpSpPr/>
          <p:nvPr/>
        </p:nvGrpSpPr>
        <p:grpSpPr>
          <a:xfrm>
            <a:off x="1116398" y="3742273"/>
            <a:ext cx="10810675" cy="2660656"/>
            <a:chOff x="1067648" y="2991065"/>
            <a:chExt cx="10810675" cy="26606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/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+2.5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0.025+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/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/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d>
                          </m:e>
                        </m:rad>
                      </m:oMath>
                    </m:oMathPara>
                  </a14:m>
                  <a:endParaRPr lang="en-US" sz="2000" b="0" dirty="0"/>
                </a:p>
                <a:p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52627BD-58CB-470D-80AF-956AB1C68994}"/>
                </a:ext>
              </a:extLst>
            </p:cNvPr>
            <p:cNvSpPr/>
            <p:nvPr/>
          </p:nvSpPr>
          <p:spPr>
            <a:xfrm>
              <a:off x="3222594" y="3379146"/>
              <a:ext cx="230818" cy="1731082"/>
            </a:xfrm>
            <a:prstGeom prst="lef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CE26D-47C8-4269-AB9D-F5F07B63B6F0}"/>
              </a:ext>
            </a:extLst>
          </p:cNvPr>
          <p:cNvSpPr/>
          <p:nvPr/>
        </p:nvSpPr>
        <p:spPr>
          <a:xfrm>
            <a:off x="6024112" y="9824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202716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acceleration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1.7, 0.3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desired braking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Effective size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 (length + margin)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6.5, 0.3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Desired 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3.2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48287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’s estimate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−3,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Position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202716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107692" r="-395413" b="-77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107692" r="-61827" b="-77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107692" r="-816" b="-7717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210390" r="-395413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210390" r="-61827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210390" r="-816" b="-68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306410" r="-395413" b="-5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306410" r="-61827" b="-5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306410" r="-816" b="-5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411688" r="-395413" b="-4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411688" r="-61827" b="-4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411688" r="-816" b="-4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511688" r="-395413" b="-3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511688" r="-816" b="-3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370866" r="-395413" b="-13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370866" r="-61827" b="-13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370866" r="-816" b="-130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766667" r="-395413" b="-1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766667" r="-61827" b="-1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877922" r="-39541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877922" r="-6182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041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simulation in Python</a:t>
            </a:r>
          </a:p>
          <a:p>
            <a:r>
              <a:rPr lang="en-US" dirty="0"/>
              <a:t>Altered </a:t>
            </a:r>
            <a:r>
              <a:rPr lang="en-US" dirty="0" err="1"/>
              <a:t>Gipp’s</a:t>
            </a:r>
            <a:r>
              <a:rPr lang="en-US" dirty="0"/>
              <a:t> Model </a:t>
            </a:r>
          </a:p>
          <a:p>
            <a:pPr lvl="1"/>
            <a:r>
              <a:rPr lang="en-US" dirty="0"/>
              <a:t>Red light regime</a:t>
            </a:r>
          </a:p>
          <a:p>
            <a:r>
              <a:rPr lang="en-US" dirty="0"/>
              <a:t>V2I communication</a:t>
            </a:r>
          </a:p>
          <a:p>
            <a:pPr lvl="1"/>
            <a:r>
              <a:rPr lang="en-US" dirty="0"/>
              <a:t>Perfect within 300m</a:t>
            </a:r>
          </a:p>
          <a:p>
            <a:pPr lvl="1"/>
            <a:r>
              <a:rPr lang="en-US" dirty="0"/>
              <a:t>Assume nearly perfect line of sight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^Without V2I advance detection (base case)</a:t>
            </a:r>
          </a:p>
          <a:p>
            <a:r>
              <a:rPr lang="en-US" dirty="0"/>
              <a:t>(will have graphs comparing travel time on segment with and without v2i)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8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4D5508-50E3-4D8A-8F9B-70A7556CA6F4}"/>
              </a:ext>
            </a:extLst>
          </p:cNvPr>
          <p:cNvGrpSpPr/>
          <p:nvPr/>
        </p:nvGrpSpPr>
        <p:grpSpPr>
          <a:xfrm>
            <a:off x="2728982" y="627654"/>
            <a:ext cx="6734036" cy="3890530"/>
            <a:chOff x="2832710" y="366285"/>
            <a:chExt cx="6734036" cy="389053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7D85744-BD00-48DF-9A37-DAD7B68A5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710" y="366285"/>
              <a:ext cx="6734036" cy="376741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DC6097-0E0D-4645-B0BE-F2C5014D5793}"/>
                </a:ext>
              </a:extLst>
            </p:cNvPr>
            <p:cNvSpPr txBox="1"/>
            <p:nvPr/>
          </p:nvSpPr>
          <p:spPr>
            <a:xfrm>
              <a:off x="3328149" y="394903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180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5595D4-BBE0-4543-BB8F-2D8BB338937C}"/>
                </a:ext>
              </a:extLst>
            </p:cNvPr>
            <p:cNvSpPr txBox="1"/>
            <p:nvPr/>
          </p:nvSpPr>
          <p:spPr>
            <a:xfrm>
              <a:off x="3967239" y="394903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249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0B7683-003E-4BF5-A9E1-B016BDE26FA9}"/>
                </a:ext>
              </a:extLst>
            </p:cNvPr>
            <p:cNvSpPr txBox="1"/>
            <p:nvPr/>
          </p:nvSpPr>
          <p:spPr>
            <a:xfrm>
              <a:off x="4606329" y="394903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318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45340D-921B-4FEF-9F00-B327FC792E6A}"/>
                </a:ext>
              </a:extLst>
            </p:cNvPr>
            <p:cNvSpPr txBox="1"/>
            <p:nvPr/>
          </p:nvSpPr>
          <p:spPr>
            <a:xfrm>
              <a:off x="5245419" y="394903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387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FDA698-14B7-4D00-AA5C-6D062927E376}"/>
                </a:ext>
              </a:extLst>
            </p:cNvPr>
            <p:cNvSpPr txBox="1"/>
            <p:nvPr/>
          </p:nvSpPr>
          <p:spPr>
            <a:xfrm>
              <a:off x="5884509" y="394903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456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46EBB8-03AB-45B7-837F-2C8AA04550E0}"/>
                </a:ext>
              </a:extLst>
            </p:cNvPr>
            <p:cNvSpPr txBox="1"/>
            <p:nvPr/>
          </p:nvSpPr>
          <p:spPr>
            <a:xfrm>
              <a:off x="6523599" y="394903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525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5A096F-A108-46D4-8919-86E901BF142A}"/>
                </a:ext>
              </a:extLst>
            </p:cNvPr>
            <p:cNvSpPr txBox="1"/>
            <p:nvPr/>
          </p:nvSpPr>
          <p:spPr>
            <a:xfrm>
              <a:off x="7162689" y="394903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594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E040E5-AA0F-430A-A15B-7F2E6D1CB7B8}"/>
                </a:ext>
              </a:extLst>
            </p:cNvPr>
            <p:cNvSpPr txBox="1"/>
            <p:nvPr/>
          </p:nvSpPr>
          <p:spPr>
            <a:xfrm>
              <a:off x="7801779" y="394903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663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14AE3C-DA16-41EE-B3B9-FB197A7266E6}"/>
                </a:ext>
              </a:extLst>
            </p:cNvPr>
            <p:cNvSpPr txBox="1"/>
            <p:nvPr/>
          </p:nvSpPr>
          <p:spPr>
            <a:xfrm>
              <a:off x="8440869" y="394903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732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C669F2-573C-410A-B81E-6427B669AAAD}"/>
                </a:ext>
              </a:extLst>
            </p:cNvPr>
            <p:cNvSpPr txBox="1"/>
            <p:nvPr/>
          </p:nvSpPr>
          <p:spPr>
            <a:xfrm>
              <a:off x="9079955" y="394903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801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BE53286-2285-4176-9B52-6D5D4794EBBA}"/>
              </a:ext>
            </a:extLst>
          </p:cNvPr>
          <p:cNvSpPr txBox="1"/>
          <p:nvPr/>
        </p:nvSpPr>
        <p:spPr>
          <a:xfrm>
            <a:off x="5650092" y="4468452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 Time (s)</a:t>
            </a:r>
          </a:p>
        </p:txBody>
      </p:sp>
    </p:spTree>
    <p:extLst>
      <p:ext uri="{BB962C8B-B14F-4D97-AF65-F5344CB8AC3E}">
        <p14:creationId xmlns:p14="http://schemas.microsoft.com/office/powerpoint/2010/main" val="374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1259</TotalTime>
  <Words>369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Simulation of Advance Vehicle Detection Using V2I Communication and Gipps’ Car-Following Model</vt:lpstr>
      <vt:lpstr>Overview</vt:lpstr>
      <vt:lpstr>Introduction</vt:lpstr>
      <vt:lpstr>Car-Following Models</vt:lpstr>
      <vt:lpstr>Gipps’ Model</vt:lpstr>
      <vt:lpstr>Gipps’ Model</vt:lpstr>
      <vt:lpstr>Methodology</vt:lpstr>
      <vt:lpstr>Results</vt:lpstr>
      <vt:lpstr>Conclusions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Passenger Queue Accumulation</dc:title>
  <dc:creator>Michael Dunn</dc:creator>
  <cp:lastModifiedBy>Michael Dunn</cp:lastModifiedBy>
  <cp:revision>43</cp:revision>
  <dcterms:created xsi:type="dcterms:W3CDTF">2017-12-02T21:52:47Z</dcterms:created>
  <dcterms:modified xsi:type="dcterms:W3CDTF">2017-12-08T23:49:10Z</dcterms:modified>
</cp:coreProperties>
</file>