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8" r:id="rId4"/>
    <p:sldId id="269" r:id="rId5"/>
    <p:sldId id="270" r:id="rId6"/>
    <p:sldId id="274" r:id="rId7"/>
    <p:sldId id="271" r:id="rId8"/>
    <p:sldId id="275" r:id="rId9"/>
    <p:sldId id="276" r:id="rId10"/>
    <p:sldId id="278" r:id="rId11"/>
    <p:sldId id="277" r:id="rId12"/>
    <p:sldId id="273" r:id="rId13"/>
    <p:sldId id="264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AAAC"/>
    <a:srgbClr val="CA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A3959-E200-4F92-9F0F-E1E2FBCFA4D1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63BAE-7F7D-4B15-BEC8-3B9961B0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87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789D-E6AF-4FD7-A10E-4F1C25E52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DAEF5-86B3-4C32-966B-9394E9C4D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8C08C-A86A-4A67-9038-1E6F1187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1BD6-71F0-48CB-8F12-2BA491399544}" type="datetime1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989BE-5563-47C7-A2AE-A89BEB32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52334-AC73-40E7-B25B-B0A2D606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7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B992-A15D-4144-93CE-0EEABEE5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BB198-F6FA-489A-9350-9026D6EE1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6EBD4-210F-45AB-B44F-E2EBEA1C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0BE-4D26-46D4-AB3A-585E3314093C}" type="datetime1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2281F-26CF-4A7E-BF97-6829DF53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5A7A5-01E1-40A6-87DC-569CF939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4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0FAFD-E7FE-4196-8D0B-3E1C47723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45EAE-247A-4DB3-9C2B-3E52CD223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2F1BF-F287-42EA-BD47-E8E3186E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F194-40A6-451F-B3E0-38F0DF096B51}" type="datetime1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0DE6C-F6BF-4E72-91CE-9E369F1A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F43B1-6653-4FAA-B529-5841D7C5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9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8307-D397-42F9-AF1F-E33B8A6C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5D487-A882-4432-BB6C-438D1E914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A13AD-C754-44BE-9B5E-10B03AF0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9C18-AC3A-46D0-9E36-53F6B20717C9}" type="datetime1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BE986-BBB7-466D-8C44-27BA2075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443C3-7564-4E64-A0C3-0C34E865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2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3835-689F-41EC-BB0E-D0C0AC72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25594-43A3-402A-A044-FFD9471AC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C4D78-3E36-4C9F-BFCE-1F2D54D1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186A-A145-43BF-A11E-AF48DE2EDF33}" type="datetime1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AE5B3-D393-45CC-8149-560F02E6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BB8B7-F500-4B63-9CF1-E9A79DA6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0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09FB-64D0-4E54-B478-6C151C95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32079-3DA3-4557-A293-974A0D5DA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B085D-E5E6-4684-B6EC-66D168D42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6465F-232B-45BC-87AC-8562E5DC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083F-E7F6-4A03-84C5-35F31DB791FE}" type="datetime1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2D6CB-FC09-435F-AA2E-15414D22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B15A8-4D01-46C6-B5E0-4FA972AF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9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E112-B714-4DF9-87FF-0ABA7958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188A8-8538-47C1-843B-641A4ABE1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C033A-5E30-4455-87BF-1290E0CBA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43C82-D010-4170-B2C6-B85BBAD29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BF3D1-3A35-4E28-A5C9-042CC8FB6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A57EF-DA65-4E62-9BA8-C16C47EF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7BDD-941A-403B-9A3D-51F413E612D2}" type="datetime1">
              <a:rPr lang="en-US" smtClean="0"/>
              <a:t>12/10/17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35C9E4-9523-4A69-895B-891E6092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68107-C7E2-47B6-ACCD-C647643A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3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8CE5-7EDD-432C-BCD0-E50149DC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A0B70A-FC88-49A6-99BE-4CEBDE74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DDD3-E38E-4709-B0D9-FCCE2E9705A6}" type="datetime1">
              <a:rPr lang="en-US" smtClean="0"/>
              <a:t>12/10/17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9EDBE-A056-45B8-BF17-2F506EE8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681A8-E2BB-4A67-B34C-1428007A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3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85ECC-B006-48AB-ADB2-FC832C61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F791-754E-44D5-B411-67162EBD8EDC}" type="datetime1">
              <a:rPr lang="en-US" smtClean="0"/>
              <a:t>12/10/17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91E5D-F736-48A4-A4D2-D789E2B17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92CB8-E549-4F4F-9419-D99D43B3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7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A534-932D-4E7D-83C0-B4E1815E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4093-9340-49F7-99F7-EC4B5F4E0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058C9-348A-4BBF-9B59-0C34E9479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AE7D1-4A9E-4DC5-86FA-0E614A65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7065-FA0D-4EB9-B677-C0587B698345}" type="datetime1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393E8-B8C9-4EE6-892F-239C534B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233AE-1D37-4DE8-8251-9BCC2665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FD09-84BB-439E-B8E8-45997E21B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F3DA5-14FA-4D14-AD5B-2A5771EDC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2720D-507B-496D-B72F-7B1E8B964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78439-C763-4455-8795-FD86CB2E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8814B-722C-488D-9F14-A31035130475}" type="datetime1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2999F-FF97-4D38-9973-2F2A68EC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F623C-5EA9-4C08-B590-87FBBA59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9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ED347-6DCD-44A0-89ED-8EB1522F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FA79E-6261-4766-A75D-FA6D4173E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9F7FC-C525-4455-AA0F-30907533D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E8687-828C-4E2F-B060-BA6F96F203DB}" type="datetime1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C2032-2B3B-46B4-815C-069A27C6A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B17C9-253E-4D86-84D1-9A5FBEED6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9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AD9E-0A70-42F5-9BDE-CF4402D3B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245" y="1251755"/>
            <a:ext cx="10877909" cy="2536666"/>
          </a:xfrm>
        </p:spPr>
        <p:txBody>
          <a:bodyPr>
            <a:normAutofit/>
          </a:bodyPr>
          <a:lstStyle/>
          <a:p>
            <a:r>
              <a:rPr lang="en-US" sz="4400" b="1" dirty="0"/>
              <a:t>Simulation of V2I-Based Advance Detection Using Gipps’ Car-Following Model</a:t>
            </a:r>
            <a:endParaRPr lang="en-US" sz="44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075E-3B9F-492F-BB8F-BA4598F2D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41"/>
            <a:ext cx="9144000" cy="2453705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+mj-lt"/>
              </a:rPr>
              <a:t>William Alexander</a:t>
            </a:r>
          </a:p>
          <a:p>
            <a:r>
              <a:rPr lang="en-US" dirty="0">
                <a:latin typeface="+mj-lt"/>
              </a:rPr>
              <a:t>Michael Dunn</a:t>
            </a:r>
          </a:p>
          <a:p>
            <a:r>
              <a:rPr lang="en-US" dirty="0">
                <a:latin typeface="+mj-lt"/>
              </a:rPr>
              <a:t>CE 391F</a:t>
            </a:r>
          </a:p>
          <a:p>
            <a:r>
              <a:rPr lang="en-US" dirty="0">
                <a:latin typeface="+mj-lt"/>
              </a:rPr>
              <a:t>Fall 2017</a:t>
            </a:r>
          </a:p>
        </p:txBody>
      </p:sp>
      <p:pic>
        <p:nvPicPr>
          <p:cNvPr id="9" name="Picture 2" descr="Image result for university of texas civil engineering">
            <a:extLst>
              <a:ext uri="{FF2B5EF4-FFF2-40B4-BE49-F238E27FC236}">
                <a16:creationId xmlns:a16="http://schemas.microsoft.com/office/drawing/2014/main" id="{B0FA0F9A-7167-4C5B-8336-D64AE9D4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85" y="83977"/>
            <a:ext cx="4005427" cy="10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9420AA-C423-49EB-8EDF-7977694CF91B}"/>
              </a:ext>
            </a:extLst>
          </p:cNvPr>
          <p:cNvSpPr/>
          <p:nvPr/>
        </p:nvSpPr>
        <p:spPr>
          <a:xfrm flipV="1">
            <a:off x="-112143" y="113272"/>
            <a:ext cx="8178759" cy="54864"/>
          </a:xfrm>
          <a:prstGeom prst="rect">
            <a:avLst/>
          </a:prstGeom>
          <a:solidFill>
            <a:srgbClr val="CA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B3E06D-C443-45B6-B87E-E367347B4860}"/>
              </a:ext>
            </a:extLst>
          </p:cNvPr>
          <p:cNvSpPr/>
          <p:nvPr/>
        </p:nvSpPr>
        <p:spPr>
          <a:xfrm flipV="1">
            <a:off x="-112144" y="197691"/>
            <a:ext cx="8178759" cy="274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95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12/10/17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10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06CC5F-66FE-4D03-B89B-7C8A32D00C7C}"/>
              </a:ext>
            </a:extLst>
          </p:cNvPr>
          <p:cNvSpPr txBox="1"/>
          <p:nvPr/>
        </p:nvSpPr>
        <p:spPr>
          <a:xfrm>
            <a:off x="7284012" y="1629769"/>
            <a:ext cx="4524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Percent Change in Side-Street Travel 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85E8E5-8FAA-47BC-932D-C5821BD0119A}"/>
              </a:ext>
            </a:extLst>
          </p:cNvPr>
          <p:cNvSpPr txBox="1"/>
          <p:nvPr/>
        </p:nvSpPr>
        <p:spPr>
          <a:xfrm>
            <a:off x="805445" y="1629769"/>
            <a:ext cx="4416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Percent Change in Main-Line Travel Time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F2B956-033E-43E3-9A36-599C5137E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2" y="2050608"/>
            <a:ext cx="6002665" cy="3657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325A653-CF2F-4634-AC07-E9BBC2A3A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786" y="2050607"/>
            <a:ext cx="600266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80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12/10/17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11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85E8E5-8FAA-47BC-932D-C5821BD0119A}"/>
              </a:ext>
            </a:extLst>
          </p:cNvPr>
          <p:cNvSpPr txBox="1"/>
          <p:nvPr/>
        </p:nvSpPr>
        <p:spPr>
          <a:xfrm>
            <a:off x="2990128" y="1198525"/>
            <a:ext cx="7080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Decrease in Standard Deviation of Mainline Travel Time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EDE363-4D26-48B8-B96E-C74C673F0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205" y="1633008"/>
            <a:ext cx="7898402" cy="482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83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12/10/17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12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FC84987-F22C-4DC9-851E-D332A103E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 microsimulation is not easy!</a:t>
            </a:r>
          </a:p>
          <a:p>
            <a:r>
              <a:rPr lang="en-US" dirty="0"/>
              <a:t>Clear improvement in main-line travel time with V2I</a:t>
            </a:r>
          </a:p>
          <a:p>
            <a:r>
              <a:rPr lang="en-US" dirty="0"/>
              <a:t>Net system travel time improvement</a:t>
            </a:r>
          </a:p>
          <a:p>
            <a:r>
              <a:rPr lang="en-US" dirty="0"/>
              <a:t>Next steps:</a:t>
            </a:r>
          </a:p>
          <a:p>
            <a:pPr lvl="1"/>
            <a:r>
              <a:rPr lang="en-US" dirty="0"/>
              <a:t>Expand and diversify network</a:t>
            </a:r>
          </a:p>
          <a:p>
            <a:pPr lvl="1"/>
            <a:r>
              <a:rPr lang="en-US" dirty="0"/>
              <a:t>Explore and compare other car-following models</a:t>
            </a:r>
          </a:p>
          <a:p>
            <a:pPr lvl="1"/>
            <a:r>
              <a:rPr lang="en-US" dirty="0"/>
              <a:t>Integrate with professional-grade </a:t>
            </a:r>
            <a:r>
              <a:rPr lang="en-US" dirty="0" err="1"/>
              <a:t>microsimulator</a:t>
            </a:r>
            <a:endParaRPr lang="en-US" dirty="0"/>
          </a:p>
          <a:p>
            <a:pPr lvl="1"/>
            <a:r>
              <a:rPr lang="en-US" dirty="0"/>
              <a:t>Mix connected and disconnected vehicles</a:t>
            </a:r>
          </a:p>
        </p:txBody>
      </p:sp>
    </p:spTree>
    <p:extLst>
      <p:ext uri="{BB962C8B-B14F-4D97-AF65-F5344CB8AC3E}">
        <p14:creationId xmlns:p14="http://schemas.microsoft.com/office/powerpoint/2010/main" val="212734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AD9E-0A70-42F5-9BDE-CF4402D3B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1299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8000" b="1" dirty="0">
                <a:latin typeface="+mn-lt"/>
              </a:rPr>
              <a:t>Questions?</a:t>
            </a:r>
          </a:p>
        </p:txBody>
      </p:sp>
      <p:pic>
        <p:nvPicPr>
          <p:cNvPr id="9" name="Picture 2" descr="Image result for university of texas civil engineering">
            <a:extLst>
              <a:ext uri="{FF2B5EF4-FFF2-40B4-BE49-F238E27FC236}">
                <a16:creationId xmlns:a16="http://schemas.microsoft.com/office/drawing/2014/main" id="{B0FA0F9A-7167-4C5B-8336-D64AE9D4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85" y="83977"/>
            <a:ext cx="4005427" cy="10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9420AA-C423-49EB-8EDF-7977694CF91B}"/>
              </a:ext>
            </a:extLst>
          </p:cNvPr>
          <p:cNvSpPr/>
          <p:nvPr/>
        </p:nvSpPr>
        <p:spPr>
          <a:xfrm flipV="1">
            <a:off x="-112143" y="113272"/>
            <a:ext cx="8178759" cy="54864"/>
          </a:xfrm>
          <a:prstGeom prst="rect">
            <a:avLst/>
          </a:prstGeom>
          <a:solidFill>
            <a:srgbClr val="CA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B3E06D-C443-45B6-B87E-E367347B4860}"/>
              </a:ext>
            </a:extLst>
          </p:cNvPr>
          <p:cNvSpPr/>
          <p:nvPr/>
        </p:nvSpPr>
        <p:spPr>
          <a:xfrm flipV="1">
            <a:off x="-112144" y="197691"/>
            <a:ext cx="8178759" cy="274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traffic austin">
            <a:extLst>
              <a:ext uri="{FF2B5EF4-FFF2-40B4-BE49-F238E27FC236}">
                <a16:creationId xmlns:a16="http://schemas.microsoft.com/office/drawing/2014/main" id="{2E8437D7-9B2F-4752-AE2D-EEA773468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002" y="2239282"/>
            <a:ext cx="6286500" cy="4191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3627AB-8D08-4D36-B54B-DE3519B2BB6F}"/>
              </a:ext>
            </a:extLst>
          </p:cNvPr>
          <p:cNvSpPr/>
          <p:nvPr/>
        </p:nvSpPr>
        <p:spPr>
          <a:xfrm>
            <a:off x="2872954" y="6412740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Source: The Daily Texan</a:t>
            </a:r>
          </a:p>
        </p:txBody>
      </p:sp>
    </p:spTree>
    <p:extLst>
      <p:ext uri="{BB962C8B-B14F-4D97-AF65-F5344CB8AC3E}">
        <p14:creationId xmlns:p14="http://schemas.microsoft.com/office/powerpoint/2010/main" val="4002603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F7DB-EBE2-4222-B9A0-C180EB24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3E76A-4868-4435-B1F8-6A2D91B38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333"/>
            <a:ext cx="10515600" cy="491701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+mj-lt"/>
              </a:rPr>
              <a:t>Daniel, Hannah. “2016 Brings Fewer Traffic Fatalities, Road Improvements to Austin.” The Daily Texan, 14 Sept. 2016. 	www.dailytexanonline.com/2016/09/14/2016-brings-fewer-traffic-fatalities-road-improvements-to-austin.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Day, C. M., D. M. Bullock, H. Li, S. M. </a:t>
            </a:r>
            <a:r>
              <a:rPr lang="en-US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Remias</a:t>
            </a: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A. M. </a:t>
            </a:r>
            <a:r>
              <a:rPr lang="en-US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Hainen</a:t>
            </a: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R. S. </a:t>
            </a:r>
            <a:r>
              <a:rPr lang="en-US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Freije</a:t>
            </a: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A. L. Stevens, J. R. </a:t>
            </a:r>
            <a:r>
              <a:rPr lang="en-US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Sturdevant</a:t>
            </a: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and T. M. 	Brennan. Performance Measures for Traffic Signal Systems: An Outcome-Oriented Approach. Purdue University, 	West Lafayette, Indiana, 2014. 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+mj-lt"/>
              </a:rPr>
              <a:t>Gipps, P.G. “A </a:t>
            </a:r>
            <a:r>
              <a:rPr lang="en-US" sz="1600" dirty="0" err="1">
                <a:latin typeface="+mj-lt"/>
              </a:rPr>
              <a:t>Behavioural</a:t>
            </a:r>
            <a:r>
              <a:rPr lang="en-US" sz="1600" dirty="0">
                <a:latin typeface="+mj-lt"/>
              </a:rPr>
              <a:t> Car-Following Model for Computer Simulation.” Transportation Research Board Part B, 15. 1981</a:t>
            </a: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Koesling</a:t>
            </a: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Sonja. “PTV </a:t>
            </a:r>
            <a:r>
              <a:rPr lang="en-US" sz="16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Vissim</a:t>
            </a: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6 Is Now Available.” Traffic-Inside, PTV 	Group, 8 Aug. 2013.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www.traffic-inside.com/2013/08/05/long-awaited-ptv-vissim-6-version-is-now-available/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+mj-lt"/>
              </a:rPr>
              <a:t>Olstam</a:t>
            </a:r>
            <a:r>
              <a:rPr lang="en-US" sz="1600" dirty="0">
                <a:latin typeface="+mj-lt"/>
              </a:rPr>
              <a:t>, Johann J, and Andreas </a:t>
            </a:r>
            <a:r>
              <a:rPr lang="en-US" sz="1600" dirty="0" err="1">
                <a:latin typeface="+mj-lt"/>
              </a:rPr>
              <a:t>Tapani</a:t>
            </a:r>
            <a:r>
              <a:rPr lang="en-US" sz="1600" dirty="0">
                <a:latin typeface="+mj-lt"/>
              </a:rPr>
              <a:t>. “Comparison of Car-Following Models.” </a:t>
            </a:r>
            <a:r>
              <a:rPr lang="en-US" sz="1600" i="1" dirty="0">
                <a:latin typeface="+mj-lt"/>
              </a:rPr>
              <a:t>Swedish National Road and Transportation 	Institute</a:t>
            </a:r>
            <a:r>
              <a:rPr lang="en-US" sz="1600" dirty="0">
                <a:latin typeface="+mj-lt"/>
              </a:rPr>
              <a:t>, vol. 960A, 2004.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“RIPAS Integrates </a:t>
            </a:r>
            <a:r>
              <a:rPr lang="en-US" sz="1600" dirty="0" err="1">
                <a:latin typeface="+mj-lt"/>
              </a:rPr>
              <a:t>Aimsun</a:t>
            </a:r>
            <a:r>
              <a:rPr lang="en-US" sz="1600" dirty="0">
                <a:latin typeface="+mj-lt"/>
              </a:rPr>
              <a:t> Microsimulation.” </a:t>
            </a:r>
            <a:r>
              <a:rPr lang="en-US" sz="1600" i="1" dirty="0">
                <a:latin typeface="+mj-lt"/>
              </a:rPr>
              <a:t>AIMSUN.</a:t>
            </a:r>
            <a:r>
              <a:rPr lang="en-US" sz="1600" dirty="0">
                <a:latin typeface="+mj-lt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	www.aimsun.com/russia-ripas-integrates-aimsun-microsimulation-and-spektr-controllers/.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5DA418-9718-42B9-958F-4B68947FFB66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5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6AFD87E9-9F74-41AA-8048-F48E353BF9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90B8D7-7D40-446D-A6EE-013B70BB05B5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43FF70-3EB0-4F8B-A728-45B07FADA6C5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5022150-ACD8-4A2E-920E-237D7D6D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5422-CF85-4F00-9AA1-6B0462132045}" type="datetime1">
              <a:rPr lang="en-US" smtClean="0"/>
              <a:t>12/10/17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75AB129-D07B-419E-AC18-E78A492D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A6FF15-F9B7-45FC-A3E7-DF0F58D1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7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Car-following models</a:t>
            </a:r>
          </a:p>
          <a:p>
            <a:r>
              <a:rPr lang="en-US" dirty="0"/>
              <a:t>Gipps’ Model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12/10/17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https://greggklar.files.wordpress.com/2010/12/4363181418_142568d280_o.jpg?w=940&amp;h=716">
            <a:extLst>
              <a:ext uri="{FF2B5EF4-FFF2-40B4-BE49-F238E27FC236}">
                <a16:creationId xmlns:a16="http://schemas.microsoft.com/office/drawing/2014/main" id="{073A7450-41B7-4AB4-911B-1B04E199C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156" y="1250830"/>
            <a:ext cx="6879607" cy="45815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64A589-0155-46F2-B45E-F6A85BF67A92}"/>
              </a:ext>
            </a:extLst>
          </p:cNvPr>
          <p:cNvSpPr/>
          <p:nvPr/>
        </p:nvSpPr>
        <p:spPr>
          <a:xfrm>
            <a:off x="4769655" y="5832355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Source: Greg </a:t>
            </a:r>
            <a:r>
              <a:rPr lang="en-US" sz="1000" dirty="0" err="1"/>
              <a:t>Klar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8255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Advance detection</a:t>
            </a:r>
          </a:p>
          <a:p>
            <a:pPr lvl="1"/>
            <a:r>
              <a:rPr lang="en-US" dirty="0"/>
              <a:t>Min, max, and extension timers</a:t>
            </a:r>
          </a:p>
          <a:p>
            <a:r>
              <a:rPr lang="en-US" dirty="0"/>
              <a:t>What is V2I communication?</a:t>
            </a:r>
          </a:p>
          <a:p>
            <a:r>
              <a:rPr lang="en-US" dirty="0"/>
              <a:t>Will’s previous research</a:t>
            </a:r>
          </a:p>
          <a:p>
            <a:pPr lvl="1"/>
            <a:r>
              <a:rPr lang="en-US" dirty="0"/>
              <a:t>V2I-based signal priority</a:t>
            </a:r>
          </a:p>
          <a:p>
            <a:r>
              <a:rPr lang="en-US" dirty="0"/>
              <a:t>How effective is V2I advance detection at decreasing travel time through an intersection?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12/10/17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3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9DBC09-2EFF-4743-A082-A82A1A8AB4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32"/>
          <a:stretch/>
        </p:blipFill>
        <p:spPr>
          <a:xfrm>
            <a:off x="6267210" y="1825625"/>
            <a:ext cx="5599626" cy="334845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24B375-0287-4283-8F83-411313A45755}"/>
              </a:ext>
            </a:extLst>
          </p:cNvPr>
          <p:cNvSpPr txBox="1"/>
          <p:nvPr/>
        </p:nvSpPr>
        <p:spPr>
          <a:xfrm>
            <a:off x="10380280" y="1825625"/>
            <a:ext cx="1078302" cy="369332"/>
          </a:xfrm>
          <a:prstGeom prst="rect">
            <a:avLst/>
          </a:prstGeom>
          <a:solidFill>
            <a:srgbClr val="A7AAA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5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Car-Following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Subset of microscopic traffic flow models</a:t>
            </a:r>
          </a:p>
          <a:p>
            <a:pPr lvl="1" fontAlgn="base"/>
            <a:r>
              <a:rPr lang="en-US" dirty="0"/>
              <a:t>Focus at the single vehicle level</a:t>
            </a:r>
          </a:p>
          <a:p>
            <a:pPr fontAlgn="base"/>
            <a:r>
              <a:rPr lang="en-US" dirty="0"/>
              <a:t>Drivers follow each other by adopting a velocity based on the vehicle(s) in front of them</a:t>
            </a:r>
          </a:p>
          <a:p>
            <a:pPr lvl="1" fontAlgn="base"/>
            <a:r>
              <a:rPr lang="en-US" dirty="0"/>
              <a:t>Estimating headway, velocity, etc.</a:t>
            </a:r>
          </a:p>
          <a:p>
            <a:pPr fontAlgn="base"/>
            <a:r>
              <a:rPr lang="en-US" dirty="0"/>
              <a:t>Basis of many simulation software</a:t>
            </a:r>
          </a:p>
          <a:p>
            <a:pPr lvl="1" fontAlgn="base"/>
            <a:r>
              <a:rPr lang="en-US" dirty="0"/>
              <a:t>AIMSUN uses Gipps’ Model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12/10/17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4</a:t>
            </a:fld>
            <a:endParaRPr lang="en-US"/>
          </a:p>
        </p:txBody>
      </p:sp>
      <p:pic>
        <p:nvPicPr>
          <p:cNvPr id="1030" name="Picture 6" descr="Image result for AIMSUN">
            <a:extLst>
              <a:ext uri="{FF2B5EF4-FFF2-40B4-BE49-F238E27FC236}">
                <a16:creationId xmlns:a16="http://schemas.microsoft.com/office/drawing/2014/main" id="{E37A1805-71E7-4C2B-8B05-4DB96EE53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550" y="3261579"/>
            <a:ext cx="3938920" cy="30423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IMSUN">
            <a:extLst>
              <a:ext uri="{FF2B5EF4-FFF2-40B4-BE49-F238E27FC236}">
                <a16:creationId xmlns:a16="http://schemas.microsoft.com/office/drawing/2014/main" id="{5E0FA825-05E0-45BE-B094-A7252B982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492" y="5670147"/>
            <a:ext cx="2632996" cy="63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176EE2A-D57A-45AE-9FE4-1D43D89C9383}"/>
              </a:ext>
            </a:extLst>
          </p:cNvPr>
          <p:cNvSpPr/>
          <p:nvPr/>
        </p:nvSpPr>
        <p:spPr>
          <a:xfrm>
            <a:off x="7539488" y="6303278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Source: AIMSUN</a:t>
            </a:r>
          </a:p>
        </p:txBody>
      </p:sp>
    </p:spTree>
    <p:extLst>
      <p:ext uri="{BB962C8B-B14F-4D97-AF65-F5344CB8AC3E}">
        <p14:creationId xmlns:p14="http://schemas.microsoft.com/office/powerpoint/2010/main" val="363120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Gipps’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E7AC2-F6BE-415A-9708-200667A18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fontAlgn="base"/>
                <a:r>
                  <a:rPr lang="en-US" dirty="0"/>
                  <a:t>Peter Gipps, 1981</a:t>
                </a:r>
              </a:p>
              <a:p>
                <a:pPr fontAlgn="base"/>
                <a:r>
                  <a:rPr lang="en-US" dirty="0"/>
                  <a:t>Specifies following vehicle by speed</a:t>
                </a:r>
              </a:p>
              <a:p>
                <a:pPr fontAlgn="base"/>
                <a:r>
                  <a:rPr lang="en-US" dirty="0"/>
                  <a:t>Uses timestep = reaction time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endParaRPr lang="en-US" dirty="0"/>
              </a:p>
              <a:p>
                <a:pPr fontAlgn="base"/>
                <a:r>
                  <a:rPr lang="en-US" dirty="0"/>
                  <a:t>Free regime and following regime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E7AC2-F6BE-415A-9708-200667A18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12/10/17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72A9F1-6161-4495-803C-184C32C84A7A}"/>
              </a:ext>
            </a:extLst>
          </p:cNvPr>
          <p:cNvGrpSpPr/>
          <p:nvPr/>
        </p:nvGrpSpPr>
        <p:grpSpPr>
          <a:xfrm>
            <a:off x="1116398" y="3742273"/>
            <a:ext cx="10810675" cy="2660656"/>
            <a:chOff x="1067648" y="2991065"/>
            <a:chExt cx="10810675" cy="2660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88A9685-A6D9-4A53-A69C-5320B447005A}"/>
                    </a:ext>
                  </a:extLst>
                </p:cNvPr>
                <p:cNvSpPr txBox="1"/>
                <p:nvPr/>
              </p:nvSpPr>
              <p:spPr>
                <a:xfrm>
                  <a:off x="2857354" y="2991065"/>
                  <a:ext cx="6905712" cy="9537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+2.5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0.025+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88A9685-A6D9-4A53-A69C-5320B44700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354" y="2991065"/>
                  <a:ext cx="6905712" cy="9537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EE4947E-6C5B-41DF-9221-14A2BC135289}"/>
                    </a:ext>
                  </a:extLst>
                </p:cNvPr>
                <p:cNvSpPr txBox="1"/>
                <p:nvPr/>
              </p:nvSpPr>
              <p:spPr>
                <a:xfrm>
                  <a:off x="1067648" y="4044632"/>
                  <a:ext cx="201279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min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EE4947E-6C5B-41DF-9221-14A2BC135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648" y="4044632"/>
                  <a:ext cx="2012795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38D2BD0-FD65-453A-86F0-A53FD1080A40}"/>
                    </a:ext>
                  </a:extLst>
                </p:cNvPr>
                <p:cNvSpPr txBox="1"/>
                <p:nvPr/>
              </p:nvSpPr>
              <p:spPr>
                <a:xfrm>
                  <a:off x="2857354" y="4034483"/>
                  <a:ext cx="9020969" cy="16172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acc>
                                      <m:accPr>
                                        <m:chr m:val="̂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</m:den>
                                </m:f>
                              </m:e>
                            </m:d>
                          </m:e>
                        </m:rad>
                      </m:oMath>
                    </m:oMathPara>
                  </a14:m>
                  <a:endParaRPr lang="en-US" sz="2000" b="0" dirty="0"/>
                </a:p>
                <a:p>
                  <a:endParaRPr lang="en-US" sz="2000" dirty="0"/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38D2BD0-FD65-453A-86F0-A53FD1080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354" y="4034483"/>
                  <a:ext cx="9020969" cy="161723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352627BD-58CB-470D-80AF-956AB1C68994}"/>
                </a:ext>
              </a:extLst>
            </p:cNvPr>
            <p:cNvSpPr/>
            <p:nvPr/>
          </p:nvSpPr>
          <p:spPr>
            <a:xfrm>
              <a:off x="3222594" y="3379146"/>
              <a:ext cx="230818" cy="1731082"/>
            </a:xfrm>
            <a:prstGeom prst="leftBrace">
              <a:avLst>
                <a:gd name="adj1" fmla="val 8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44CE26D-47C8-4269-AB9D-F5F07B63B6F0}"/>
              </a:ext>
            </a:extLst>
          </p:cNvPr>
          <p:cNvSpPr/>
          <p:nvPr/>
        </p:nvSpPr>
        <p:spPr>
          <a:xfrm>
            <a:off x="6024112" y="98241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8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Gipps’ Model Inputs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12/10/17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22D2A092-DC67-4D5F-8824-F25F829D95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38125"/>
                  </p:ext>
                </p:extLst>
              </p:nvPr>
            </p:nvGraphicFramePr>
            <p:xfrm>
              <a:off x="1174262" y="1596756"/>
              <a:ext cx="9843475" cy="4536935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989585">
                      <a:extLst>
                        <a:ext uri="{9D8B030D-6E8A-4147-A177-3AD203B41FA5}">
                          <a16:colId xmlns:a16="http://schemas.microsoft.com/office/drawing/2014/main" val="4068423916"/>
                        </a:ext>
                      </a:extLst>
                    </a:gridCol>
                    <a:gridCol w="4870553">
                      <a:extLst>
                        <a:ext uri="{9D8B030D-6E8A-4147-A177-3AD203B41FA5}">
                          <a16:colId xmlns:a16="http://schemas.microsoft.com/office/drawing/2014/main" val="1863777942"/>
                        </a:ext>
                      </a:extLst>
                    </a:gridCol>
                    <a:gridCol w="2983337">
                      <a:extLst>
                        <a:ext uri="{9D8B030D-6E8A-4147-A177-3AD203B41FA5}">
                          <a16:colId xmlns:a16="http://schemas.microsoft.com/office/drawing/2014/main" val="2089843350"/>
                        </a:ext>
                      </a:extLst>
                    </a:gridCol>
                  </a:tblGrid>
                  <a:tr h="4707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3271529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Max acceleration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1.7, 0.3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8432506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Max desired deceleration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235839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Effective size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000" dirty="0"/>
                            <a:t> (length + margin)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6.5, 0.3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3428764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Desired speed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20, 3.2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7251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Reaction time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230287"/>
                      </a:ext>
                    </a:extLst>
                  </a:tr>
                  <a:tr h="4828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000" dirty="0"/>
                            <a:t>’s estimate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−3,</m:t>
                                        </m:r>
                                        <m:f>
                                          <m:f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−3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57930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Position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0749091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Speed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29701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22D2A092-DC67-4D5F-8824-F25F829D95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38125"/>
                  </p:ext>
                </p:extLst>
              </p:nvPr>
            </p:nvGraphicFramePr>
            <p:xfrm>
              <a:off x="1174262" y="1596756"/>
              <a:ext cx="9843475" cy="4536935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989585">
                      <a:extLst>
                        <a:ext uri="{9D8B030D-6E8A-4147-A177-3AD203B41FA5}">
                          <a16:colId xmlns:a16="http://schemas.microsoft.com/office/drawing/2014/main" val="4068423916"/>
                        </a:ext>
                      </a:extLst>
                    </a:gridCol>
                    <a:gridCol w="4870553">
                      <a:extLst>
                        <a:ext uri="{9D8B030D-6E8A-4147-A177-3AD203B41FA5}">
                          <a16:colId xmlns:a16="http://schemas.microsoft.com/office/drawing/2014/main" val="1863777942"/>
                        </a:ext>
                      </a:extLst>
                    </a:gridCol>
                    <a:gridCol w="2983337">
                      <a:extLst>
                        <a:ext uri="{9D8B030D-6E8A-4147-A177-3AD203B41FA5}">
                          <a16:colId xmlns:a16="http://schemas.microsoft.com/office/drawing/2014/main" val="2089843350"/>
                        </a:ext>
                      </a:extLst>
                    </a:gridCol>
                  </a:tblGrid>
                  <a:tr h="4707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3271529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9" t="-107692" r="-399388" b="-77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552" t="-107692" r="-63454" b="-77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816" t="-107692" r="-3469" b="-77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8432506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9" t="-210390" r="-399388" b="-6870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552" t="-210390" r="-63454" b="-6870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816" t="-210390" r="-3469" b="-6870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235839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9" t="-306410" r="-399388" b="-57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552" t="-306410" r="-63454" b="-57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816" t="-306410" r="-3469" b="-578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3428764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9" t="-411688" r="-399388" b="-4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552" t="-411688" r="-63454" b="-4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816" t="-411688" r="-3469" b="-4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7251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9" t="-511688" r="-399388" b="-3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Reaction time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816" t="-511688" r="-3469" b="-3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230287"/>
                      </a:ext>
                    </a:extLst>
                  </a:tr>
                  <a:tr h="771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9" t="-370866" r="-399388" b="-1338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552" t="-370866" r="-63454" b="-1338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816" t="-370866" r="-3469" b="-1338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7930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9" t="-766667" r="-399388" b="-11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552" t="-766667" r="-63454" b="-11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0749091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9" t="-877922" r="-399388" b="-19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552" t="-877922" r="-63454" b="-19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29701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1041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9C43887-1623-47C9-8C5E-F11FBA118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823" y="1469582"/>
            <a:ext cx="6366330" cy="483462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C9732F2-CADF-4D45-A272-239D26D2CE71}"/>
              </a:ext>
            </a:extLst>
          </p:cNvPr>
          <p:cNvSpPr/>
          <p:nvPr/>
        </p:nvSpPr>
        <p:spPr>
          <a:xfrm>
            <a:off x="9861302" y="3088652"/>
            <a:ext cx="406496" cy="19891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and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E7AC2-F6BE-415A-9708-200667A18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61244" cy="4351338"/>
              </a:xfrm>
            </p:spPr>
            <p:txBody>
              <a:bodyPr/>
              <a:lstStyle/>
              <a:p>
                <a:r>
                  <a:rPr lang="en-US" dirty="0"/>
                  <a:t>Extended </a:t>
                </a:r>
                <a:r>
                  <a:rPr lang="en-US" dirty="0" err="1"/>
                  <a:t>Gipp’s</a:t>
                </a:r>
                <a:r>
                  <a:rPr lang="en-US" dirty="0"/>
                  <a:t> Model </a:t>
                </a:r>
              </a:p>
              <a:p>
                <a:pPr lvl="1"/>
                <a:r>
                  <a:rPr lang="en-US" dirty="0"/>
                  <a:t>Red light regime</a:t>
                </a:r>
              </a:p>
              <a:p>
                <a:r>
                  <a:rPr lang="en-US" dirty="0"/>
                  <a:t>Simulated isolated signal</a:t>
                </a:r>
              </a:p>
              <a:p>
                <a:r>
                  <a:rPr lang="en-US" dirty="0"/>
                  <a:t>Extension threshold</a:t>
                </a:r>
              </a:p>
              <a:p>
                <a:r>
                  <a:rPr lang="en-US" dirty="0"/>
                  <a:t>V2I communication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300, 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communication range</a:t>
                </a:r>
              </a:p>
              <a:p>
                <a:pPr lvl="1"/>
                <a:r>
                  <a:rPr lang="en-US" dirty="0"/>
                  <a:t>Assume nearly perfect line of sight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E7AC2-F6BE-415A-9708-200667A18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61244" cy="4351338"/>
              </a:xfrm>
              <a:blipFill>
                <a:blip r:embed="rId3"/>
                <a:stretch>
                  <a:fillRect l="-1940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12/10/17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7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C15017-F350-4E92-95DB-EEAD35DCB7D2}"/>
              </a:ext>
            </a:extLst>
          </p:cNvPr>
          <p:cNvSpPr/>
          <p:nvPr/>
        </p:nvSpPr>
        <p:spPr>
          <a:xfrm>
            <a:off x="9818792" y="2959497"/>
            <a:ext cx="450890" cy="78197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0B3E5C-426C-4B45-ABCE-90AC2B71DC61}"/>
              </a:ext>
            </a:extLst>
          </p:cNvPr>
          <p:cNvSpPr/>
          <p:nvPr/>
        </p:nvSpPr>
        <p:spPr>
          <a:xfrm rot="5400000">
            <a:off x="9361589" y="2510763"/>
            <a:ext cx="450890" cy="78197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AB3A4513-642D-4507-B835-3619B3578B5E}"/>
              </a:ext>
            </a:extLst>
          </p:cNvPr>
          <p:cNvSpPr/>
          <p:nvPr/>
        </p:nvSpPr>
        <p:spPr>
          <a:xfrm>
            <a:off x="10482200" y="4283787"/>
            <a:ext cx="149246" cy="450850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8726500D-0912-409E-92D2-074B92EF1231}"/>
              </a:ext>
            </a:extLst>
          </p:cNvPr>
          <p:cNvSpPr/>
          <p:nvPr/>
        </p:nvSpPr>
        <p:spPr>
          <a:xfrm rot="5400000">
            <a:off x="7479590" y="1901748"/>
            <a:ext cx="149246" cy="450850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010C24-D659-4ADA-A4AD-D063033A42D9}"/>
              </a:ext>
            </a:extLst>
          </p:cNvPr>
          <p:cNvSpPr txBox="1"/>
          <p:nvPr/>
        </p:nvSpPr>
        <p:spPr>
          <a:xfrm>
            <a:off x="5904235" y="1957896"/>
            <a:ext cx="1445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One way traffic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052C88-19E6-4F73-9AB0-BE0C3D70DD31}"/>
              </a:ext>
            </a:extLst>
          </p:cNvPr>
          <p:cNvSpPr txBox="1"/>
          <p:nvPr/>
        </p:nvSpPr>
        <p:spPr>
          <a:xfrm rot="5400000">
            <a:off x="9849429" y="5288122"/>
            <a:ext cx="1445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One way traffic</a:t>
            </a:r>
          </a:p>
        </p:txBody>
      </p:sp>
      <p:pic>
        <p:nvPicPr>
          <p:cNvPr id="1034" name="Picture 10" descr="Image result for car from above">
            <a:extLst>
              <a:ext uri="{FF2B5EF4-FFF2-40B4-BE49-F238E27FC236}">
                <a16:creationId xmlns:a16="http://schemas.microsoft.com/office/drawing/2014/main" id="{3F75CB9C-9D42-4336-93AD-03F38708F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040" y="2362812"/>
            <a:ext cx="73152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21A8989-4337-40B0-ACC6-186F934BAFB9}"/>
              </a:ext>
            </a:extLst>
          </p:cNvPr>
          <p:cNvCxnSpPr>
            <a:cxnSpLocks/>
          </p:cNvCxnSpPr>
          <p:nvPr/>
        </p:nvCxnSpPr>
        <p:spPr>
          <a:xfrm flipV="1">
            <a:off x="9178882" y="3473467"/>
            <a:ext cx="865355" cy="441255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CE706A-2ED7-44A5-B7F7-5767902F7589}"/>
              </a:ext>
            </a:extLst>
          </p:cNvPr>
          <p:cNvSpPr txBox="1"/>
          <p:nvPr/>
        </p:nvSpPr>
        <p:spPr>
          <a:xfrm>
            <a:off x="7184933" y="3702228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Extension threshold</a:t>
            </a:r>
          </a:p>
        </p:txBody>
      </p:sp>
      <p:sp>
        <p:nvSpPr>
          <p:cNvPr id="18" name="Octagon 17">
            <a:extLst>
              <a:ext uri="{FF2B5EF4-FFF2-40B4-BE49-F238E27FC236}">
                <a16:creationId xmlns:a16="http://schemas.microsoft.com/office/drawing/2014/main" id="{F115D3A0-2B3C-4974-A8CB-9446DED9E80E}"/>
              </a:ext>
            </a:extLst>
          </p:cNvPr>
          <p:cNvSpPr/>
          <p:nvPr/>
        </p:nvSpPr>
        <p:spPr>
          <a:xfrm>
            <a:off x="9877944" y="4836223"/>
            <a:ext cx="347472" cy="344858"/>
          </a:xfrm>
          <a:prstGeom prst="octagon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8CE7C8EC-72D0-4E14-B364-85AE31CE4695}"/>
              </a:ext>
            </a:extLst>
          </p:cNvPr>
          <p:cNvCxnSpPr>
            <a:cxnSpLocks/>
          </p:cNvCxnSpPr>
          <p:nvPr/>
        </p:nvCxnSpPr>
        <p:spPr>
          <a:xfrm flipV="1">
            <a:off x="9125476" y="5005061"/>
            <a:ext cx="865355" cy="441255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662125B-9CE5-42CF-9464-5B1338046752}"/>
              </a:ext>
            </a:extLst>
          </p:cNvPr>
          <p:cNvSpPr txBox="1"/>
          <p:nvPr/>
        </p:nvSpPr>
        <p:spPr>
          <a:xfrm>
            <a:off x="6420482" y="5123150"/>
            <a:ext cx="2718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Loop magnetometer advance detector</a:t>
            </a:r>
          </a:p>
        </p:txBody>
      </p:sp>
      <p:pic>
        <p:nvPicPr>
          <p:cNvPr id="27" name="Picture 8" descr="Related image">
            <a:extLst>
              <a:ext uri="{FF2B5EF4-FFF2-40B4-BE49-F238E27FC236}">
                <a16:creationId xmlns:a16="http://schemas.microsoft.com/office/drawing/2014/main" id="{80EE8F00-73A4-4B36-8DAF-6CAC4284D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693540" y="8291373"/>
            <a:ext cx="731520" cy="36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car from above">
            <a:extLst>
              <a:ext uri="{FF2B5EF4-FFF2-40B4-BE49-F238E27FC236}">
                <a16:creationId xmlns:a16="http://schemas.microsoft.com/office/drawing/2014/main" id="{0227513F-F8A3-4F84-BC5C-9EAF396AA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693845" y="7242499"/>
            <a:ext cx="731520" cy="36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15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208 0.00278 L 0.00091 -0.4185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2106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0.00365 3.33333E-6 C -0.00195 -0.13773 1.11022E-16 -0.27523 0.00156 -0.4122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-2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/>
      <p:bldP spid="18" grpId="0" animBg="1"/>
      <p:bldP spid="18" grpId="1" animBg="1"/>
      <p:bldP spid="26" grpId="0"/>
      <p:bldP spid="2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7"/>
          </a:xfrm>
        </p:spPr>
        <p:txBody>
          <a:bodyPr>
            <a:normAutofit/>
          </a:bodyPr>
          <a:lstStyle/>
          <a:p>
            <a:r>
              <a:rPr lang="en-US" dirty="0"/>
              <a:t>Total intersection demand 800 </a:t>
            </a:r>
            <a:r>
              <a:rPr lang="en-US" dirty="0" err="1"/>
              <a:t>veh</a:t>
            </a:r>
            <a:r>
              <a:rPr lang="en-US" dirty="0"/>
              <a:t>/hour</a:t>
            </a:r>
          </a:p>
          <a:p>
            <a:r>
              <a:rPr lang="en-US" dirty="0"/>
              <a:t>Min green = 30 s, max green = 50 s</a:t>
            </a:r>
          </a:p>
          <a:p>
            <a:r>
              <a:rPr lang="en-US" dirty="0"/>
              <a:t>Advance detection only on primary corridor</a:t>
            </a:r>
          </a:p>
          <a:p>
            <a:r>
              <a:rPr lang="en-US" dirty="0"/>
              <a:t>Three configurations:</a:t>
            </a:r>
          </a:p>
          <a:p>
            <a:pPr lvl="1"/>
            <a:r>
              <a:rPr lang="en-US" dirty="0"/>
              <a:t>Fixed-time</a:t>
            </a:r>
          </a:p>
          <a:p>
            <a:pPr lvl="1"/>
            <a:r>
              <a:rPr lang="en-US" dirty="0"/>
              <a:t>Traditional advance detection</a:t>
            </a:r>
          </a:p>
          <a:p>
            <a:pPr lvl="1"/>
            <a:r>
              <a:rPr lang="en-US" dirty="0"/>
              <a:t>V2I advance detection</a:t>
            </a:r>
          </a:p>
          <a:p>
            <a:r>
              <a:rPr lang="en-US" dirty="0"/>
              <a:t>Five cases, varying demand ratio</a:t>
            </a:r>
          </a:p>
          <a:p>
            <a:r>
              <a:rPr lang="en-US" dirty="0"/>
              <a:t>30 experimental trials per case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12/10/17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8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93AAD10-20AB-4BFE-8A4E-E51A79A89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443" y="1379736"/>
            <a:ext cx="8235255" cy="50160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12/10/17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9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85E8E5-8FAA-47BC-932D-C5821BD0119A}"/>
              </a:ext>
            </a:extLst>
          </p:cNvPr>
          <p:cNvSpPr txBox="1"/>
          <p:nvPr/>
        </p:nvSpPr>
        <p:spPr>
          <a:xfrm>
            <a:off x="4370354" y="1228014"/>
            <a:ext cx="372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Mean Main-Line Travel Time</a:t>
            </a:r>
          </a:p>
        </p:txBody>
      </p:sp>
    </p:spTree>
    <p:extLst>
      <p:ext uri="{BB962C8B-B14F-4D97-AF65-F5344CB8AC3E}">
        <p14:creationId xmlns:p14="http://schemas.microsoft.com/office/powerpoint/2010/main" val="26967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1724</TotalTime>
  <Words>493</Words>
  <Application>Microsoft Office PowerPoint</Application>
  <PresentationFormat>Widescreen</PresentationFormat>
  <Paragraphs>178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Simulation of V2I-Based Advance Detection Using Gipps’ Car-Following Model</vt:lpstr>
      <vt:lpstr>Overview</vt:lpstr>
      <vt:lpstr>Introduction</vt:lpstr>
      <vt:lpstr>Car-Following Models</vt:lpstr>
      <vt:lpstr>Gipps’ Model</vt:lpstr>
      <vt:lpstr>Gipps’ Model Inputs</vt:lpstr>
      <vt:lpstr>Methodology and Assumptions</vt:lpstr>
      <vt:lpstr>Experiment Parameters</vt:lpstr>
      <vt:lpstr>Results</vt:lpstr>
      <vt:lpstr>Results</vt:lpstr>
      <vt:lpstr>Results</vt:lpstr>
      <vt:lpstr>Conclusions</vt:lpstr>
      <vt:lpstr>Questions?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Passenger Queue Accumulation</dc:title>
  <dc:creator>Michael Dunn</dc:creator>
  <cp:lastModifiedBy>Michael Dunn</cp:lastModifiedBy>
  <cp:revision>74</cp:revision>
  <dcterms:created xsi:type="dcterms:W3CDTF">2017-12-02T21:52:47Z</dcterms:created>
  <dcterms:modified xsi:type="dcterms:W3CDTF">2017-12-10T21:01:15Z</dcterms:modified>
</cp:coreProperties>
</file>