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2" r:id="rId10"/>
    <p:sldId id="27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AAC"/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12/09/17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12/09/17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12/09/17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William Alexander</a:t>
            </a:r>
          </a:p>
          <a:p>
            <a:r>
              <a:rPr lang="en-US" dirty="0">
                <a:latin typeface="+mj-lt"/>
              </a:rPr>
              <a:t>Michael Dunn</a:t>
            </a:r>
          </a:p>
          <a:p>
            <a:r>
              <a:rPr lang="en-US" dirty="0">
                <a:latin typeface="+mj-lt"/>
              </a:rPr>
              <a:t>CE 391F</a:t>
            </a:r>
          </a:p>
          <a:p>
            <a:r>
              <a:rPr lang="en-US" dirty="0">
                <a:latin typeface="+mj-lt"/>
              </a:rPr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C84987-F22C-4DC9-851E-D332A103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microsimulation is not easy!</a:t>
            </a:r>
          </a:p>
          <a:p>
            <a:r>
              <a:rPr lang="en-US" dirty="0"/>
              <a:t>Clear improvement in main-line travel time with V2I</a:t>
            </a:r>
          </a:p>
          <a:p>
            <a:r>
              <a:rPr lang="en-US" dirty="0"/>
              <a:t>Net system travel time improvement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Explore and compare other car-following models</a:t>
            </a:r>
          </a:p>
          <a:p>
            <a:pPr lvl="1"/>
            <a:r>
              <a:rPr lang="en-US" dirty="0"/>
              <a:t>Integrate with professional-grade </a:t>
            </a:r>
            <a:r>
              <a:rPr lang="en-US" dirty="0" err="1"/>
              <a:t>microsimulator</a:t>
            </a:r>
            <a:endParaRPr lang="en-US" dirty="0"/>
          </a:p>
          <a:p>
            <a:pPr lvl="1"/>
            <a:r>
              <a:rPr lang="en-US" dirty="0"/>
              <a:t>Mix connected and disconnected vehicles</a:t>
            </a:r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Day, C. M., D. M. Bullock, H. Li, S.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Remias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Hainen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R. S.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Freije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L. Stevens, J. R.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Sturdevant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and T. M. 	Brennan. Performance Measures for Traffic Signal Systems: An Outcome-Oriented Approach. Purdue University, 	West Lafayette, Indiana, 2014.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12/09/17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greggklar.files.wordpress.com/2010/12/4363181418_142568d280_o.jpg?w=940&amp;h=716">
            <a:extLst>
              <a:ext uri="{FF2B5EF4-FFF2-40B4-BE49-F238E27FC236}">
                <a16:creationId xmlns:a16="http://schemas.microsoft.com/office/drawing/2014/main" id="{073A7450-41B7-4AB4-911B-1B04E199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56" y="1250830"/>
            <a:ext cx="6879607" cy="4581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64A589-0155-46F2-B45E-F6A85BF67A92}"/>
              </a:ext>
            </a:extLst>
          </p:cNvPr>
          <p:cNvSpPr/>
          <p:nvPr/>
        </p:nvSpPr>
        <p:spPr>
          <a:xfrm>
            <a:off x="4769655" y="583235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Greg </a:t>
            </a:r>
            <a:r>
              <a:rPr lang="en-US" sz="1000" dirty="0" err="1"/>
              <a:t>Klar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Advance detection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BC09-2EFF-4743-A082-A82A1A8A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267210" y="1825625"/>
            <a:ext cx="5599626" cy="33484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4B375-0287-4283-8F83-411313A45755}"/>
              </a:ext>
            </a:extLst>
          </p:cNvPr>
          <p:cNvSpPr txBox="1"/>
          <p:nvPr/>
        </p:nvSpPr>
        <p:spPr>
          <a:xfrm>
            <a:off x="10412084" y="1825625"/>
            <a:ext cx="1078302" cy="369332"/>
          </a:xfrm>
          <a:prstGeom prst="rect">
            <a:avLst/>
          </a:prstGeom>
          <a:solidFill>
            <a:srgbClr val="A7AAA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 uses Gipps’ Model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76EE2A-D57A-45AE-9FE4-1D43D89C9383}"/>
              </a:ext>
            </a:extLst>
          </p:cNvPr>
          <p:cNvSpPr/>
          <p:nvPr/>
        </p:nvSpPr>
        <p:spPr>
          <a:xfrm>
            <a:off x="7539488" y="630327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AIMSUN</a:t>
            </a:r>
          </a:p>
        </p:txBody>
      </p:sp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Specifies following vehicle by speed</a:t>
                </a:r>
              </a:p>
              <a:p>
                <a:pPr fontAlgn="base"/>
                <a:r>
                  <a:rPr lang="en-US" dirty="0"/>
                  <a:t>Uses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107692" r="-39938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107692" r="-63454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107692" r="-3469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210390" r="-39938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210390" r="-63454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210390" r="-346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06410" r="-39938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06410" r="-63454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06410" r="-346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411688" r="-39938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411688" r="-63454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411688" r="-346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511688" r="-39938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511688" r="-34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70866" r="-399388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70866" r="-63454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70866" r="-3469" b="-1338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766667" r="-399388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766667" r="-63454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877922" r="-399388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877922" r="-63454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23" y="1469582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9861302" y="3088652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</p:spPr>
            <p:txBody>
              <a:bodyPr/>
              <a:lstStyle/>
              <a:p>
                <a:r>
                  <a:rPr lang="en-US" dirty="0"/>
                  <a:t>Extended </a:t>
                </a:r>
                <a:r>
                  <a:rPr lang="en-US" dirty="0" err="1"/>
                  <a:t>Gipp’s</a:t>
                </a:r>
                <a:r>
                  <a:rPr lang="en-US" dirty="0"/>
                  <a:t> Model </a:t>
                </a:r>
              </a:p>
              <a:p>
                <a:pPr lvl="1"/>
                <a:r>
                  <a:rPr lang="en-US" dirty="0"/>
                  <a:t>Red light regime</a:t>
                </a:r>
              </a:p>
              <a:p>
                <a:r>
                  <a:rPr lang="en-US" dirty="0"/>
                  <a:t>Simulated isolated  signal</a:t>
                </a:r>
              </a:p>
              <a:p>
                <a:r>
                  <a:rPr lang="en-US" dirty="0"/>
                  <a:t>Extension threshold</a:t>
                </a:r>
              </a:p>
              <a:p>
                <a:r>
                  <a:rPr lang="en-US" dirty="0"/>
                  <a:t>V2I communication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communication range</a:t>
                </a:r>
              </a:p>
              <a:p>
                <a:pPr lvl="1"/>
                <a:r>
                  <a:rPr lang="en-US" dirty="0"/>
                  <a:t>Assume nearly perfect line of sight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  <a:blipFill>
                <a:blip r:embed="rId3"/>
                <a:stretch>
                  <a:fillRect l="-19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9818792" y="2959497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361589" y="2510763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0482200" y="4283787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7479590" y="1901748"/>
            <a:ext cx="149246" cy="4508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5904235" y="1957896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5400000">
            <a:off x="9849429" y="5288122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2C317B39-A68F-4535-9F1E-19C28724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540" y="5441580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40" y="2362812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1A8989-4337-40B0-ACC6-186F934BAFB9}"/>
              </a:ext>
            </a:extLst>
          </p:cNvPr>
          <p:cNvCxnSpPr>
            <a:cxnSpLocks/>
          </p:cNvCxnSpPr>
          <p:nvPr/>
        </p:nvCxnSpPr>
        <p:spPr>
          <a:xfrm flipV="1">
            <a:off x="9178882" y="3473467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E706A-2ED7-44A5-B7F7-5767902F7589}"/>
              </a:ext>
            </a:extLst>
          </p:cNvPr>
          <p:cNvSpPr txBox="1"/>
          <p:nvPr/>
        </p:nvSpPr>
        <p:spPr>
          <a:xfrm>
            <a:off x="7184933" y="370222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threshold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F115D3A0-2B3C-4974-A8CB-9446DED9E80E}"/>
              </a:ext>
            </a:extLst>
          </p:cNvPr>
          <p:cNvSpPr/>
          <p:nvPr/>
        </p:nvSpPr>
        <p:spPr>
          <a:xfrm>
            <a:off x="9877944" y="4836223"/>
            <a:ext cx="347472" cy="344858"/>
          </a:xfrm>
          <a:prstGeom prst="octagon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ar from above">
            <a:extLst>
              <a:ext uri="{FF2B5EF4-FFF2-40B4-BE49-F238E27FC236}">
                <a16:creationId xmlns:a16="http://schemas.microsoft.com/office/drawing/2014/main" id="{642415DA-5178-46EE-9FAA-4BF10246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845" y="4392706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CE7C8EC-72D0-4E14-B364-85AE31CE4695}"/>
              </a:ext>
            </a:extLst>
          </p:cNvPr>
          <p:cNvCxnSpPr>
            <a:cxnSpLocks/>
          </p:cNvCxnSpPr>
          <p:nvPr/>
        </p:nvCxnSpPr>
        <p:spPr>
          <a:xfrm flipV="1">
            <a:off x="9125476" y="5005061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62125B-9CE5-42CF-9464-5B1338046752}"/>
              </a:ext>
            </a:extLst>
          </p:cNvPr>
          <p:cNvSpPr txBox="1"/>
          <p:nvPr/>
        </p:nvSpPr>
        <p:spPr>
          <a:xfrm>
            <a:off x="6420482" y="5123150"/>
            <a:ext cx="271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Loop magnetometer advance detector</a:t>
            </a:r>
          </a:p>
        </p:txBody>
      </p:sp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18" grpId="0" animBg="1"/>
      <p:bldP spid="18" grpId="1" animBg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Four cases, varying demand ratio</a:t>
            </a:r>
          </a:p>
          <a:p>
            <a:r>
              <a:rPr lang="en-US" dirty="0"/>
              <a:t>30 experimental trials per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0AF1C-D68A-43DB-9AFB-5883D218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8" y="2279106"/>
            <a:ext cx="3806139" cy="2315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2EB66-AA70-4F3F-8BA0-B2A03E5E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" y="1764389"/>
            <a:ext cx="601313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C57137-BF84-49BE-9301-9928FEB4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840" y="1764389"/>
            <a:ext cx="6004994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06CC5F-66FE-4D03-B89B-7C8A32D00C7C}"/>
              </a:ext>
            </a:extLst>
          </p:cNvPr>
          <p:cNvSpPr txBox="1"/>
          <p:nvPr/>
        </p:nvSpPr>
        <p:spPr>
          <a:xfrm>
            <a:off x="7472948" y="1539702"/>
            <a:ext cx="340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in Side-Street Travel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0FAE3D-01B5-4538-9952-17C234AB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" y="1751925"/>
            <a:ext cx="6013130" cy="365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1329410" y="1527238"/>
            <a:ext cx="339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 in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</TotalTime>
  <Words>456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67</cp:revision>
  <dcterms:created xsi:type="dcterms:W3CDTF">2017-12-02T21:52:47Z</dcterms:created>
  <dcterms:modified xsi:type="dcterms:W3CDTF">2017-12-10T04:05:36Z</dcterms:modified>
</cp:coreProperties>
</file>