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9" r:id="rId5"/>
    <p:sldId id="270" r:id="rId6"/>
    <p:sldId id="274" r:id="rId7"/>
    <p:sldId id="271" r:id="rId8"/>
    <p:sldId id="272" r:id="rId9"/>
    <p:sldId id="27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3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3959-E200-4F92-9F0F-E1E2FBCFA4D1}" type="datetimeFigureOut">
              <a:rPr lang="en-US" smtClean="0"/>
              <a:t>12/08/17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63BAE-7F7D-4B15-BEC8-3B9961B0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87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D789D-E6AF-4FD7-A10E-4F1C25E52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DAEF5-86B3-4C32-966B-9394E9C4D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C08C-A86A-4A67-9038-1E6F1187E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31BD6-71F0-48CB-8F12-2BA491399544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89BE-5563-47C7-A2AE-A89BEB3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52334-AC73-40E7-B25B-B0A2D606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4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B992-A15D-4144-93CE-0EEABEE5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BB198-F6FA-489A-9350-9026D6EE1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EBD4-210F-45AB-B44F-E2EBEA1C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990BE-4D26-46D4-AB3A-585E3314093C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2281F-26CF-4A7E-BF97-6829DF538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7A5-01E1-40A6-87DC-569CF939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4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0FAFD-E7FE-4196-8D0B-3E1C477231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45EAE-247A-4DB3-9C2B-3E52CD223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2F1BF-F287-42EA-BD47-E8E3186E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F194-40A6-451F-B3E0-38F0DF096B51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0DE6C-F6BF-4E72-91CE-9E369F1A7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43B1-6653-4FAA-B529-5841D7C5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8307-D397-42F9-AF1F-E33B8A6C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D487-A882-4432-BB6C-438D1E91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A13AD-C754-44BE-9B5E-10B03AF02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E9C18-AC3A-46D0-9E36-53F6B20717C9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E986-BBB7-466D-8C44-27BA2075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3C3-7564-4E64-A0C3-0C34E865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3835-689F-41EC-BB0E-D0C0AC72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5594-43A3-402A-A044-FFD9471AC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C4D78-3E36-4C9F-BFCE-1F2D54D1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4186A-A145-43BF-A11E-AF48DE2EDF33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E5B3-D393-45CC-8149-560F02E6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B8B7-F500-4B63-9CF1-E9A79DA6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03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09FB-64D0-4E54-B478-6C151C95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32079-3DA3-4557-A293-974A0D5DA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B085D-E5E6-4684-B6EC-66D168D4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6465F-232B-45BC-87AC-8562E5DC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083F-E7F6-4A03-84C5-35F31DB791FE}" type="datetime1">
              <a:rPr lang="en-US" smtClean="0"/>
              <a:t>12/08/17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2D6CB-FC09-435F-AA2E-15414D226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B15A8-4D01-46C6-B5E0-4FA972AF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9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E112-B714-4DF9-87FF-0ABA7958A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188A8-8538-47C1-843B-641A4ABE1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7C033A-5E30-4455-87BF-1290E0CBA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43C82-D010-4170-B2C6-B85BBAD2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BF3D1-3A35-4E28-A5C9-042CC8FB6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A57EF-DA65-4E62-9BA8-C16C47EF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77BDD-941A-403B-9A3D-51F413E612D2}" type="datetime1">
              <a:rPr lang="en-US" smtClean="0"/>
              <a:t>12/08/17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5C9E4-9523-4A69-895B-891E6092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68107-C7E2-47B6-ACCD-C647643A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3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8CE5-7EDD-432C-BCD0-E50149DC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0B70A-FC88-49A6-99BE-4CEBDE743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1DDD3-E38E-4709-B0D9-FCCE2E9705A6}" type="datetime1">
              <a:rPr lang="en-US" smtClean="0"/>
              <a:t>12/08/17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9EDBE-A056-45B8-BF17-2F506EE8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681A8-E2BB-4A67-B34C-1428007A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3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85ECC-B006-48AB-ADB2-FC832C61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6F791-754E-44D5-B411-67162EBD8EDC}" type="datetime1">
              <a:rPr lang="en-US" smtClean="0"/>
              <a:t>12/08/17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91E5D-F736-48A4-A4D2-D789E2B1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92CB8-E549-4F4F-9419-D99D43B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74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9A534-932D-4E7D-83C0-B4E1815E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4093-9340-49F7-99F7-EC4B5F4E0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058C9-348A-4BBF-9B59-0C34E9479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E7D1-4A9E-4DC5-86FA-0E614A654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17065-FA0D-4EB9-B677-C0587B698345}" type="datetime1">
              <a:rPr lang="en-US" smtClean="0"/>
              <a:t>12/08/17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393E8-B8C9-4EE6-892F-239C534B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233AE-1D37-4DE8-8251-9BCC2665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FD09-84BB-439E-B8E8-45997E21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AF3DA5-14FA-4D14-AD5B-2A5771ED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720D-507B-496D-B72F-7B1E8B964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78439-C763-4455-8795-FD86CB2E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814B-722C-488D-9F14-A31035130475}" type="datetime1">
              <a:rPr lang="en-US" smtClean="0"/>
              <a:t>12/08/17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2999F-FF97-4D38-9973-2F2A68EC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F623C-5EA9-4C08-B590-87FBBA59D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ED347-6DCD-44A0-89ED-8EB1522F8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FA79E-6261-4766-A75D-FA6D4173E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F7FC-C525-4455-AA0F-30907533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E8687-828C-4E2F-B060-BA6F96F203DB}" type="datetime1">
              <a:rPr lang="en-US" smtClean="0"/>
              <a:t>12/08/17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C2032-2B3B-46B4-815C-069A27C6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Michael Dunn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B17C9-253E-4D86-84D1-9A5FBEED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A1E1D-CF76-435A-8B16-6A181A4C66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94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245" y="1251755"/>
            <a:ext cx="10877909" cy="2536666"/>
          </a:xfrm>
        </p:spPr>
        <p:txBody>
          <a:bodyPr>
            <a:normAutofit/>
          </a:bodyPr>
          <a:lstStyle/>
          <a:p>
            <a:r>
              <a:rPr lang="en-US" sz="4400" b="1" dirty="0"/>
              <a:t>Simulation of Advance Vehicle Detection Using V2I Communication and Gipps’ Car-Following Model</a:t>
            </a:r>
            <a:endParaRPr lang="en-US" sz="44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075E-3B9F-492F-BB8F-BA4598F2D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41"/>
            <a:ext cx="9144000" cy="2453705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William Alexander</a:t>
            </a:r>
          </a:p>
          <a:p>
            <a:r>
              <a:rPr lang="en-US" dirty="0"/>
              <a:t>Michael Dunn</a:t>
            </a:r>
          </a:p>
          <a:p>
            <a:r>
              <a:rPr lang="en-US" dirty="0"/>
              <a:t>CE 391F</a:t>
            </a:r>
          </a:p>
          <a:p>
            <a:r>
              <a:rPr lang="en-US" dirty="0"/>
              <a:t>Fall 2017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5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AD9E-0A70-42F5-9BDE-CF4402D3B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129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latin typeface="+mn-lt"/>
              </a:rPr>
              <a:t>Questions?</a:t>
            </a:r>
          </a:p>
        </p:txBody>
      </p:sp>
      <p:pic>
        <p:nvPicPr>
          <p:cNvPr id="9" name="Picture 2" descr="Image result for university of texas civil engineering">
            <a:extLst>
              <a:ext uri="{FF2B5EF4-FFF2-40B4-BE49-F238E27FC236}">
                <a16:creationId xmlns:a16="http://schemas.microsoft.com/office/drawing/2014/main" id="{B0FA0F9A-7167-4C5B-8336-D64AE9D46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685" y="83977"/>
            <a:ext cx="4005427" cy="1038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9420AA-C423-49EB-8EDF-7977694CF91B}"/>
              </a:ext>
            </a:extLst>
          </p:cNvPr>
          <p:cNvSpPr/>
          <p:nvPr/>
        </p:nvSpPr>
        <p:spPr>
          <a:xfrm flipV="1">
            <a:off x="-112143" y="113272"/>
            <a:ext cx="8178759" cy="54864"/>
          </a:xfrm>
          <a:prstGeom prst="rect">
            <a:avLst/>
          </a:prstGeom>
          <a:solidFill>
            <a:srgbClr val="CA5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B3E06D-C443-45B6-B87E-E367347B4860}"/>
              </a:ext>
            </a:extLst>
          </p:cNvPr>
          <p:cNvSpPr/>
          <p:nvPr/>
        </p:nvSpPr>
        <p:spPr>
          <a:xfrm flipV="1">
            <a:off x="-112144" y="197691"/>
            <a:ext cx="8178759" cy="274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traffic austin">
            <a:extLst>
              <a:ext uri="{FF2B5EF4-FFF2-40B4-BE49-F238E27FC236}">
                <a16:creationId xmlns:a16="http://schemas.microsoft.com/office/drawing/2014/main" id="{2E8437D7-9B2F-4752-AE2D-EEA77346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002" y="2239282"/>
            <a:ext cx="6286500" cy="41910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3627AB-8D08-4D36-B54B-DE3519B2BB6F}"/>
              </a:ext>
            </a:extLst>
          </p:cNvPr>
          <p:cNvSpPr/>
          <p:nvPr/>
        </p:nvSpPr>
        <p:spPr>
          <a:xfrm>
            <a:off x="2872954" y="6412740"/>
            <a:ext cx="6096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/>
              <a:t>Source: The Daily Texan</a:t>
            </a:r>
          </a:p>
        </p:txBody>
      </p:sp>
    </p:spTree>
    <p:extLst>
      <p:ext uri="{BB962C8B-B14F-4D97-AF65-F5344CB8AC3E}">
        <p14:creationId xmlns:p14="http://schemas.microsoft.com/office/powerpoint/2010/main" val="4002603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F7DB-EBE2-4222-B9A0-C180EB24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76A-4868-4435-B1F8-6A2D91B3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333"/>
            <a:ext cx="10515600" cy="491701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Daniel, Hannah. “2016 Brings Fewer Traffic Fatalities, Road Improvements to Austin.” The Daily Texan, 14 Sept. 2016. 	www.dailytexanonline.com/2016/09/14/2016-brings-fewer-traffic-fatalities-road-improvements-to-austin.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+mj-lt"/>
              </a:rPr>
              <a:t>Gipps, P.G. “A </a:t>
            </a:r>
            <a:r>
              <a:rPr lang="en-US" sz="1600" dirty="0" err="1">
                <a:latin typeface="+mj-lt"/>
              </a:rPr>
              <a:t>Behavioural</a:t>
            </a:r>
            <a:r>
              <a:rPr lang="en-US" sz="1600" dirty="0">
                <a:latin typeface="+mj-lt"/>
              </a:rPr>
              <a:t> Car-Following Model for Computer Simulation.” Transportation Research Board Part B, 15. 1981</a:t>
            </a: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Koesling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Sonja. “PTV </a:t>
            </a:r>
            <a:r>
              <a:rPr lang="en-US" sz="1600" dirty="0" err="1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Vissim</a:t>
            </a: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6 Is Now Available.” Traffic-Inside, PTV 	Group, 8 Aug. 2013.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www.traffic-inside.com/2013/08/05/long-awaited-ptv-vissim-6-version-is-now-available/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latin typeface="+mj-lt"/>
              </a:rPr>
              <a:t>Olstam</a:t>
            </a:r>
            <a:r>
              <a:rPr lang="en-US" sz="1600" dirty="0">
                <a:latin typeface="+mj-lt"/>
              </a:rPr>
              <a:t>, Johann J, and Andreas </a:t>
            </a:r>
            <a:r>
              <a:rPr lang="en-US" sz="1600" dirty="0" err="1">
                <a:latin typeface="+mj-lt"/>
              </a:rPr>
              <a:t>Tapani</a:t>
            </a:r>
            <a:r>
              <a:rPr lang="en-US" sz="1600" dirty="0">
                <a:latin typeface="+mj-lt"/>
              </a:rPr>
              <a:t>. “Comparison of Car-Following Models.” </a:t>
            </a:r>
            <a:r>
              <a:rPr lang="en-US" sz="1600" i="1" dirty="0">
                <a:latin typeface="+mj-lt"/>
              </a:rPr>
              <a:t>Swedish National Road and Transportation 	Institute</a:t>
            </a:r>
            <a:r>
              <a:rPr lang="en-US" sz="1600" dirty="0">
                <a:latin typeface="+mj-lt"/>
              </a:rPr>
              <a:t>, vol. 960A, 2004.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“RIPAS Integrates </a:t>
            </a:r>
            <a:r>
              <a:rPr lang="en-US" sz="1600" dirty="0" err="1">
                <a:latin typeface="+mj-lt"/>
              </a:rPr>
              <a:t>Aimsun</a:t>
            </a:r>
            <a:r>
              <a:rPr lang="en-US" sz="1600" dirty="0">
                <a:latin typeface="+mj-lt"/>
              </a:rPr>
              <a:t> Microsimulation.” </a:t>
            </a:r>
            <a:r>
              <a:rPr lang="en-US" sz="1600" i="1" dirty="0">
                <a:latin typeface="+mj-lt"/>
              </a:rPr>
              <a:t>AIMSUN.</a:t>
            </a:r>
            <a:r>
              <a:rPr lang="en-US" sz="1600" dirty="0">
                <a:latin typeface="+mj-lt"/>
              </a:rPr>
              <a:t>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+mj-lt"/>
              </a:rPr>
              <a:t>	www.aimsun.com/russia-ripas-integrates-aimsun-microsimulation-and-spektr-controllers/.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DA418-9718-42B9-958F-4B68947FFB66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5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6AFD87E9-9F74-41AA-8048-F48E353BF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890B8D7-7D40-446D-A6EE-013B70BB05B5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43FF70-3EB0-4F8B-A728-45B07FADA6C5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5022150-ACD8-4A2E-920E-237D7D6DD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55422-CF85-4F00-9AA1-6B0462132045}" type="datetime1">
              <a:rPr lang="en-US" smtClean="0"/>
              <a:t>12/08/17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5AB129-D07B-419E-AC18-E78A492D1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Michael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A6FF15-F9B7-45FC-A3E7-DF0F58D1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7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Car-following models</a:t>
            </a:r>
          </a:p>
          <a:p>
            <a:r>
              <a:rPr lang="en-US" dirty="0"/>
              <a:t>Gipps’ Model</a:t>
            </a:r>
          </a:p>
          <a:p>
            <a:r>
              <a:rPr lang="en-US" dirty="0"/>
              <a:t>Methodology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Car-Following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Subset of microscopic traffic flow models</a:t>
            </a:r>
          </a:p>
          <a:p>
            <a:pPr lvl="1" fontAlgn="base"/>
            <a:r>
              <a:rPr lang="en-US" dirty="0"/>
              <a:t>Focus at the single vehicle level</a:t>
            </a:r>
          </a:p>
          <a:p>
            <a:pPr fontAlgn="base"/>
            <a:r>
              <a:rPr lang="en-US" dirty="0"/>
              <a:t>Drivers follow each other by adopting a velocity based on the vehicle(s) in front of them</a:t>
            </a:r>
          </a:p>
          <a:p>
            <a:pPr lvl="1" fontAlgn="base"/>
            <a:r>
              <a:rPr lang="en-US" dirty="0"/>
              <a:t>Estimating headway, velocity, etc.</a:t>
            </a:r>
          </a:p>
          <a:p>
            <a:pPr fontAlgn="base"/>
            <a:r>
              <a:rPr lang="en-US" dirty="0"/>
              <a:t>Basis of many simulation software</a:t>
            </a:r>
          </a:p>
          <a:p>
            <a:pPr lvl="1" fontAlgn="base"/>
            <a:r>
              <a:rPr lang="en-US" dirty="0"/>
              <a:t>AIMSUN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4</a:t>
            </a:fld>
            <a:endParaRPr lang="en-US"/>
          </a:p>
        </p:txBody>
      </p:sp>
      <p:pic>
        <p:nvPicPr>
          <p:cNvPr id="1030" name="Picture 6" descr="Image result for AIMSUN">
            <a:extLst>
              <a:ext uri="{FF2B5EF4-FFF2-40B4-BE49-F238E27FC236}">
                <a16:creationId xmlns:a16="http://schemas.microsoft.com/office/drawing/2014/main" id="{E37A1805-71E7-4C2B-8B05-4DB96EE53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550" y="3261579"/>
            <a:ext cx="3938920" cy="30423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AIMSUN">
            <a:extLst>
              <a:ext uri="{FF2B5EF4-FFF2-40B4-BE49-F238E27FC236}">
                <a16:creationId xmlns:a16="http://schemas.microsoft.com/office/drawing/2014/main" id="{5E0FA825-05E0-45BE-B094-A7252B982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944" y="5543132"/>
            <a:ext cx="3269412" cy="7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20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fontAlgn="base"/>
                <a:r>
                  <a:rPr lang="en-US" dirty="0"/>
                  <a:t>Peter Gipps, 1981</a:t>
                </a:r>
              </a:p>
              <a:p>
                <a:pPr fontAlgn="base"/>
                <a:r>
                  <a:rPr lang="en-US" dirty="0"/>
                  <a:t>Specify following vehicle by speed</a:t>
                </a:r>
              </a:p>
              <a:p>
                <a:pPr fontAlgn="base"/>
                <a:r>
                  <a:rPr lang="en-US" dirty="0"/>
                  <a:t>Use timestep = reaction time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⁡</m:t>
                    </m:r>
                  </m:oMath>
                </a14:m>
                <a:endParaRPr lang="en-US" dirty="0"/>
              </a:p>
              <a:p>
                <a:pPr fontAlgn="base"/>
                <a:r>
                  <a:rPr lang="en-US" dirty="0"/>
                  <a:t>Free regime and following regime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E7AC2-F6BE-415A-9708-200667A18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472A9F1-6161-4495-803C-184C32C84A7A}"/>
              </a:ext>
            </a:extLst>
          </p:cNvPr>
          <p:cNvGrpSpPr/>
          <p:nvPr/>
        </p:nvGrpSpPr>
        <p:grpSpPr>
          <a:xfrm>
            <a:off x="1116398" y="3742273"/>
            <a:ext cx="10810675" cy="2660656"/>
            <a:chOff x="1067648" y="2991065"/>
            <a:chExt cx="10810675" cy="26606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/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+2.5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0.025+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8A9685-A6D9-4A53-A69C-5320B44700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2991065"/>
                  <a:ext cx="6905712" cy="9537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/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E4947E-6C5B-41DF-9221-14A2BC135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" y="4044632"/>
                  <a:ext cx="2012795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/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acc>
                                      <m:accPr>
                                        <m:chr m:val="̂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den>
                                </m:f>
                              </m:e>
                            </m:d>
                          </m:e>
                        </m:rad>
                      </m:oMath>
                    </m:oMathPara>
                  </a14:m>
                  <a:endParaRPr lang="en-US" sz="2000" b="0" dirty="0"/>
                </a:p>
                <a:p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38D2BD0-FD65-453A-86F0-A53FD108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354" y="4034483"/>
                  <a:ext cx="9020969" cy="161723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Left Brace 15">
              <a:extLst>
                <a:ext uri="{FF2B5EF4-FFF2-40B4-BE49-F238E27FC236}">
                  <a16:creationId xmlns:a16="http://schemas.microsoft.com/office/drawing/2014/main" id="{352627BD-58CB-470D-80AF-956AB1C68994}"/>
                </a:ext>
              </a:extLst>
            </p:cNvPr>
            <p:cNvSpPr/>
            <p:nvPr/>
          </p:nvSpPr>
          <p:spPr>
            <a:xfrm>
              <a:off x="3222594" y="3379146"/>
              <a:ext cx="230818" cy="1731082"/>
            </a:xfrm>
            <a:prstGeom prst="leftBrace">
              <a:avLst>
                <a:gd name="adj1" fmla="val 8333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44CE26D-47C8-4269-AB9D-F5F07B63B6F0}"/>
              </a:ext>
            </a:extLst>
          </p:cNvPr>
          <p:cNvSpPr/>
          <p:nvPr/>
        </p:nvSpPr>
        <p:spPr>
          <a:xfrm>
            <a:off x="6024112" y="9824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68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Gipps’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202716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acceleration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1.7, 0.3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Max desired braking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Effective size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 (length + margin)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6.5, 0.3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Desired 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37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20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3.2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0.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48287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2000" dirty="0"/>
                            <a:t>’s estimate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−3,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𝑏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−3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Position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Speed of vehicle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22D2A092-DC67-4D5F-8824-F25F829D95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202716"/>
                  </p:ext>
                </p:extLst>
              </p:nvPr>
            </p:nvGraphicFramePr>
            <p:xfrm>
              <a:off x="1174262" y="1596756"/>
              <a:ext cx="9843475" cy="4536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9585">
                      <a:extLst>
                        <a:ext uri="{9D8B030D-6E8A-4147-A177-3AD203B41FA5}">
                          <a16:colId xmlns:a16="http://schemas.microsoft.com/office/drawing/2014/main" val="4068423916"/>
                        </a:ext>
                      </a:extLst>
                    </a:gridCol>
                    <a:gridCol w="4870553">
                      <a:extLst>
                        <a:ext uri="{9D8B030D-6E8A-4147-A177-3AD203B41FA5}">
                          <a16:colId xmlns:a16="http://schemas.microsoft.com/office/drawing/2014/main" val="1863777942"/>
                        </a:ext>
                      </a:extLst>
                    </a:gridCol>
                    <a:gridCol w="2983337">
                      <a:extLst>
                        <a:ext uri="{9D8B030D-6E8A-4147-A177-3AD203B41FA5}">
                          <a16:colId xmlns:a16="http://schemas.microsoft.com/office/drawing/2014/main" val="2089843350"/>
                        </a:ext>
                      </a:extLst>
                    </a:gridCol>
                  </a:tblGrid>
                  <a:tr h="4707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3271529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107692" r="-395413" b="-77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107692" r="-61827" b="-77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107692" r="-816" b="-7717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8432506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210390" r="-395413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210390" r="-61827" b="-68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210390" r="-816" b="-68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35839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306410" r="-395413" b="-5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306410" r="-61827" b="-57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306410" r="-816" b="-57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28764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411688" r="-395413" b="-4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411688" r="-61827" b="-4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411688" r="-816" b="-4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7251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511688" r="-395413" b="-380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Reaction time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511688" r="-816" b="-3805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230287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370866" r="-395413" b="-13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370866" r="-61827" b="-130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30000" t="-370866" r="-816" b="-130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793060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766667" r="-395413" b="-1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766667" r="-61827" b="-1128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70749091"/>
                      </a:ext>
                    </a:extLst>
                  </a:tr>
                  <a:tr h="4707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6" t="-877922" r="-39541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1051" t="-877922" r="-6182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/>
                            <a:t>--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929701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1041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simulation in Python</a:t>
            </a:r>
          </a:p>
          <a:p>
            <a:r>
              <a:rPr lang="en-US" dirty="0"/>
              <a:t>Altered </a:t>
            </a:r>
            <a:r>
              <a:rPr lang="en-US" dirty="0" err="1"/>
              <a:t>Gipp’s</a:t>
            </a:r>
            <a:r>
              <a:rPr lang="en-US" dirty="0"/>
              <a:t> Model </a:t>
            </a:r>
          </a:p>
          <a:p>
            <a:pPr lvl="1"/>
            <a:r>
              <a:rPr lang="en-US" dirty="0"/>
              <a:t>Red light regime</a:t>
            </a:r>
          </a:p>
          <a:p>
            <a:r>
              <a:rPr lang="en-US" dirty="0"/>
              <a:t>V2I communication</a:t>
            </a:r>
          </a:p>
          <a:p>
            <a:pPr lvl="1"/>
            <a:r>
              <a:rPr lang="en-US" dirty="0"/>
              <a:t>Perfect within 300m</a:t>
            </a:r>
          </a:p>
          <a:p>
            <a:pPr lvl="1"/>
            <a:r>
              <a:rPr lang="en-US" dirty="0"/>
              <a:t>Assume nearly perfect line of sight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(will have graphs comparing travel time on segment with and without v2i)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4215-47FE-459B-8956-285C66422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7AC2-F6BE-415A-9708-200667A18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D5E95B-7A80-4F14-BE41-12EC3810C34F}"/>
              </a:ext>
            </a:extLst>
          </p:cNvPr>
          <p:cNvGrpSpPr/>
          <p:nvPr/>
        </p:nvGrpSpPr>
        <p:grpSpPr>
          <a:xfrm>
            <a:off x="-112144" y="83977"/>
            <a:ext cx="12232256" cy="715633"/>
            <a:chOff x="-112144" y="83977"/>
            <a:chExt cx="12232256" cy="715633"/>
          </a:xfrm>
        </p:grpSpPr>
        <p:pic>
          <p:nvPicPr>
            <p:cNvPr id="4" name="Picture 2" descr="Image result for university of texas civil engineering">
              <a:extLst>
                <a:ext uri="{FF2B5EF4-FFF2-40B4-BE49-F238E27FC236}">
                  <a16:creationId xmlns:a16="http://schemas.microsoft.com/office/drawing/2014/main" id="{A07C6296-388B-4E50-B266-28FCFA6F52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59659" y="83977"/>
              <a:ext cx="2760453" cy="715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B9F056-4D2B-4697-B3DB-8A3F556D32EA}"/>
                </a:ext>
              </a:extLst>
            </p:cNvPr>
            <p:cNvSpPr/>
            <p:nvPr/>
          </p:nvSpPr>
          <p:spPr>
            <a:xfrm flipV="1">
              <a:off x="-112143" y="113273"/>
              <a:ext cx="9421243" cy="58176"/>
            </a:xfrm>
            <a:prstGeom prst="rect">
              <a:avLst/>
            </a:prstGeom>
            <a:solidFill>
              <a:srgbClr val="CA5C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BAE1D36-DC61-4B4F-9A4F-CCC7B5726190}"/>
                </a:ext>
              </a:extLst>
            </p:cNvPr>
            <p:cNvSpPr/>
            <p:nvPr/>
          </p:nvSpPr>
          <p:spPr>
            <a:xfrm flipV="1">
              <a:off x="-112144" y="197693"/>
              <a:ext cx="9421243" cy="274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AC97C42-516F-40DB-AA2B-9DA4417FD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D66B-B249-4FFD-A1BE-9D1F03DF6E29}" type="datetime1">
              <a:rPr lang="en-US" smtClean="0"/>
              <a:t>12/08/17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0D2907-A9FF-48B4-9DBC-8834D19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Alexander &amp; Dunn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F23D3C-2CBE-4F4A-BAF7-BE418C10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DA1E1D-CF76-435A-8B16-6A181A4C66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34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1238</TotalTime>
  <Words>317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Simulation of Advance Vehicle Detection Using V2I Communication and Gipps’ Car-Following Model</vt:lpstr>
      <vt:lpstr>Overview</vt:lpstr>
      <vt:lpstr>Introduction</vt:lpstr>
      <vt:lpstr>Car-Following Models</vt:lpstr>
      <vt:lpstr>Gipps’ Model</vt:lpstr>
      <vt:lpstr>Gipps’ Model</vt:lpstr>
      <vt:lpstr>Methodology</vt:lpstr>
      <vt:lpstr>Results</vt:lpstr>
      <vt:lpstr>Conclusions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Passenger Queue Accumulation</dc:title>
  <dc:creator>Michael Dunn</dc:creator>
  <cp:lastModifiedBy>Michael Dunn</cp:lastModifiedBy>
  <cp:revision>39</cp:revision>
  <dcterms:created xsi:type="dcterms:W3CDTF">2017-12-02T21:52:47Z</dcterms:created>
  <dcterms:modified xsi:type="dcterms:W3CDTF">2017-12-08T23:28:27Z</dcterms:modified>
</cp:coreProperties>
</file>