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ubik Medium"/>
      <p:regular r:id="rId10"/>
      <p:bold r:id="rId11"/>
      <p:italic r:id="rId12"/>
      <p:boldItalic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Rubik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087eNyXNdCFDRgZClvQsXLv6E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Rubik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ubikMedium-bold.fntdata"/><Relationship Id="rId10" Type="http://schemas.openxmlformats.org/officeDocument/2006/relationships/font" Target="fonts/RubikMedium-regular.fntdata"/><Relationship Id="rId13" Type="http://schemas.openxmlformats.org/officeDocument/2006/relationships/font" Target="fonts/RubikMedium-boldItalic.fntdata"/><Relationship Id="rId12" Type="http://schemas.openxmlformats.org/officeDocument/2006/relationships/font" Target="fonts/RubikMedium-italic.fntdata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19" Type="http://schemas.openxmlformats.org/officeDocument/2006/relationships/font" Target="fonts/Rubik-bold.fntdata"/><Relationship Id="rId18" Type="http://schemas.openxmlformats.org/officeDocument/2006/relationships/font" Target="fonts/Rubi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12" name="Google Shape;1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13" name="Google Shape;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4701" y="0"/>
            <a:ext cx="50673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14" name="Google Shape;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3886" y="852263"/>
            <a:ext cx="4556613" cy="86078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/>
          <p:nvPr>
            <p:ph idx="1" type="subTitle"/>
          </p:nvPr>
        </p:nvSpPr>
        <p:spPr>
          <a:xfrm>
            <a:off x="960228" y="4669935"/>
            <a:ext cx="5297139" cy="77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type="title"/>
          </p:nvPr>
        </p:nvSpPr>
        <p:spPr>
          <a:xfrm>
            <a:off x="960228" y="2531006"/>
            <a:ext cx="5297139" cy="17959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i="0" sz="4000" u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" name="Google Shape;17;p7"/>
          <p:cNvCxnSpPr/>
          <p:nvPr/>
        </p:nvCxnSpPr>
        <p:spPr>
          <a:xfrm>
            <a:off x="960228" y="4492309"/>
            <a:ext cx="5135773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947853" y="3485631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  <a:defRPr sz="24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type="title"/>
          </p:nvPr>
        </p:nvSpPr>
        <p:spPr>
          <a:xfrm>
            <a:off x="947854" y="177826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  <a:defRPr b="0" i="0" sz="4800" u="non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21" name="Google Shape;2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6998" y="0"/>
            <a:ext cx="3175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2" name="Google Shape;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9861" y="6386369"/>
            <a:ext cx="1333684" cy="2519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3" name="Google Shape;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7000" y="0"/>
            <a:ext cx="3175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Rubik"/>
              <a:buNone/>
              <a:defRPr b="0" sz="2133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623768" y="2161775"/>
            <a:ext cx="10944464" cy="401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Rubik"/>
              <a:buNone/>
              <a:defRPr sz="5333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︎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Rubik"/>
              <a:buNone/>
              <a:defRPr b="0" sz="2133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︎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 White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Dark">
  <p:cSld name="Background Dark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 Dark" showMasterSp="0">
  <p:cSld name="Big Message Dark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34" name="Google Shape;3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5" name="Google Shape;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825" y="6386369"/>
            <a:ext cx="1333684" cy="2519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3"/>
          <p:cNvSpPr txBox="1"/>
          <p:nvPr>
            <p:ph type="title"/>
          </p:nvPr>
        </p:nvSpPr>
        <p:spPr>
          <a:xfrm>
            <a:off x="947853" y="1434354"/>
            <a:ext cx="9830284" cy="19946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Rubik"/>
              <a:buNone/>
              <a:defRPr b="0" i="0" sz="6400" u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">
  <p:cSld name="Speaker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" name="Google Shape;39;p14"/>
          <p:cNvPicPr preferRelativeResize="0"/>
          <p:nvPr/>
        </p:nvPicPr>
        <p:blipFill rotWithShape="1">
          <a:blip r:embed="rId2">
            <a:alphaModFix/>
          </a:blip>
          <a:srcRect b="3841" l="0" r="0" t="57361"/>
          <a:stretch/>
        </p:blipFill>
        <p:spPr>
          <a:xfrm>
            <a:off x="0" y="0"/>
            <a:ext cx="12192000" cy="184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166" y="475011"/>
            <a:ext cx="2867942" cy="5490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/>
          <p:nvPr/>
        </p:nvSpPr>
        <p:spPr>
          <a:xfrm>
            <a:off x="0" y="921428"/>
            <a:ext cx="12192000" cy="2781628"/>
          </a:xfrm>
          <a:custGeom>
            <a:rect b="b" l="l" r="r" t="t"/>
            <a:pathLst>
              <a:path extrusionOk="0" h="2781628" w="12192000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14"/>
          <p:cNvSpPr txBox="1"/>
          <p:nvPr>
            <p:ph type="title"/>
          </p:nvPr>
        </p:nvSpPr>
        <p:spPr>
          <a:xfrm>
            <a:off x="4486275" y="1802379"/>
            <a:ext cx="6929438" cy="5030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800"/>
              <a:buFont typeface="Rubik"/>
              <a:buNone/>
              <a:defRPr b="1" i="0" sz="2800"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486275" y="2323010"/>
            <a:ext cx="6929438" cy="347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2000"/>
              <a:buNone/>
              <a:defRPr b="0" i="0" sz="20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486275" y="4777792"/>
            <a:ext cx="6929438" cy="1481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  <a:defRPr b="0" i="0" sz="14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4486275" y="4301833"/>
            <a:ext cx="6929438" cy="423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2000"/>
              <a:buNone/>
              <a:defRPr b="0" i="0" sz="2000">
                <a:latin typeface="Rubik Medium"/>
                <a:ea typeface="Rubik Medium"/>
                <a:cs typeface="Rubik Medium"/>
                <a:sym typeface="Rubik Medium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/>
          <p:nvPr>
            <p:ph idx="4" type="pic"/>
          </p:nvPr>
        </p:nvSpPr>
        <p:spPr>
          <a:xfrm>
            <a:off x="557213" y="1862138"/>
            <a:ext cx="3371850" cy="4383087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4"/>
          <p:cNvSpPr txBox="1"/>
          <p:nvPr>
            <p:ph idx="5" type="body"/>
          </p:nvPr>
        </p:nvSpPr>
        <p:spPr>
          <a:xfrm>
            <a:off x="4486275" y="2723059"/>
            <a:ext cx="6929438" cy="1359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05549"/>
            <a:ext cx="12192000" cy="5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type="title"/>
          </p:nvPr>
        </p:nvSpPr>
        <p:spPr>
          <a:xfrm>
            <a:off x="575443" y="239059"/>
            <a:ext cx="11122460" cy="1078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3200"/>
              <a:buFont typeface="Rubik Medium"/>
              <a:buNone/>
              <a:defRPr b="0" i="0" sz="3200" u="none" cap="none" strike="noStrike">
                <a:solidFill>
                  <a:srgbClr val="2C2C38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575442" y="1436742"/>
            <a:ext cx="11122461" cy="46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Merriweather Sans"/>
              <a:buChar char="▫︎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/>
        </p:nvSpPr>
        <p:spPr>
          <a:xfrm>
            <a:off x="4585939" y="6519320"/>
            <a:ext cx="3020123" cy="20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ubik"/>
              <a:buNone/>
            </a:pPr>
            <a:r>
              <a:rPr b="0" i="0" lang="en-GB" sz="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10431933" y="6519321"/>
            <a:ext cx="1265971" cy="199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ubik"/>
              <a:buNone/>
            </a:pPr>
            <a:fld id="{00000000-1234-1234-1234-123412341234}" type="slidenum">
              <a:rPr b="0" i="0" lang="en-GB" sz="9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title"/>
          </p:nvPr>
        </p:nvSpPr>
        <p:spPr>
          <a:xfrm>
            <a:off x="960228" y="2531006"/>
            <a:ext cx="5297139" cy="17959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</a:pPr>
            <a:r>
              <a:rPr lang="en-GB"/>
              <a:t>Flux Training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960225" y="4725448"/>
            <a:ext cx="52971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/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/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/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/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177800" rtl="0" algn="l"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1"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/>
          </a:p>
          <a:p>
            <a:pPr indent="-100012" lvl="0" marL="100012" rtl="0" algn="l"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/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idx="1" type="subTitle"/>
          </p:nvPr>
        </p:nvSpPr>
        <p:spPr>
          <a:xfrm>
            <a:off x="455494" y="1873805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Associate Professor | </a:t>
            </a:r>
            <a:r>
              <a:rPr b="1" lang="en-GB"/>
              <a:t>Politecnico di Milano</a:t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Founder &amp; Partner | </a:t>
            </a:r>
            <a:r>
              <a:rPr b="1" lang="en-GB"/>
              <a:t>Quantia Consulting</a:t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t/>
            </a:r>
            <a:endParaRPr b="1"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416262" y="5508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</a:pPr>
            <a:r>
              <a:rPr lang="en-GB"/>
              <a:t>Emanuele Della Valle, PhD</a:t>
            </a:r>
            <a:endParaRPr/>
          </a:p>
        </p:txBody>
      </p:sp>
      <p:sp>
        <p:nvSpPr>
          <p:cNvPr id="60" name="Google Shape;60;p2"/>
          <p:cNvSpPr txBox="1"/>
          <p:nvPr>
            <p:ph idx="4294967295" type="body"/>
          </p:nvPr>
        </p:nvSpPr>
        <p:spPr>
          <a:xfrm>
            <a:off x="662852" y="5208888"/>
            <a:ext cx="6929437" cy="14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emanuele.dellavalle@quantiaconsulting.com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@manudellavalle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http://emanueledellavalle.org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https://www.quantiaconsulting.com </a:t>
            </a:r>
            <a:endParaRPr/>
          </a:p>
        </p:txBody>
      </p:sp>
      <p:sp>
        <p:nvSpPr>
          <p:cNvPr id="61" name="Google Shape;61;p2"/>
          <p:cNvSpPr txBox="1"/>
          <p:nvPr>
            <p:ph idx="4294967295" type="body"/>
          </p:nvPr>
        </p:nvSpPr>
        <p:spPr>
          <a:xfrm>
            <a:off x="662852" y="4732638"/>
            <a:ext cx="6929437" cy="42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62" name="Google Shape;62;p2"/>
          <p:cNvSpPr txBox="1"/>
          <p:nvPr>
            <p:ph idx="4294967295" type="body"/>
          </p:nvPr>
        </p:nvSpPr>
        <p:spPr>
          <a:xfrm>
            <a:off x="662852" y="3168157"/>
            <a:ext cx="6929437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 semantic technologies and stream computing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Brander of stream reasoning: an approach to master the velocity and  variety dimension of Big Data blending stream processing and AI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+20 years experience in innovation and research projects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anuele Della Valle's photo" id="63" name="Google Shape;63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9" l="4365" r="18706" t="-319"/>
          <a:stretch/>
        </p:blipFill>
        <p:spPr>
          <a:xfrm>
            <a:off x="9154573" y="148406"/>
            <a:ext cx="2912736" cy="3786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2"/>
          <p:cNvCxnSpPr/>
          <p:nvPr/>
        </p:nvCxnSpPr>
        <p:spPr>
          <a:xfrm>
            <a:off x="224838" y="4437383"/>
            <a:ext cx="692943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subTitle"/>
          </p:nvPr>
        </p:nvSpPr>
        <p:spPr>
          <a:xfrm>
            <a:off x="455494" y="1873805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Founder &amp; CEO | </a:t>
            </a:r>
            <a:r>
              <a:rPr b="1" lang="en-GB"/>
              <a:t>Quantia Consulting</a:t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416262" y="5508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</a:pPr>
            <a:r>
              <a:rPr lang="en-GB"/>
              <a:t>Marco Balduini, PhD</a:t>
            </a:r>
            <a:endParaRPr/>
          </a:p>
        </p:txBody>
      </p:sp>
      <p:sp>
        <p:nvSpPr>
          <p:cNvPr id="71" name="Google Shape;71;p3"/>
          <p:cNvSpPr txBox="1"/>
          <p:nvPr>
            <p:ph idx="4294967295" type="body"/>
          </p:nvPr>
        </p:nvSpPr>
        <p:spPr>
          <a:xfrm>
            <a:off x="662851" y="4988642"/>
            <a:ext cx="6929437" cy="14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marco.balduini@quantiaconsulting.com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@balducci85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https://marcobalduini.com/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https://www.quantiaconsulting.com </a:t>
            </a:r>
            <a:endParaRPr/>
          </a:p>
        </p:txBody>
      </p:sp>
      <p:sp>
        <p:nvSpPr>
          <p:cNvPr id="72" name="Google Shape;72;p3"/>
          <p:cNvSpPr txBox="1"/>
          <p:nvPr>
            <p:ph idx="4294967295" type="body"/>
          </p:nvPr>
        </p:nvSpPr>
        <p:spPr>
          <a:xfrm>
            <a:off x="662851" y="4512392"/>
            <a:ext cx="6929437" cy="42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73" name="Google Shape;73;p3"/>
          <p:cNvSpPr txBox="1"/>
          <p:nvPr>
            <p:ph idx="4294967295" type="body"/>
          </p:nvPr>
        </p:nvSpPr>
        <p:spPr>
          <a:xfrm>
            <a:off x="662851" y="2680336"/>
            <a:ext cx="6929437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 data processing, data integration and data science technologies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contributor of the C-SPARQL Engine, author of Streaming Linked Data framework and FraPPE ontology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years experience in innovation and research projects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536" r="11536" t="0"/>
          <a:stretch/>
        </p:blipFill>
        <p:spPr>
          <a:xfrm>
            <a:off x="9154573" y="148406"/>
            <a:ext cx="2912736" cy="3786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3"/>
          <p:cNvCxnSpPr/>
          <p:nvPr/>
        </p:nvCxnSpPr>
        <p:spPr>
          <a:xfrm>
            <a:off x="252547" y="4049455"/>
            <a:ext cx="692943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idx="1" type="subTitle"/>
          </p:nvPr>
        </p:nvSpPr>
        <p:spPr>
          <a:xfrm>
            <a:off x="455494" y="1873805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594" lvl="0" marL="2285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Assistant Professor | </a:t>
            </a:r>
            <a:r>
              <a:rPr b="1" lang="en-GB"/>
              <a:t>University of Tartu (Estonia)</a:t>
            </a:r>
            <a:endParaRPr/>
          </a:p>
          <a:p>
            <a:pPr indent="-228594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 txBox="1"/>
          <p:nvPr>
            <p:ph type="title"/>
          </p:nvPr>
        </p:nvSpPr>
        <p:spPr>
          <a:xfrm>
            <a:off x="416262" y="5508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</a:pPr>
            <a:r>
              <a:rPr lang="en-GB"/>
              <a:t>Riccardo Tommasini, PhD</a:t>
            </a:r>
            <a:endParaRPr/>
          </a:p>
        </p:txBody>
      </p:sp>
      <p:sp>
        <p:nvSpPr>
          <p:cNvPr id="82" name="Google Shape;82;p4"/>
          <p:cNvSpPr txBox="1"/>
          <p:nvPr>
            <p:ph idx="4294967295" type="body"/>
          </p:nvPr>
        </p:nvSpPr>
        <p:spPr>
          <a:xfrm>
            <a:off x="662851" y="4988642"/>
            <a:ext cx="6929437" cy="1481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riccardo.tommasini@quantiaconsulting.com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@rictomm</a:t>
            </a:r>
            <a:endParaRPr sz="14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https://riccardotommasini.com/</a:t>
            </a:r>
            <a:endParaRPr/>
          </a:p>
        </p:txBody>
      </p:sp>
      <p:sp>
        <p:nvSpPr>
          <p:cNvPr id="83" name="Google Shape;83;p4"/>
          <p:cNvSpPr txBox="1"/>
          <p:nvPr>
            <p:ph idx="4294967295" type="body"/>
          </p:nvPr>
        </p:nvSpPr>
        <p:spPr>
          <a:xfrm>
            <a:off x="662851" y="4512392"/>
            <a:ext cx="6929437" cy="423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84" name="Google Shape;84;p4"/>
          <p:cNvSpPr txBox="1"/>
          <p:nvPr>
            <p:ph idx="4294967295" type="body"/>
          </p:nvPr>
        </p:nvSpPr>
        <p:spPr>
          <a:xfrm>
            <a:off x="662851" y="2680336"/>
            <a:ext cx="6929437" cy="102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 graph and streaming data processing, data integration and semantic technologies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contributor of the RSP-QL stack Engine, author of VoCaLS ontology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years experience in innovation and research projects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4"/>
          <p:cNvCxnSpPr/>
          <p:nvPr/>
        </p:nvCxnSpPr>
        <p:spPr>
          <a:xfrm>
            <a:off x="252547" y="4049455"/>
            <a:ext cx="6929434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iccardo Tommasini" id="86" name="Google Shape;86;p4"/>
          <p:cNvPicPr preferRelativeResize="0"/>
          <p:nvPr/>
        </p:nvPicPr>
        <p:blipFill rotWithShape="1">
          <a:blip r:embed="rId3">
            <a:alphaModFix/>
          </a:blip>
          <a:srcRect b="0" l="11536" r="11536" t="0"/>
          <a:stretch/>
        </p:blipFill>
        <p:spPr>
          <a:xfrm>
            <a:off x="9147031" y="129305"/>
            <a:ext cx="2906116" cy="377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960228" y="2531006"/>
            <a:ext cx="5297139" cy="17959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</a:pPr>
            <a:r>
              <a:rPr lang="en-GB"/>
              <a:t>Flux Training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960229" y="4725451"/>
            <a:ext cx="5297138" cy="77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b="0" i="0" sz="1800" u="none" cap="none" strike="noStrik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/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2019-09-26T17:09:47Z</dcterms:created>
  <dc:creator>Chris Churilo</dc:creator>
</cp:coreProperties>
</file>