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Helvetica Neue"/>
      <p:regular r:id="rId40"/>
      <p:bold r:id="rId41"/>
      <p:italic r:id="rId42"/>
      <p:boldItalic r:id="rId43"/>
    </p:embeddedFont>
    <p:embeddedFont>
      <p:font typeface="Rubik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8" roundtripDataSignature="AMtx7mjj6tZWQGxuwzQJ1wC9teItLPwt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9D2CECF-0257-4B82-AE93-4A4903984E8B}">
  <a:tblStyle styleId="{39D2CECF-0257-4B82-AE93-4A4903984E8B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CAEBFF"/>
          </a:solidFill>
        </a:fill>
      </a:tcStyle>
    </a:wholeTbl>
    <a:band1H>
      <a:tcTxStyle b="off" i="off"/>
    </a:band1H>
    <a:band2H>
      <a:tcTxStyle b="off" i="off"/>
      <a:tcStyle>
        <a:fill>
          <a:solidFill>
            <a:srgbClr val="E6F5FF"/>
          </a:solidFill>
        </a:fill>
      </a:tcStyle>
    </a:band2H>
    <a:band1V>
      <a:tcTxStyle b="off" i="off"/>
    </a:band1V>
    <a:band2V>
      <a:tcTxStyle b="off" i="off"/>
    </a:band2V>
    <a:lastCol>
      <a:tcTxStyle b="off" i="off"/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regular.fntdata"/><Relationship Id="rId20" Type="http://schemas.openxmlformats.org/officeDocument/2006/relationships/slide" Target="slides/slide15.xml"/><Relationship Id="rId42" Type="http://schemas.openxmlformats.org/officeDocument/2006/relationships/font" Target="fonts/HelveticaNeue-italic.fntdata"/><Relationship Id="rId41" Type="http://schemas.openxmlformats.org/officeDocument/2006/relationships/font" Target="fonts/HelveticaNeue-bold.fntdata"/><Relationship Id="rId22" Type="http://schemas.openxmlformats.org/officeDocument/2006/relationships/slide" Target="slides/slide17.xml"/><Relationship Id="rId44" Type="http://schemas.openxmlformats.org/officeDocument/2006/relationships/font" Target="fonts/Rubik-regular.fntdata"/><Relationship Id="rId21" Type="http://schemas.openxmlformats.org/officeDocument/2006/relationships/slide" Target="slides/slide16.xml"/><Relationship Id="rId43" Type="http://schemas.openxmlformats.org/officeDocument/2006/relationships/font" Target="fonts/HelveticaNeue-boldItalic.fntdata"/><Relationship Id="rId24" Type="http://schemas.openxmlformats.org/officeDocument/2006/relationships/slide" Target="slides/slide19.xml"/><Relationship Id="rId46" Type="http://schemas.openxmlformats.org/officeDocument/2006/relationships/font" Target="fonts/Rubik-italic.fntdata"/><Relationship Id="rId23" Type="http://schemas.openxmlformats.org/officeDocument/2006/relationships/slide" Target="slides/slide18.xml"/><Relationship Id="rId45" Type="http://schemas.openxmlformats.org/officeDocument/2006/relationships/font" Target="fonts/Rubik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customschemas.google.com/relationships/presentationmetadata" Target="metadata"/><Relationship Id="rId25" Type="http://schemas.openxmlformats.org/officeDocument/2006/relationships/slide" Target="slides/slide20.xml"/><Relationship Id="rId47" Type="http://schemas.openxmlformats.org/officeDocument/2006/relationships/font" Target="fonts/Rubik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4b562ef61_0_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f4b562ef61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8" name="Google Shape;26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3" name="Google Shape;303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d8296aff5f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gd8296aff5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6" name="Google Shape;32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4" name="Google Shape;334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2" name="Google Shape;342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0" name="Google Shape;350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8" name="Google Shape;358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you can pass a custom functions only to a map() – </a:t>
            </a:r>
            <a:r>
              <a:rPr b="1" lang="en-US">
                <a:solidFill>
                  <a:srgbClr val="00B050"/>
                </a:solidFill>
              </a:rPr>
              <a:t>F 🡪 in tutti i punti dove passi una funzione puoi passare anche una custom function, e.g., filter (banale), aggregateWindow (già più complesso)</a:t>
            </a:r>
            <a:endParaRPr b="1">
              <a:solidFill>
                <a:srgbClr val="00B05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6" name="Google Shape;36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f4b562ef61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4" name="Google Shape;374;gf4b562ef61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 1">
  <p:cSld name="1_Title Slide 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5" id="13" name="Google Shape;13;gd5c198ca85_2_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0" id="14" name="Google Shape;14;gd5c198ca85_2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3525" y="0"/>
            <a:ext cx="3800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1" id="15" name="Google Shape;15;gd5c198ca85_2_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413" y="639196"/>
            <a:ext cx="3417461" cy="64558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gd5c198ca85_2_32"/>
          <p:cNvSpPr txBox="1"/>
          <p:nvPr>
            <p:ph idx="1" type="body"/>
          </p:nvPr>
        </p:nvSpPr>
        <p:spPr>
          <a:xfrm>
            <a:off x="720171" y="3502450"/>
            <a:ext cx="39729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None/>
              <a:defRPr sz="1800">
                <a:latin typeface="Rubik"/>
                <a:ea typeface="Rubik"/>
                <a:cs typeface="Rubik"/>
                <a:sym typeface="Rubik"/>
              </a:defRPr>
            </a:lvl1pPr>
            <a:lvl2pPr indent="-3429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2pPr>
            <a:lvl3pPr indent="-3429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3pPr>
            <a:lvl4pPr indent="-3429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4pPr>
            <a:lvl5pPr indent="-3429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7" name="Google Shape;17;gd5c198ca85_2_32"/>
          <p:cNvCxnSpPr/>
          <p:nvPr/>
        </p:nvCxnSpPr>
        <p:spPr>
          <a:xfrm>
            <a:off x="720171" y="3369231"/>
            <a:ext cx="3851700" cy="0"/>
          </a:xfrm>
          <a:prstGeom prst="straightConnector1">
            <a:avLst/>
          </a:prstGeom>
          <a:noFill/>
          <a:ln cap="flat" cmpd="sng" w="9525">
            <a:solidFill>
              <a:srgbClr val="FFFFFF">
                <a:alpha val="50196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8" name="Google Shape;18;gd5c198ca85_2_32"/>
          <p:cNvSpPr txBox="1"/>
          <p:nvPr>
            <p:ph idx="12" type="sldNum"/>
          </p:nvPr>
        </p:nvSpPr>
        <p:spPr>
          <a:xfrm>
            <a:off x="0" y="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hape, rectangle&#10;&#10;Description automatically generated" id="19" name="Google Shape;19;gd5c198ca85_2_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2506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ckground pattern&#10;&#10;Description automatically generated" id="20" name="Google Shape;20;gd5c198ca85_2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3525" y="0"/>
            <a:ext cx="3800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clipart&#10;&#10;Description automatically generated" id="21" name="Google Shape;21;gd5c198ca85_2_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414" y="639197"/>
            <a:ext cx="3417460" cy="645586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gd5c198ca85_2_32"/>
          <p:cNvSpPr txBox="1"/>
          <p:nvPr>
            <p:ph idx="2" type="subTitle"/>
          </p:nvPr>
        </p:nvSpPr>
        <p:spPr>
          <a:xfrm>
            <a:off x="720171" y="3502451"/>
            <a:ext cx="39729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▫"/>
              <a:defRPr/>
            </a:lvl4pPr>
            <a:lvl5pPr lvl="4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-"/>
              <a:defRPr/>
            </a:lvl5pPr>
            <a:lvl6pPr lvl="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gd5c198ca85_2_32"/>
          <p:cNvSpPr txBox="1"/>
          <p:nvPr/>
        </p:nvSpPr>
        <p:spPr>
          <a:xfrm>
            <a:off x="720171" y="1898254"/>
            <a:ext cx="3972900" cy="13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ubik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24" name="Google Shape;24;gd5c198ca85_2_32"/>
          <p:cNvCxnSpPr/>
          <p:nvPr/>
        </p:nvCxnSpPr>
        <p:spPr>
          <a:xfrm>
            <a:off x="720171" y="3369232"/>
            <a:ext cx="385170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50196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" name="Google Shape;25;gd5c198ca85_2_32"/>
          <p:cNvSpPr txBox="1"/>
          <p:nvPr>
            <p:ph idx="3" type="body"/>
          </p:nvPr>
        </p:nvSpPr>
        <p:spPr>
          <a:xfrm>
            <a:off x="720170" y="1851743"/>
            <a:ext cx="40068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2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▫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Slide" showMasterSp="0">
  <p:cSld name="Chapter Slide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d5c198ca85_2_46"/>
          <p:cNvSpPr txBox="1"/>
          <p:nvPr>
            <p:ph idx="1" type="subTitle"/>
          </p:nvPr>
        </p:nvSpPr>
        <p:spPr>
          <a:xfrm>
            <a:off x="710889" y="2614223"/>
            <a:ext cx="55671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282C32"/>
              </a:buClr>
              <a:buSzPts val="1800"/>
              <a:buNone/>
              <a:defRPr sz="1800" cap="none">
                <a:solidFill>
                  <a:srgbClr val="282C3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▫"/>
              <a:defRPr/>
            </a:lvl4pPr>
            <a:lvl5pPr lvl="4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-"/>
              <a:defRPr/>
            </a:lvl5pPr>
            <a:lvl6pPr lvl="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gd5c198ca85_2_46"/>
          <p:cNvSpPr txBox="1"/>
          <p:nvPr>
            <p:ph type="title"/>
          </p:nvPr>
        </p:nvSpPr>
        <p:spPr>
          <a:xfrm>
            <a:off x="710890" y="1333701"/>
            <a:ext cx="5567100" cy="9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bik"/>
              <a:buNone/>
              <a:defRPr b="0" i="0" sz="3600" u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pic>
        <p:nvPicPr>
          <p:cNvPr descr="Shape, rectangle&#10;&#10;Description automatically generated" id="29" name="Google Shape;29;gd5c198ca85_2_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748" y="0"/>
            <a:ext cx="238125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clipart&#10;&#10;Description automatically generated" id="30" name="Google Shape;30;gd5c198ca85_2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4895" y="4789777"/>
            <a:ext cx="1000263" cy="1889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ckground pattern&#10;&#10;Description automatically generated" id="31" name="Google Shape;31;gd5c198ca85_2_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0" y="0"/>
            <a:ext cx="2381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gd5c198ca85_2_46"/>
          <p:cNvSpPr txBox="1"/>
          <p:nvPr>
            <p:ph idx="12" type="sldNum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64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hite">
  <p:cSld name="Blank White">
    <p:bg>
      <p:bgPr>
        <a:solidFill>
          <a:schemeClr val="dk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d5c198ca85_2_52"/>
          <p:cNvSpPr txBox="1"/>
          <p:nvPr>
            <p:ph idx="12" type="sldNum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39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solidFill>
          <a:schemeClr val="dk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d5c198ca85_2_29"/>
          <p:cNvSpPr txBox="1"/>
          <p:nvPr>
            <p:ph type="title"/>
          </p:nvPr>
        </p:nvSpPr>
        <p:spPr>
          <a:xfrm>
            <a:off x="463540" y="609601"/>
            <a:ext cx="82083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7" name="Google Shape;37;gd5c198ca85_2_29"/>
          <p:cNvSpPr txBox="1"/>
          <p:nvPr>
            <p:ph idx="12" type="sldNum"/>
          </p:nvPr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 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5" id="39" name="Google Shape;39;gd5c198ca85_2_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0" id="40" name="Google Shape;40;gd5c198ca85_2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3525" y="0"/>
            <a:ext cx="3800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1" id="41" name="Google Shape;41;gd5c198ca85_2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413" y="639196"/>
            <a:ext cx="3417461" cy="645587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gd5c198ca85_2_7"/>
          <p:cNvSpPr txBox="1"/>
          <p:nvPr>
            <p:ph idx="1" type="body"/>
          </p:nvPr>
        </p:nvSpPr>
        <p:spPr>
          <a:xfrm>
            <a:off x="720171" y="3502450"/>
            <a:ext cx="39729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"/>
              <a:buNone/>
              <a:defRPr sz="1800">
                <a:latin typeface="Rubik"/>
                <a:ea typeface="Rubik"/>
                <a:cs typeface="Rubik"/>
                <a:sym typeface="Rubik"/>
              </a:defRPr>
            </a:lvl1pPr>
            <a:lvl2pPr indent="-3429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2pPr>
            <a:lvl3pPr indent="-3429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3pPr>
            <a:lvl4pPr indent="-3429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4pPr>
            <a:lvl5pPr indent="-3429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5pPr>
            <a:lvl6pPr indent="-3619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6pPr>
            <a:lvl7pPr indent="-3619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7pPr>
            <a:lvl8pPr indent="-3619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8pPr>
            <a:lvl9pPr indent="-3619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/>
        </p:txBody>
      </p:sp>
      <p:cxnSp>
        <p:nvCxnSpPr>
          <p:cNvPr id="43" name="Google Shape;43;gd5c198ca85_2_7"/>
          <p:cNvCxnSpPr/>
          <p:nvPr/>
        </p:nvCxnSpPr>
        <p:spPr>
          <a:xfrm>
            <a:off x="720171" y="3369231"/>
            <a:ext cx="3851700" cy="0"/>
          </a:xfrm>
          <a:prstGeom prst="straightConnector1">
            <a:avLst/>
          </a:prstGeom>
          <a:noFill/>
          <a:ln cap="flat" cmpd="sng" w="9525">
            <a:solidFill>
              <a:srgbClr val="FFFFFF">
                <a:alpha val="50196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4" name="Google Shape;44;gd5c198ca85_2_7"/>
          <p:cNvSpPr txBox="1"/>
          <p:nvPr>
            <p:ph idx="12" type="sldNum"/>
          </p:nvPr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hape, rectangle&#10;&#10;Description automatically generated" id="45" name="Google Shape;45;gd5c198ca85_2_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2506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ckground pattern&#10;&#10;Description automatically generated" id="46" name="Google Shape;46;gd5c198ca85_2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3525" y="0"/>
            <a:ext cx="3800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clipart&#10;&#10;Description automatically generated" id="47" name="Google Shape;47;gd5c198ca85_2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414" y="639197"/>
            <a:ext cx="3417460" cy="645586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gd5c198ca85_2_7"/>
          <p:cNvSpPr txBox="1"/>
          <p:nvPr>
            <p:ph idx="2" type="subTitle"/>
          </p:nvPr>
        </p:nvSpPr>
        <p:spPr>
          <a:xfrm>
            <a:off x="720171" y="3502451"/>
            <a:ext cx="39729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1800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▫"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-"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/>
        </p:txBody>
      </p:sp>
      <p:sp>
        <p:nvSpPr>
          <p:cNvPr id="49" name="Google Shape;49;gd5c198ca85_2_7"/>
          <p:cNvSpPr txBox="1"/>
          <p:nvPr/>
        </p:nvSpPr>
        <p:spPr>
          <a:xfrm>
            <a:off x="720171" y="1898254"/>
            <a:ext cx="3972900" cy="13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ubik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50" name="Google Shape;50;gd5c198ca85_2_7"/>
          <p:cNvCxnSpPr/>
          <p:nvPr/>
        </p:nvCxnSpPr>
        <p:spPr>
          <a:xfrm>
            <a:off x="720171" y="3369232"/>
            <a:ext cx="385170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50196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gd5c198ca85_2_7"/>
          <p:cNvSpPr txBox="1"/>
          <p:nvPr>
            <p:ph idx="3" type="body"/>
          </p:nvPr>
        </p:nvSpPr>
        <p:spPr>
          <a:xfrm>
            <a:off x="720170" y="1851743"/>
            <a:ext cx="40068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2pPr>
            <a:lvl3pPr indent="-36195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3pPr>
            <a:lvl4pPr indent="-3619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▫"/>
              <a:defRPr/>
            </a:lvl4pPr>
            <a:lvl5pPr indent="-3619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-"/>
              <a:defRPr/>
            </a:lvl5pPr>
            <a:lvl6pPr indent="-3619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6pPr>
            <a:lvl7pPr indent="-3619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7pPr>
            <a:lvl8pPr indent="-3619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8pPr>
            <a:lvl9pPr indent="-3619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Message" showMasterSp="0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3" id="53" name="Google Shape;53;gd5c198ca85_2_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750" y="0"/>
            <a:ext cx="2381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gd5c198ca85_2_21"/>
          <p:cNvSpPr txBox="1"/>
          <p:nvPr>
            <p:ph type="title"/>
          </p:nvPr>
        </p:nvSpPr>
        <p:spPr>
          <a:xfrm>
            <a:off x="431581" y="179293"/>
            <a:ext cx="83418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sz="33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55" name="Google Shape;55;gd5c198ca85_2_21"/>
          <p:cNvSpPr txBox="1"/>
          <p:nvPr>
            <p:ph idx="12" type="sldNum"/>
          </p:nvPr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fluxDays - Content Dark">
  <p:cSld name="InfluxDays - Content Dar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5c198ca85_2_25"/>
          <p:cNvSpPr txBox="1"/>
          <p:nvPr>
            <p:ph type="title"/>
          </p:nvPr>
        </p:nvSpPr>
        <p:spPr>
          <a:xfrm>
            <a:off x="463540" y="609601"/>
            <a:ext cx="82083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58" name="Google Shape;58;gd5c198ca85_2_25"/>
          <p:cNvSpPr txBox="1"/>
          <p:nvPr>
            <p:ph idx="1" type="body"/>
          </p:nvPr>
        </p:nvSpPr>
        <p:spPr>
          <a:xfrm>
            <a:off x="463540" y="1244338"/>
            <a:ext cx="82083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619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6195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–"/>
              <a:defRPr/>
            </a:lvl2pPr>
            <a:lvl3pPr indent="-36195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3pPr>
            <a:lvl4pPr indent="-3619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▫"/>
              <a:defRPr/>
            </a:lvl4pPr>
            <a:lvl5pPr indent="-3619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-"/>
              <a:defRPr/>
            </a:lvl5pPr>
            <a:lvl6pPr indent="-3619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6pPr>
            <a:lvl7pPr indent="-3619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7pPr>
            <a:lvl8pPr indent="-3619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8pPr>
            <a:lvl9pPr indent="-3619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/>
        </p:txBody>
      </p:sp>
      <p:sp>
        <p:nvSpPr>
          <p:cNvPr id="59" name="Google Shape;59;gd5c198ca85_2_25"/>
          <p:cNvSpPr txBox="1"/>
          <p:nvPr>
            <p:ph idx="12" type="sldNum"/>
          </p:nvPr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1" id="6" name="Google Shape;6;gd5c198ca85_2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729162"/>
            <a:ext cx="9144000" cy="4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gd5c198ca85_2_0"/>
          <p:cNvSpPr txBox="1"/>
          <p:nvPr/>
        </p:nvSpPr>
        <p:spPr>
          <a:xfrm>
            <a:off x="3914936" y="4889489"/>
            <a:ext cx="1314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© 2021 InfluxData. All rights reserved.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gd5c198ca85_2_0"/>
          <p:cNvSpPr txBox="1"/>
          <p:nvPr/>
        </p:nvSpPr>
        <p:spPr>
          <a:xfrm>
            <a:off x="8646428" y="4889491"/>
            <a:ext cx="126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1400"/>
              <a:buFont typeface="Rubik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gd5c198ca85_2_0"/>
          <p:cNvSpPr txBox="1"/>
          <p:nvPr>
            <p:ph type="title"/>
          </p:nvPr>
        </p:nvSpPr>
        <p:spPr>
          <a:xfrm>
            <a:off x="463540" y="609601"/>
            <a:ext cx="82083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gd5c198ca85_2_0"/>
          <p:cNvSpPr txBox="1"/>
          <p:nvPr>
            <p:ph idx="1" type="body"/>
          </p:nvPr>
        </p:nvSpPr>
        <p:spPr>
          <a:xfrm>
            <a:off x="463540" y="1244338"/>
            <a:ext cx="82083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▫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-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gd5c198ca85_2_0"/>
          <p:cNvSpPr txBox="1"/>
          <p:nvPr>
            <p:ph idx="12" type="sldNum"/>
          </p:nvPr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4b562ef61_0_39"/>
          <p:cNvSpPr txBox="1"/>
          <p:nvPr>
            <p:ph idx="4294967295" type="title"/>
          </p:nvPr>
        </p:nvSpPr>
        <p:spPr>
          <a:xfrm>
            <a:off x="720174" y="1898250"/>
            <a:ext cx="4655700" cy="13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ubik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Advanced Data Analysis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map() &amp; Custom Functions</a:t>
            </a:r>
            <a:endParaRPr b="0" i="0" sz="3200" u="none" cap="none" strike="noStrike">
              <a:solidFill>
                <a:srgbClr val="2C2C38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5" name="Google Shape;65;gf4b562ef61_0_39"/>
          <p:cNvSpPr txBox="1"/>
          <p:nvPr>
            <p:ph idx="12" type="sldNum"/>
          </p:nvPr>
        </p:nvSpPr>
        <p:spPr>
          <a:xfrm>
            <a:off x="0" y="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gf4b562ef61_0_39"/>
          <p:cNvSpPr txBox="1"/>
          <p:nvPr/>
        </p:nvSpPr>
        <p:spPr>
          <a:xfrm>
            <a:off x="711705" y="3507707"/>
            <a:ext cx="52971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Emanuele Della Valle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Prof. @ Politecnico di Milano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Founder &amp; Partner @ Quantia Consulting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Marco Balduini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Founder &amp; CEO @ Quantia Consulting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Riccardo Tommasini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0012" lvl="0" marL="10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Prof. @ University of Tartu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>
            <p:ph idx="4294967295" type="title"/>
          </p:nvPr>
        </p:nvSpPr>
        <p:spPr>
          <a:xfrm>
            <a:off x="220134" y="-214411"/>
            <a:ext cx="7372350" cy="1495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lang="en-US" sz="2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Enrich data using map(r </a:t>
            </a:r>
            <a:r>
              <a:rPr lang="en-US" sz="210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lang="en-US" sz="2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… )</a:t>
            </a:r>
            <a:endParaRPr/>
          </a:p>
        </p:txBody>
      </p:sp>
      <p:sp>
        <p:nvSpPr>
          <p:cNvPr id="147" name="Google Shape;147;p7"/>
          <p:cNvSpPr txBox="1"/>
          <p:nvPr>
            <p:ph idx="4294967295" type="sldNum"/>
          </p:nvPr>
        </p:nvSpPr>
        <p:spPr>
          <a:xfrm>
            <a:off x="8955088" y="3579019"/>
            <a:ext cx="18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/>
          <p:nvPr/>
        </p:nvSpPr>
        <p:spPr>
          <a:xfrm>
            <a:off x="6699691" y="1685109"/>
            <a:ext cx="108001" cy="418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7"/>
          <p:cNvSpPr/>
          <p:nvPr/>
        </p:nvSpPr>
        <p:spPr>
          <a:xfrm>
            <a:off x="6686625" y="2769327"/>
            <a:ext cx="108001" cy="418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7"/>
          <p:cNvSpPr/>
          <p:nvPr/>
        </p:nvSpPr>
        <p:spPr>
          <a:xfrm>
            <a:off x="6649867" y="3853543"/>
            <a:ext cx="108001" cy="6976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7"/>
          <p:cNvSpPr/>
          <p:nvPr/>
        </p:nvSpPr>
        <p:spPr>
          <a:xfrm>
            <a:off x="4491651" y="2541180"/>
            <a:ext cx="108001" cy="10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10" id="152" name="Google Shape;152;p7"/>
          <p:cNvPicPr preferRelativeResize="0"/>
          <p:nvPr/>
        </p:nvPicPr>
        <p:blipFill rotWithShape="1">
          <a:blip r:embed="rId3">
            <a:alphaModFix/>
          </a:blip>
          <a:srcRect b="9281" l="29795" r="0" t="17094"/>
          <a:stretch/>
        </p:blipFill>
        <p:spPr>
          <a:xfrm>
            <a:off x="2147775" y="1194848"/>
            <a:ext cx="4833026" cy="347284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7"/>
          <p:cNvSpPr/>
          <p:nvPr/>
        </p:nvSpPr>
        <p:spPr>
          <a:xfrm>
            <a:off x="6699700" y="1431847"/>
            <a:ext cx="108001" cy="10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7"/>
          <p:cNvSpPr/>
          <p:nvPr/>
        </p:nvSpPr>
        <p:spPr>
          <a:xfrm>
            <a:off x="6681975" y="2562443"/>
            <a:ext cx="108001" cy="10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7"/>
          <p:cNvSpPr/>
          <p:nvPr/>
        </p:nvSpPr>
        <p:spPr>
          <a:xfrm>
            <a:off x="6653614" y="3661147"/>
            <a:ext cx="108001" cy="10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7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sz="6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" name="Google Shape;161;p8"/>
          <p:cNvGraphicFramePr/>
          <p:nvPr/>
        </p:nvGraphicFramePr>
        <p:xfrm>
          <a:off x="132679" y="24018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{39D2CECF-0257-4B82-AE93-4A4903984E8B}</a:tableStyleId>
              </a:tblPr>
              <a:tblGrid>
                <a:gridCol w="666650"/>
                <a:gridCol w="439050"/>
                <a:gridCol w="676875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11:15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11:50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temp]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62" name="Google Shape;162;p8"/>
          <p:cNvGraphicFramePr/>
          <p:nvPr/>
        </p:nvGraphicFramePr>
        <p:xfrm>
          <a:off x="132680" y="10496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{39D2CECF-0257-4B82-AE93-4A4903984E8B}</a:tableStyleId>
              </a:tblPr>
              <a:tblGrid>
                <a:gridCol w="666650"/>
                <a:gridCol w="466125"/>
                <a:gridCol w="649800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163" name="Google Shape;163;p8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sz="6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/>
        </p:nvSpPr>
        <p:spPr>
          <a:xfrm>
            <a:off x="2720974" y="1005243"/>
            <a:ext cx="3411000" cy="13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"/>
              <a:buNone/>
            </a:pPr>
            <a:r>
              <a:rPr b="1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(fn: (r) =&gt;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({ r </a:t>
            </a:r>
            <a:r>
              <a:rPr b="1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with</a:t>
            </a: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hour: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    date.hour(t: r._time)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}))</a:t>
            </a:r>
            <a:endParaRPr b="0" i="0" sz="14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5"/>
          <p:cNvSpPr txBox="1"/>
          <p:nvPr>
            <p:ph idx="4294967295" type="sldNum"/>
          </p:nvPr>
        </p:nvSpPr>
        <p:spPr>
          <a:xfrm>
            <a:off x="8955088" y="3579019"/>
            <a:ext cx="18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0" name="Google Shape;170;p25"/>
          <p:cNvGraphicFramePr/>
          <p:nvPr/>
        </p:nvGraphicFramePr>
        <p:xfrm>
          <a:off x="132679" y="24018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{39D2CECF-0257-4B82-AE93-4A4903984E8B}</a:tableStyleId>
              </a:tblPr>
              <a:tblGrid>
                <a:gridCol w="666650"/>
                <a:gridCol w="439050"/>
                <a:gridCol w="676875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11:15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11:50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temp]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71" name="Google Shape;171;p25"/>
          <p:cNvGraphicFramePr/>
          <p:nvPr/>
        </p:nvGraphicFramePr>
        <p:xfrm>
          <a:off x="132680" y="10496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{39D2CECF-0257-4B82-AE93-4A4903984E8B}</a:tableStyleId>
              </a:tblPr>
              <a:tblGrid>
                <a:gridCol w="666650"/>
                <a:gridCol w="466125"/>
                <a:gridCol w="649800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172" name="Google Shape;172;p25"/>
          <p:cNvSpPr/>
          <p:nvPr/>
        </p:nvSpPr>
        <p:spPr>
          <a:xfrm rot="5400000">
            <a:off x="3790499" y="1277919"/>
            <a:ext cx="721111" cy="2860160"/>
          </a:xfrm>
          <a:custGeom>
            <a:rect b="b" l="l" r="r" t="t"/>
            <a:pathLst>
              <a:path extrusionOk="0" h="21600" w="21600">
                <a:moveTo>
                  <a:pt x="0" y="2723"/>
                </a:moveTo>
                <a:lnTo>
                  <a:pt x="10800" y="0"/>
                </a:lnTo>
                <a:lnTo>
                  <a:pt x="21600" y="2723"/>
                </a:lnTo>
                <a:lnTo>
                  <a:pt x="16200" y="272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72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8100" rotWithShape="0" dir="5400000" dist="20000">
              <a:srgbClr val="000000">
                <a:alpha val="36862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sz="6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" name="Google Shape;178;p26"/>
          <p:cNvGraphicFramePr/>
          <p:nvPr/>
        </p:nvGraphicFramePr>
        <p:xfrm>
          <a:off x="5914082" y="10496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{39D2CECF-0257-4B82-AE93-4A4903984E8B}</a:tableStyleId>
              </a:tblPr>
              <a:tblGrid>
                <a:gridCol w="640850"/>
                <a:gridCol w="448075"/>
                <a:gridCol w="765725"/>
                <a:gridCol w="623075"/>
                <a:gridCol w="54905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0B0F0"/>
                          </a:solidFill>
                        </a:rPr>
                        <a:t>hour</a:t>
                      </a:r>
                      <a:endParaRPr sz="1400" u="none" cap="none" strike="noStrike">
                        <a:solidFill>
                          <a:srgbClr val="00B0F0"/>
                        </a:solidFill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79" name="Google Shape;179;p26"/>
          <p:cNvSpPr/>
          <p:nvPr/>
        </p:nvSpPr>
        <p:spPr>
          <a:xfrm>
            <a:off x="8668371" y="1425965"/>
            <a:ext cx="108001" cy="41801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0" name="Google Shape;180;p26"/>
          <p:cNvGraphicFramePr/>
          <p:nvPr/>
        </p:nvGraphicFramePr>
        <p:xfrm>
          <a:off x="132679" y="24018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{39D2CECF-0257-4B82-AE93-4A4903984E8B}</a:tableStyleId>
              </a:tblPr>
              <a:tblGrid>
                <a:gridCol w="666650"/>
                <a:gridCol w="439050"/>
                <a:gridCol w="676875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11:15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11:50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temp]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81" name="Google Shape;181;p26"/>
          <p:cNvGraphicFramePr/>
          <p:nvPr/>
        </p:nvGraphicFramePr>
        <p:xfrm>
          <a:off x="132680" y="10496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{39D2CECF-0257-4B82-AE93-4A4903984E8B}</a:tableStyleId>
              </a:tblPr>
              <a:tblGrid>
                <a:gridCol w="666650"/>
                <a:gridCol w="466125"/>
                <a:gridCol w="649800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182" name="Google Shape;182;p26"/>
          <p:cNvSpPr txBox="1"/>
          <p:nvPr/>
        </p:nvSpPr>
        <p:spPr>
          <a:xfrm>
            <a:off x="2720974" y="1005243"/>
            <a:ext cx="3411000" cy="13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"/>
              <a:buNone/>
            </a:pPr>
            <a:r>
              <a:rPr b="1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(fn: (r) =&gt;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({ r </a:t>
            </a:r>
            <a:r>
              <a:rPr b="1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with</a:t>
            </a: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hour: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    date.hour(t: r._time)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}))</a:t>
            </a:r>
            <a:endParaRPr b="0" i="0" sz="14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6"/>
          <p:cNvSpPr/>
          <p:nvPr/>
        </p:nvSpPr>
        <p:spPr>
          <a:xfrm rot="5400000">
            <a:off x="3790499" y="1277919"/>
            <a:ext cx="721111" cy="2860160"/>
          </a:xfrm>
          <a:custGeom>
            <a:rect b="b" l="l" r="r" t="t"/>
            <a:pathLst>
              <a:path extrusionOk="0" h="21600" w="21600">
                <a:moveTo>
                  <a:pt x="0" y="2723"/>
                </a:moveTo>
                <a:lnTo>
                  <a:pt x="10800" y="0"/>
                </a:lnTo>
                <a:lnTo>
                  <a:pt x="21600" y="2723"/>
                </a:lnTo>
                <a:lnTo>
                  <a:pt x="16200" y="272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72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8100" rotWithShape="0" dir="5400000" dist="20000">
              <a:srgbClr val="000000">
                <a:alpha val="36862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6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sz="6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idx="4294967295" type="sldNum"/>
          </p:nvPr>
        </p:nvSpPr>
        <p:spPr>
          <a:xfrm>
            <a:off x="8955088" y="3579019"/>
            <a:ext cx="18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0" name="Google Shape;190;p29"/>
          <p:cNvGraphicFramePr/>
          <p:nvPr/>
        </p:nvGraphicFramePr>
        <p:xfrm>
          <a:off x="5914082" y="24018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{39D2CECF-0257-4B82-AE93-4A4903984E8B}</a:tableStyleId>
              </a:tblPr>
              <a:tblGrid>
                <a:gridCol w="635375"/>
                <a:gridCol w="418450"/>
                <a:gridCol w="848150"/>
                <a:gridCol w="590725"/>
                <a:gridCol w="5340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0B0F0"/>
                          </a:solidFill>
                        </a:rPr>
                        <a:t>hour</a:t>
                      </a:r>
                      <a:endParaRPr sz="1400" u="none" cap="none" strike="noStrike">
                        <a:solidFill>
                          <a:srgbClr val="00B0F0"/>
                        </a:solidFill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11:15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11:50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temp]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91" name="Google Shape;191;p29"/>
          <p:cNvSpPr/>
          <p:nvPr/>
        </p:nvSpPr>
        <p:spPr>
          <a:xfrm>
            <a:off x="8675252" y="2773316"/>
            <a:ext cx="108001" cy="4180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2" name="Google Shape;192;p29"/>
          <p:cNvGraphicFramePr/>
          <p:nvPr/>
        </p:nvGraphicFramePr>
        <p:xfrm>
          <a:off x="132679" y="24018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{39D2CECF-0257-4B82-AE93-4A4903984E8B}</a:tableStyleId>
              </a:tblPr>
              <a:tblGrid>
                <a:gridCol w="666650"/>
                <a:gridCol w="439050"/>
                <a:gridCol w="676875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11:15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11:50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temp]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93" name="Google Shape;193;p29"/>
          <p:cNvGraphicFramePr/>
          <p:nvPr/>
        </p:nvGraphicFramePr>
        <p:xfrm>
          <a:off x="132680" y="10496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{39D2CECF-0257-4B82-AE93-4A4903984E8B}</a:tableStyleId>
              </a:tblPr>
              <a:tblGrid>
                <a:gridCol w="666650"/>
                <a:gridCol w="466125"/>
                <a:gridCol w="649800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194" name="Google Shape;194;p29"/>
          <p:cNvSpPr txBox="1"/>
          <p:nvPr/>
        </p:nvSpPr>
        <p:spPr>
          <a:xfrm>
            <a:off x="2720974" y="1005243"/>
            <a:ext cx="3411000" cy="13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"/>
              <a:buNone/>
            </a:pPr>
            <a:r>
              <a:rPr b="1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(fn: (r) =&gt;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({ r </a:t>
            </a:r>
            <a:r>
              <a:rPr b="1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with</a:t>
            </a: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hour: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    date.hour(t: r._time)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}))</a:t>
            </a:r>
            <a:endParaRPr b="0" i="0" sz="14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9"/>
          <p:cNvSpPr/>
          <p:nvPr/>
        </p:nvSpPr>
        <p:spPr>
          <a:xfrm rot="5400000">
            <a:off x="3790499" y="1277919"/>
            <a:ext cx="721111" cy="2860160"/>
          </a:xfrm>
          <a:custGeom>
            <a:rect b="b" l="l" r="r" t="t"/>
            <a:pathLst>
              <a:path extrusionOk="0" h="21600" w="21600">
                <a:moveTo>
                  <a:pt x="0" y="2723"/>
                </a:moveTo>
                <a:lnTo>
                  <a:pt x="10800" y="0"/>
                </a:lnTo>
                <a:lnTo>
                  <a:pt x="21600" y="2723"/>
                </a:lnTo>
                <a:lnTo>
                  <a:pt x="16200" y="272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72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8100" rotWithShape="0" dir="5400000" dist="20000">
              <a:srgbClr val="000000">
                <a:alpha val="36862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6" name="Google Shape;196;p29"/>
          <p:cNvGraphicFramePr/>
          <p:nvPr/>
        </p:nvGraphicFramePr>
        <p:xfrm>
          <a:off x="5914082" y="10496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{39D2CECF-0257-4B82-AE93-4A4903984E8B}</a:tableStyleId>
              </a:tblPr>
              <a:tblGrid>
                <a:gridCol w="640850"/>
                <a:gridCol w="448075"/>
                <a:gridCol w="765725"/>
                <a:gridCol w="623075"/>
                <a:gridCol w="54905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0B0F0"/>
                          </a:solidFill>
                        </a:rPr>
                        <a:t>hour</a:t>
                      </a:r>
                      <a:endParaRPr sz="1400" u="none" cap="none" strike="noStrike">
                        <a:solidFill>
                          <a:srgbClr val="00B0F0"/>
                        </a:solidFill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97" name="Google Shape;197;p29"/>
          <p:cNvSpPr/>
          <p:nvPr/>
        </p:nvSpPr>
        <p:spPr>
          <a:xfrm>
            <a:off x="8668371" y="1425965"/>
            <a:ext cx="108001" cy="41801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9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sz="6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"/>
          <p:cNvSpPr txBox="1"/>
          <p:nvPr>
            <p:ph idx="4294967295" type="title"/>
          </p:nvPr>
        </p:nvSpPr>
        <p:spPr>
          <a:xfrm>
            <a:off x="152867" y="-187395"/>
            <a:ext cx="7372350" cy="1495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lang="en-US" sz="2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Clean data using map(r </a:t>
            </a:r>
            <a:r>
              <a:rPr lang="en-US" sz="210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</a:t>
            </a:r>
            <a:r>
              <a:rPr lang="en-US" sz="2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 )</a:t>
            </a:r>
            <a:endParaRPr/>
          </a:p>
        </p:txBody>
      </p:sp>
      <p:sp>
        <p:nvSpPr>
          <p:cNvPr id="204" name="Google Shape;204;p9"/>
          <p:cNvSpPr txBox="1"/>
          <p:nvPr>
            <p:ph idx="4294967295" type="sldNum"/>
          </p:nvPr>
        </p:nvSpPr>
        <p:spPr>
          <a:xfrm>
            <a:off x="8955088" y="3579019"/>
            <a:ext cx="18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9"/>
          <p:cNvSpPr/>
          <p:nvPr/>
        </p:nvSpPr>
        <p:spPr>
          <a:xfrm>
            <a:off x="6444507" y="1685109"/>
            <a:ext cx="108001" cy="418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9"/>
          <p:cNvSpPr/>
          <p:nvPr/>
        </p:nvSpPr>
        <p:spPr>
          <a:xfrm>
            <a:off x="6420808" y="2769327"/>
            <a:ext cx="108001" cy="418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9"/>
          <p:cNvSpPr/>
          <p:nvPr/>
        </p:nvSpPr>
        <p:spPr>
          <a:xfrm>
            <a:off x="6394684" y="3853543"/>
            <a:ext cx="108001" cy="6976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9"/>
          <p:cNvSpPr/>
          <p:nvPr/>
        </p:nvSpPr>
        <p:spPr>
          <a:xfrm>
            <a:off x="4491651" y="2541180"/>
            <a:ext cx="108001" cy="10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10" id="209" name="Google Shape;209;p9"/>
          <p:cNvPicPr preferRelativeResize="0"/>
          <p:nvPr/>
        </p:nvPicPr>
        <p:blipFill rotWithShape="1">
          <a:blip r:embed="rId3">
            <a:alphaModFix/>
          </a:blip>
          <a:srcRect b="9281" l="29795" r="10277" t="17094"/>
          <a:stretch/>
        </p:blipFill>
        <p:spPr>
          <a:xfrm>
            <a:off x="2158409" y="1184215"/>
            <a:ext cx="4125433" cy="34728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3" id="210" name="Google Shape;210;p9"/>
          <p:cNvPicPr preferRelativeResize="0"/>
          <p:nvPr/>
        </p:nvPicPr>
        <p:blipFill rotWithShape="1">
          <a:blip r:embed="rId3">
            <a:alphaModFix/>
          </a:blip>
          <a:srcRect b="9281" l="93958" r="0" t="17094"/>
          <a:stretch/>
        </p:blipFill>
        <p:spPr>
          <a:xfrm>
            <a:off x="6283842" y="1194847"/>
            <a:ext cx="415850" cy="34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9"/>
          <p:cNvSpPr/>
          <p:nvPr/>
        </p:nvSpPr>
        <p:spPr>
          <a:xfrm>
            <a:off x="3134232" y="1332613"/>
            <a:ext cx="108001" cy="10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9"/>
          <p:cNvSpPr/>
          <p:nvPr/>
        </p:nvSpPr>
        <p:spPr>
          <a:xfrm>
            <a:off x="3127142" y="2473842"/>
            <a:ext cx="108001" cy="10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3120046" y="3530013"/>
            <a:ext cx="108001" cy="10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9"/>
          <p:cNvSpPr/>
          <p:nvPr/>
        </p:nvSpPr>
        <p:spPr>
          <a:xfrm>
            <a:off x="6433880" y="1431847"/>
            <a:ext cx="108001" cy="10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9"/>
          <p:cNvSpPr/>
          <p:nvPr/>
        </p:nvSpPr>
        <p:spPr>
          <a:xfrm>
            <a:off x="6416156" y="2562443"/>
            <a:ext cx="108001" cy="10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9"/>
          <p:cNvSpPr/>
          <p:nvPr/>
        </p:nvSpPr>
        <p:spPr>
          <a:xfrm>
            <a:off x="6409061" y="3661147"/>
            <a:ext cx="108001" cy="10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9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sz="6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"/>
          <p:cNvSpPr txBox="1"/>
          <p:nvPr>
            <p:ph idx="4294967295" type="sldNum"/>
          </p:nvPr>
        </p:nvSpPr>
        <p:spPr>
          <a:xfrm>
            <a:off x="7010400" y="3470672"/>
            <a:ext cx="213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3" name="Google Shape;223;p10"/>
          <p:cNvGraphicFramePr/>
          <p:nvPr/>
        </p:nvGraphicFramePr>
        <p:xfrm>
          <a:off x="132679" y="24018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{39D2CECF-0257-4B82-AE93-4A4903984E8B}</a:tableStyleId>
              </a:tblPr>
              <a:tblGrid>
                <a:gridCol w="666650"/>
                <a:gridCol w="439050"/>
                <a:gridCol w="676875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11:15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11:50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temp]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224" name="Google Shape;224;p10"/>
          <p:cNvGraphicFramePr/>
          <p:nvPr/>
        </p:nvGraphicFramePr>
        <p:xfrm>
          <a:off x="132680" y="10496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{39D2CECF-0257-4B82-AE93-4A4903984E8B}</a:tableStyleId>
              </a:tblPr>
              <a:tblGrid>
                <a:gridCol w="666650"/>
                <a:gridCol w="466125"/>
                <a:gridCol w="649800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225" name="Google Shape;225;p10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sz="6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/>
          <p:nvPr/>
        </p:nvSpPr>
        <p:spPr>
          <a:xfrm rot="5400000">
            <a:off x="3782333" y="1509405"/>
            <a:ext cx="721111" cy="2860160"/>
          </a:xfrm>
          <a:custGeom>
            <a:rect b="b" l="l" r="r" t="t"/>
            <a:pathLst>
              <a:path extrusionOk="0" h="21600" w="21600">
                <a:moveTo>
                  <a:pt x="0" y="2723"/>
                </a:moveTo>
                <a:lnTo>
                  <a:pt x="10800" y="0"/>
                </a:lnTo>
                <a:lnTo>
                  <a:pt x="21600" y="2723"/>
                </a:lnTo>
                <a:lnTo>
                  <a:pt x="16200" y="272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72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8100" rotWithShape="0" dir="5400000" dist="20000">
              <a:srgbClr val="000000">
                <a:alpha val="36862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0"/>
          <p:cNvSpPr txBox="1"/>
          <p:nvPr/>
        </p:nvSpPr>
        <p:spPr>
          <a:xfrm>
            <a:off x="2712808" y="1217974"/>
            <a:ext cx="34110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"/>
              <a:buNone/>
            </a:pPr>
            <a:r>
              <a:rPr b="1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(fn: (r) =&gt;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({ r with </a:t>
            </a:r>
            <a:r>
              <a:rPr b="1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_value </a:t>
            </a: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:    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     r._value/100 }))</a:t>
            </a:r>
            <a:endParaRPr b="0" i="0" sz="14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0"/>
          <p:cNvSpPr txBox="1"/>
          <p:nvPr>
            <p:ph idx="4294967295" type="sldNum"/>
          </p:nvPr>
        </p:nvSpPr>
        <p:spPr>
          <a:xfrm>
            <a:off x="7010400" y="3470672"/>
            <a:ext cx="213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3" name="Google Shape;233;p30"/>
          <p:cNvGraphicFramePr/>
          <p:nvPr/>
        </p:nvGraphicFramePr>
        <p:xfrm>
          <a:off x="132679" y="24018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{39D2CECF-0257-4B82-AE93-4A4903984E8B}</a:tableStyleId>
              </a:tblPr>
              <a:tblGrid>
                <a:gridCol w="666650"/>
                <a:gridCol w="439050"/>
                <a:gridCol w="676875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11:15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11:50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temp]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234" name="Google Shape;234;p30"/>
          <p:cNvGraphicFramePr/>
          <p:nvPr/>
        </p:nvGraphicFramePr>
        <p:xfrm>
          <a:off x="132680" y="10496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{39D2CECF-0257-4B82-AE93-4A4903984E8B}</a:tableStyleId>
              </a:tblPr>
              <a:tblGrid>
                <a:gridCol w="666650"/>
                <a:gridCol w="466125"/>
                <a:gridCol w="649800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235" name="Google Shape;235;p30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sz="6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0" name="Google Shape;240;p31"/>
          <p:cNvGraphicFramePr/>
          <p:nvPr/>
        </p:nvGraphicFramePr>
        <p:xfrm>
          <a:off x="6123808" y="10526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{39D2CECF-0257-4B82-AE93-4A4903984E8B}</a:tableStyleId>
              </a:tblPr>
              <a:tblGrid>
                <a:gridCol w="769125"/>
                <a:gridCol w="537750"/>
                <a:gridCol w="749700"/>
                <a:gridCol w="7497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0B0F0"/>
                          </a:solidFill>
                        </a:rPr>
                        <a:t>_value</a:t>
                      </a:r>
                      <a:endParaRPr sz="1400" u="none" cap="none" strike="noStrike">
                        <a:solidFill>
                          <a:srgbClr val="00B0F0"/>
                        </a:solidFill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0.1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0.3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241" name="Google Shape;241;p31"/>
          <p:cNvSpPr/>
          <p:nvPr/>
        </p:nvSpPr>
        <p:spPr>
          <a:xfrm>
            <a:off x="8592432" y="1426521"/>
            <a:ext cx="130387" cy="4180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2" name="Google Shape;242;p31"/>
          <p:cNvGraphicFramePr/>
          <p:nvPr/>
        </p:nvGraphicFramePr>
        <p:xfrm>
          <a:off x="132679" y="24018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{39D2CECF-0257-4B82-AE93-4A4903984E8B}</a:tableStyleId>
              </a:tblPr>
              <a:tblGrid>
                <a:gridCol w="666650"/>
                <a:gridCol w="439050"/>
                <a:gridCol w="676875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11:15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11:50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temp]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243" name="Google Shape;243;p31"/>
          <p:cNvGraphicFramePr/>
          <p:nvPr/>
        </p:nvGraphicFramePr>
        <p:xfrm>
          <a:off x="132680" y="10496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{39D2CECF-0257-4B82-AE93-4A4903984E8B}</a:tableStyleId>
              </a:tblPr>
              <a:tblGrid>
                <a:gridCol w="666650"/>
                <a:gridCol w="466125"/>
                <a:gridCol w="649800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244" name="Google Shape;244;p31"/>
          <p:cNvSpPr/>
          <p:nvPr/>
        </p:nvSpPr>
        <p:spPr>
          <a:xfrm rot="5400000">
            <a:off x="3782333" y="1509405"/>
            <a:ext cx="721111" cy="2860160"/>
          </a:xfrm>
          <a:custGeom>
            <a:rect b="b" l="l" r="r" t="t"/>
            <a:pathLst>
              <a:path extrusionOk="0" h="21600" w="21600">
                <a:moveTo>
                  <a:pt x="0" y="2723"/>
                </a:moveTo>
                <a:lnTo>
                  <a:pt x="10800" y="0"/>
                </a:lnTo>
                <a:lnTo>
                  <a:pt x="21600" y="2723"/>
                </a:lnTo>
                <a:lnTo>
                  <a:pt x="16200" y="272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72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8100" rotWithShape="0" dir="5400000" dist="20000">
              <a:srgbClr val="000000">
                <a:alpha val="36862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1"/>
          <p:cNvSpPr txBox="1"/>
          <p:nvPr/>
        </p:nvSpPr>
        <p:spPr>
          <a:xfrm>
            <a:off x="2712808" y="1217974"/>
            <a:ext cx="34110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"/>
              <a:buNone/>
            </a:pPr>
            <a:r>
              <a:rPr b="1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(fn: (r) =&gt;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({ r with </a:t>
            </a:r>
            <a:r>
              <a:rPr b="1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_value </a:t>
            </a: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:    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     r._value/100 }))</a:t>
            </a:r>
            <a:endParaRPr b="0" i="0" sz="14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1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sz="6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/>
          <p:nvPr>
            <p:ph idx="4294967295" type="sldNum"/>
          </p:nvPr>
        </p:nvSpPr>
        <p:spPr>
          <a:xfrm>
            <a:off x="7010400" y="3470672"/>
            <a:ext cx="213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2" name="Google Shape;252;p34"/>
          <p:cNvGraphicFramePr/>
          <p:nvPr/>
        </p:nvGraphicFramePr>
        <p:xfrm>
          <a:off x="6123807" y="24018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{39D2CECF-0257-4B82-AE93-4A4903984E8B}</a:tableStyleId>
              </a:tblPr>
              <a:tblGrid>
                <a:gridCol w="760650"/>
                <a:gridCol w="500950"/>
                <a:gridCol w="772325"/>
                <a:gridCol w="77232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0B0F0"/>
                          </a:solidFill>
                        </a:rPr>
                        <a:t>_value</a:t>
                      </a:r>
                      <a:endParaRPr sz="1400" u="none" cap="none" strike="noStrike">
                        <a:solidFill>
                          <a:srgbClr val="00B0F0"/>
                        </a:solidFill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11:15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11:50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temp]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253" name="Google Shape;253;p34"/>
          <p:cNvSpPr/>
          <p:nvPr/>
        </p:nvSpPr>
        <p:spPr>
          <a:xfrm>
            <a:off x="8587871" y="2781413"/>
            <a:ext cx="108001" cy="4180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4" name="Google Shape;254;p34"/>
          <p:cNvGraphicFramePr/>
          <p:nvPr/>
        </p:nvGraphicFramePr>
        <p:xfrm>
          <a:off x="132679" y="24018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{39D2CECF-0257-4B82-AE93-4A4903984E8B}</a:tableStyleId>
              </a:tblPr>
              <a:tblGrid>
                <a:gridCol w="666650"/>
                <a:gridCol w="439050"/>
                <a:gridCol w="676875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11:15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11:50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temp]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255" name="Google Shape;255;p34"/>
          <p:cNvGraphicFramePr/>
          <p:nvPr/>
        </p:nvGraphicFramePr>
        <p:xfrm>
          <a:off x="132680" y="10496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{39D2CECF-0257-4B82-AE93-4A4903984E8B}</a:tableStyleId>
              </a:tblPr>
              <a:tblGrid>
                <a:gridCol w="666650"/>
                <a:gridCol w="466125"/>
                <a:gridCol w="649800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256" name="Google Shape;256;p34"/>
          <p:cNvSpPr/>
          <p:nvPr/>
        </p:nvSpPr>
        <p:spPr>
          <a:xfrm rot="5400000">
            <a:off x="3782333" y="1509405"/>
            <a:ext cx="721111" cy="2860160"/>
          </a:xfrm>
          <a:custGeom>
            <a:rect b="b" l="l" r="r" t="t"/>
            <a:pathLst>
              <a:path extrusionOk="0" h="21600" w="21600">
                <a:moveTo>
                  <a:pt x="0" y="2723"/>
                </a:moveTo>
                <a:lnTo>
                  <a:pt x="10800" y="0"/>
                </a:lnTo>
                <a:lnTo>
                  <a:pt x="21600" y="2723"/>
                </a:lnTo>
                <a:lnTo>
                  <a:pt x="16200" y="272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72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8100" rotWithShape="0" dir="5400000" dist="20000">
              <a:srgbClr val="000000">
                <a:alpha val="36862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4"/>
          <p:cNvSpPr txBox="1"/>
          <p:nvPr/>
        </p:nvSpPr>
        <p:spPr>
          <a:xfrm>
            <a:off x="2712808" y="1217974"/>
            <a:ext cx="34110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"/>
              <a:buNone/>
            </a:pPr>
            <a:r>
              <a:rPr b="1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(fn: (r) =&gt;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({ r with </a:t>
            </a:r>
            <a:r>
              <a:rPr b="1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_value </a:t>
            </a: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:    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     r._value/100 }))</a:t>
            </a:r>
            <a:endParaRPr b="0" i="0" sz="14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8" name="Google Shape;258;p34"/>
          <p:cNvGraphicFramePr/>
          <p:nvPr/>
        </p:nvGraphicFramePr>
        <p:xfrm>
          <a:off x="6123808" y="10526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{39D2CECF-0257-4B82-AE93-4A4903984E8B}</a:tableStyleId>
              </a:tblPr>
              <a:tblGrid>
                <a:gridCol w="769125"/>
                <a:gridCol w="537750"/>
                <a:gridCol w="749700"/>
                <a:gridCol w="7497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0B0F0"/>
                          </a:solidFill>
                        </a:rPr>
                        <a:t>_value</a:t>
                      </a:r>
                      <a:endParaRPr sz="1400" u="none" cap="none" strike="noStrike">
                        <a:solidFill>
                          <a:srgbClr val="00B0F0"/>
                        </a:solidFill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0.1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0.3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259" name="Google Shape;259;p34"/>
          <p:cNvSpPr/>
          <p:nvPr/>
        </p:nvSpPr>
        <p:spPr>
          <a:xfrm>
            <a:off x="8592432" y="1426521"/>
            <a:ext cx="130387" cy="4180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4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sz="6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>
            <p:ph type="title"/>
          </p:nvPr>
        </p:nvSpPr>
        <p:spPr>
          <a:xfrm>
            <a:off x="678233" y="2088140"/>
            <a:ext cx="5566966" cy="9672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</a:pPr>
            <a:r>
              <a:rPr lang="en-US" sz="2800"/>
              <a:t>Exploring flux</a:t>
            </a:r>
            <a:br>
              <a:rPr lang="en-US" sz="2800"/>
            </a:br>
            <a:r>
              <a:rPr lang="en-US" sz="3600"/>
              <a:t>map()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1"/>
          <p:cNvSpPr txBox="1"/>
          <p:nvPr>
            <p:ph type="title"/>
          </p:nvPr>
        </p:nvSpPr>
        <p:spPr>
          <a:xfrm>
            <a:off x="721776" y="2088140"/>
            <a:ext cx="5566966" cy="9672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</a:pPr>
            <a:r>
              <a:rPr lang="en-US"/>
              <a:t>Exploring Flux</a:t>
            </a:r>
            <a:br>
              <a:rPr lang="en-US"/>
            </a:br>
            <a:r>
              <a:rPr lang="en-US" sz="3600"/>
              <a:t>Custom Functions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3"/>
          <p:cNvSpPr txBox="1"/>
          <p:nvPr>
            <p:ph idx="4294967295" type="title"/>
          </p:nvPr>
        </p:nvSpPr>
        <p:spPr>
          <a:xfrm>
            <a:off x="194734" y="215106"/>
            <a:ext cx="8208963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ubik"/>
              <a:buNone/>
            </a:pPr>
            <a:r>
              <a:rPr lang="en-US">
                <a:solidFill>
                  <a:schemeClr val="lt1"/>
                </a:solidFill>
              </a:rPr>
              <a:t>Recall: What Is Flux?</a:t>
            </a:r>
            <a:endParaRPr/>
          </a:p>
        </p:txBody>
      </p:sp>
      <p:sp>
        <p:nvSpPr>
          <p:cNvPr id="271" name="Google Shape;271;p13"/>
          <p:cNvSpPr txBox="1"/>
          <p:nvPr>
            <p:ph idx="4294967295" type="body"/>
          </p:nvPr>
        </p:nvSpPr>
        <p:spPr>
          <a:xfrm>
            <a:off x="194734" y="1091804"/>
            <a:ext cx="8208963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9556" lvl="0" marL="2595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>
                <a:solidFill>
                  <a:schemeClr val="lt1"/>
                </a:solidFill>
              </a:rPr>
              <a:t>Flux is a functional data scripting and query language</a:t>
            </a:r>
            <a:endParaRPr/>
          </a:p>
          <a:p>
            <a:pPr indent="-259556" lvl="0" marL="259556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>
                <a:solidFill>
                  <a:schemeClr val="lt1"/>
                </a:solidFill>
              </a:rPr>
              <a:t>Written to be:</a:t>
            </a:r>
            <a:endParaRPr/>
          </a:p>
          <a:p>
            <a:pPr indent="-257175" lvl="1" marL="600075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</a:pPr>
            <a:r>
              <a:rPr lang="en-US">
                <a:solidFill>
                  <a:schemeClr val="lt1"/>
                </a:solidFill>
              </a:rPr>
              <a:t>Useable: easy to learn</a:t>
            </a:r>
            <a:endParaRPr/>
          </a:p>
          <a:p>
            <a:pPr indent="-257175" lvl="1" marL="600075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</a:pPr>
            <a:r>
              <a:rPr lang="en-US">
                <a:solidFill>
                  <a:schemeClr val="lt1"/>
                </a:solidFill>
              </a:rPr>
              <a:t>Readable: developers read more code than we write</a:t>
            </a:r>
            <a:endParaRPr/>
          </a:p>
          <a:p>
            <a:pPr indent="-257175" lvl="1" marL="600075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00B0F0"/>
              </a:buClr>
              <a:buSzPts val="1800"/>
              <a:buChar char="–"/>
            </a:pPr>
            <a:r>
              <a:rPr b="1" lang="en-US">
                <a:solidFill>
                  <a:srgbClr val="00B0F0"/>
                </a:solidFill>
              </a:rPr>
              <a:t>Composable: developers can build onto the language</a:t>
            </a:r>
            <a:endParaRPr/>
          </a:p>
          <a:p>
            <a:pPr indent="-257175" lvl="1" marL="600075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</a:pPr>
            <a:r>
              <a:rPr lang="en-US">
                <a:solidFill>
                  <a:schemeClr val="lt1"/>
                </a:solidFill>
              </a:rPr>
              <a:t>Testable: queries are code</a:t>
            </a:r>
            <a:endParaRPr/>
          </a:p>
          <a:p>
            <a:pPr indent="-257175" lvl="1" marL="600075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</a:pPr>
            <a:r>
              <a:rPr lang="en-US">
                <a:solidFill>
                  <a:schemeClr val="lt1"/>
                </a:solidFill>
              </a:rPr>
              <a:t>Contributable: open source contributions matter</a:t>
            </a:r>
            <a:endParaRPr/>
          </a:p>
        </p:txBody>
      </p:sp>
      <p:sp>
        <p:nvSpPr>
          <p:cNvPr id="272" name="Google Shape;272;p13"/>
          <p:cNvSpPr txBox="1"/>
          <p:nvPr>
            <p:ph idx="4294967295" type="sldNum"/>
          </p:nvPr>
        </p:nvSpPr>
        <p:spPr>
          <a:xfrm>
            <a:off x="7086600" y="3575447"/>
            <a:ext cx="205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3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sz="6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"/>
          <p:cNvSpPr txBox="1"/>
          <p:nvPr>
            <p:ph idx="4294967295" type="title"/>
          </p:nvPr>
        </p:nvSpPr>
        <p:spPr>
          <a:xfrm>
            <a:off x="177800" y="215106"/>
            <a:ext cx="8208963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ubik"/>
              <a:buNone/>
            </a:pPr>
            <a:r>
              <a:rPr lang="en-US">
                <a:solidFill>
                  <a:schemeClr val="lt1"/>
                </a:solidFill>
              </a:rPr>
              <a:t>Defining and using a custom function</a:t>
            </a:r>
            <a:endParaRPr/>
          </a:p>
        </p:txBody>
      </p:sp>
      <p:sp>
        <p:nvSpPr>
          <p:cNvPr id="279" name="Google Shape;279;p14"/>
          <p:cNvSpPr txBox="1"/>
          <p:nvPr>
            <p:ph idx="4294967295" type="body"/>
          </p:nvPr>
        </p:nvSpPr>
        <p:spPr>
          <a:xfrm>
            <a:off x="177800" y="1210734"/>
            <a:ext cx="8208963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9556" lvl="0" marL="2595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>
                <a:solidFill>
                  <a:schemeClr val="lt1"/>
                </a:solidFill>
              </a:rPr>
              <a:t>Syntax</a:t>
            </a:r>
            <a:endParaRPr/>
          </a:p>
          <a:p>
            <a:pPr indent="0" lvl="1" marL="5715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>
                <a:solidFill>
                  <a:schemeClr val="lt1"/>
                </a:solidFill>
              </a:rPr>
              <a:t>&lt;&lt;function name&gt;&gt;</a:t>
            </a:r>
            <a:r>
              <a:rPr lang="en-US"/>
              <a:t> </a:t>
            </a:r>
            <a:r>
              <a:rPr b="1" lang="en-US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-US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>
                <a:solidFill>
                  <a:schemeClr val="lt1"/>
                </a:solidFill>
              </a:rPr>
              <a:t>&lt;&lt;variable&gt;&gt;*</a:t>
            </a:r>
            <a:r>
              <a:rPr b="1" lang="en-US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) =&gt;</a:t>
            </a:r>
            <a:r>
              <a:rPr lang="en-US"/>
              <a:t> </a:t>
            </a:r>
            <a:r>
              <a:rPr lang="en-US">
                <a:solidFill>
                  <a:schemeClr val="lt1"/>
                </a:solidFill>
              </a:rPr>
              <a:t>&lt;&lt;implementation&gt;&gt;</a:t>
            </a:r>
            <a:endParaRPr/>
          </a:p>
          <a:p>
            <a:pPr indent="-259556" lvl="0" marL="259556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>
                <a:solidFill>
                  <a:schemeClr val="lt1"/>
                </a:solidFill>
              </a:rPr>
              <a:t>Example</a:t>
            </a:r>
            <a:endParaRPr/>
          </a:p>
          <a:p>
            <a:pPr indent="0" lvl="1" marL="5715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C00000"/>
              </a:buClr>
              <a:buSzPts val="1600"/>
              <a:buNone/>
            </a:pPr>
            <a:r>
              <a:rPr b="1" lang="en-US" sz="1600">
                <a:solidFill>
                  <a:srgbClr val="FF4E47"/>
                </a:solidFill>
                <a:latin typeface="Courier"/>
                <a:ea typeface="Courier"/>
                <a:cs typeface="Courier"/>
                <a:sym typeface="Courier"/>
              </a:rPr>
              <a:t>squared = (x) =&gt; x*x</a:t>
            </a:r>
            <a:endParaRPr>
              <a:solidFill>
                <a:srgbClr val="FF4E47"/>
              </a:solidFill>
            </a:endParaRPr>
          </a:p>
          <a:p>
            <a:pPr indent="0" lvl="1" marL="5715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from(bucket:"foo")</a:t>
            </a:r>
            <a:endParaRPr/>
          </a:p>
          <a:p>
            <a:pPr indent="0" lvl="1" marL="5715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	|&gt; range(start: -1h)</a:t>
            </a:r>
            <a:endParaRPr/>
          </a:p>
          <a:p>
            <a:pPr indent="0" lvl="1" marL="5715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	|&gt; filter(fn: (r) =&gt; r._measurement == "samples")</a:t>
            </a:r>
            <a:endParaRPr/>
          </a:p>
          <a:p>
            <a:pPr indent="0" lvl="1" marL="5715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600"/>
              <a:buNone/>
            </a:pP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16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|&gt; map(fn: (r) =&gt; ({ _value: </a:t>
            </a:r>
            <a:r>
              <a:rPr b="1" lang="en-US" sz="1600">
                <a:solidFill>
                  <a:srgbClr val="FF4E47"/>
                </a:solidFill>
                <a:latin typeface="Courier"/>
                <a:ea typeface="Courier"/>
                <a:cs typeface="Courier"/>
                <a:sym typeface="Courier"/>
              </a:rPr>
              <a:t>squared(x: r._value)</a:t>
            </a:r>
            <a:r>
              <a:rPr lang="en-US" sz="16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}))</a:t>
            </a: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 </a:t>
            </a:r>
            <a:endParaRPr/>
          </a:p>
          <a:p>
            <a:pPr indent="0" lvl="1" marL="5715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600"/>
              <a:buNone/>
            </a:pP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16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|&gt; filter(fn: (r) =&gt; r._value &gt; 23.2)</a:t>
            </a:r>
            <a:endParaRPr/>
          </a:p>
          <a:p>
            <a:pPr indent="0" lvl="1" marL="5715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600"/>
              <a:buNone/>
            </a:pPr>
            <a:r>
              <a:t/>
            </a:r>
            <a:endParaRPr sz="16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80" name="Google Shape;280;p14"/>
          <p:cNvSpPr txBox="1"/>
          <p:nvPr>
            <p:ph idx="4294967295" type="sldNum"/>
          </p:nvPr>
        </p:nvSpPr>
        <p:spPr>
          <a:xfrm>
            <a:off x="7086600" y="3575447"/>
            <a:ext cx="205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4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sz="6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"/>
          <p:cNvSpPr txBox="1"/>
          <p:nvPr>
            <p:ph idx="4294967295" type="title"/>
          </p:nvPr>
        </p:nvSpPr>
        <p:spPr>
          <a:xfrm>
            <a:off x="211666" y="508000"/>
            <a:ext cx="8208963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ubik"/>
              <a:buNone/>
            </a:pPr>
            <a:r>
              <a:rPr lang="en-US">
                <a:solidFill>
                  <a:schemeClr val="lt1"/>
                </a:solidFill>
              </a:rPr>
              <a:t>Defining a custom pipe forwardable function</a:t>
            </a:r>
            <a:endParaRPr/>
          </a:p>
        </p:txBody>
      </p:sp>
      <p:sp>
        <p:nvSpPr>
          <p:cNvPr id="287" name="Google Shape;287;p15"/>
          <p:cNvSpPr txBox="1"/>
          <p:nvPr>
            <p:ph idx="4294967295" type="body"/>
          </p:nvPr>
        </p:nvSpPr>
        <p:spPr>
          <a:xfrm>
            <a:off x="539750" y="1244600"/>
            <a:ext cx="860425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49648" lvl="0" marL="2595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solidFill>
                  <a:schemeClr val="dk1"/>
                </a:solidFill>
              </a:rPr>
              <a:t>Syntax</a:t>
            </a:r>
            <a:endParaRPr/>
          </a:p>
          <a:p>
            <a:pPr indent="0" lvl="1" marL="5715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ct val="85714"/>
              <a:buNone/>
            </a:pPr>
            <a:r>
              <a:rPr lang="en-US">
                <a:solidFill>
                  <a:schemeClr val="lt1"/>
                </a:solidFill>
              </a:rPr>
              <a:t>&lt;&lt;function name&gt;&gt;</a:t>
            </a:r>
            <a:r>
              <a:rPr lang="en-US"/>
              <a:t> </a:t>
            </a:r>
            <a:r>
              <a:rPr b="1" lang="en-US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-US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>
                <a:solidFill>
                  <a:schemeClr val="lt1"/>
                </a:solidFill>
              </a:rPr>
              <a:t>&lt;&lt;table&gt;&gt;</a:t>
            </a:r>
            <a:r>
              <a:rPr b="1" lang="en-US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=&lt;-,</a:t>
            </a:r>
            <a:r>
              <a:rPr lang="en-US"/>
              <a:t> </a:t>
            </a:r>
            <a:r>
              <a:rPr lang="en-US">
                <a:solidFill>
                  <a:schemeClr val="lt1"/>
                </a:solidFill>
              </a:rPr>
              <a:t>&lt;&lt;variable&gt;&gt;</a:t>
            </a:r>
            <a:r>
              <a:rPr lang="en-US"/>
              <a:t>*</a:t>
            </a:r>
            <a:r>
              <a:rPr b="1" lang="en-US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) =&gt; </a:t>
            </a:r>
            <a:br>
              <a:rPr b="1" lang="en-US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1" lang="en-US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           </a:t>
            </a:r>
            <a:r>
              <a:rPr lang="en-US">
                <a:solidFill>
                  <a:schemeClr val="lt1"/>
                </a:solidFill>
              </a:rPr>
              <a:t>&lt;&lt;table&gt;&gt;</a:t>
            </a:r>
            <a:r>
              <a:rPr b="1"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-US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|&gt; </a:t>
            </a:r>
            <a:r>
              <a:rPr lang="en-US">
                <a:solidFill>
                  <a:schemeClr val="lt1"/>
                </a:solidFill>
              </a:rPr>
              <a:t>&lt;&lt; implementation &gt;&gt;</a:t>
            </a:r>
            <a:endParaRPr/>
          </a:p>
          <a:p>
            <a:pPr indent="-249648" lvl="0" marL="259556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•"/>
            </a:pPr>
            <a:r>
              <a:rPr lang="en-US">
                <a:solidFill>
                  <a:srgbClr val="FFFFFF"/>
                </a:solidFill>
              </a:rPr>
              <a:t>Example</a:t>
            </a:r>
            <a:endParaRPr/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6"/>
              <a:buNone/>
            </a:pPr>
            <a:r>
              <a:rPr lang="en-US" sz="150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b="1" lang="en-US" sz="150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allSquared = (tables=&lt;-) =&gt;</a:t>
            </a:r>
            <a:endParaRPr b="1" sz="500">
              <a:solidFill>
                <a:srgbClr val="00B0F0"/>
              </a:solidFill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6"/>
              <a:buNone/>
            </a:pPr>
            <a:r>
              <a:rPr b="1" lang="en-US" sz="150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		tables |&gt; map(fn: (r) =&gt; squared(r._value))</a:t>
            </a:r>
            <a:endParaRPr sz="1500">
              <a:solidFill>
                <a:srgbClr val="00B0F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6"/>
              <a:buNone/>
            </a:pPr>
            <a:r>
              <a:rPr lang="en-US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from</a:t>
            </a:r>
            <a:r>
              <a:rPr lang="en-US" sz="15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(bucket:"foo")</a:t>
            </a:r>
            <a:endParaRPr sz="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6"/>
              <a:buNone/>
            </a:pPr>
            <a:r>
              <a:rPr lang="en-US" sz="15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		|&gt; range(start: -1h)</a:t>
            </a:r>
            <a:endParaRPr sz="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6"/>
              <a:buNone/>
            </a:pPr>
            <a:r>
              <a:rPr lang="en-US" sz="15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		|&gt; filter(fn: (r) =&gt; r._measurement == "samples")</a:t>
            </a:r>
            <a:endParaRPr sz="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6"/>
              <a:buNone/>
            </a:pPr>
            <a:r>
              <a:rPr lang="en-US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lang="en-US" sz="15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|&gt; </a:t>
            </a:r>
            <a:r>
              <a:rPr b="1" lang="en-US" sz="150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allSquared()</a:t>
            </a:r>
            <a:endParaRPr b="1" sz="500">
              <a:solidFill>
                <a:srgbClr val="00B0F0"/>
              </a:solidFill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6"/>
              <a:buNone/>
            </a:pPr>
            <a:r>
              <a:rPr lang="en-US" sz="15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		|&gt; filter(fn: (r) =&gt; r._value &gt; 23.2)</a:t>
            </a:r>
            <a:endParaRPr sz="500">
              <a:solidFill>
                <a:schemeClr val="lt1"/>
              </a:solidFill>
            </a:endParaRPr>
          </a:p>
          <a:p>
            <a:pPr indent="-151447" lvl="1" marL="600075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ct val="85714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8" name="Google Shape;288;p15"/>
          <p:cNvSpPr txBox="1"/>
          <p:nvPr>
            <p:ph idx="4294967295" type="sldNum"/>
          </p:nvPr>
        </p:nvSpPr>
        <p:spPr>
          <a:xfrm>
            <a:off x="7086600" y="3575447"/>
            <a:ext cx="205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5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sz="6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2"/>
          <p:cNvSpPr txBox="1"/>
          <p:nvPr>
            <p:ph idx="4294967295" type="title"/>
          </p:nvPr>
        </p:nvSpPr>
        <p:spPr>
          <a:xfrm>
            <a:off x="0" y="1544638"/>
            <a:ext cx="3971925" cy="1347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"/>
              <a:buNone/>
            </a:pPr>
            <a:r>
              <a:rPr b="0" i="0" lang="en-US" sz="2400">
                <a:solidFill>
                  <a:srgbClr val="2C2C38"/>
                </a:solidFill>
                <a:latin typeface="Rubik"/>
                <a:ea typeface="Rubik"/>
                <a:cs typeface="Rubik"/>
                <a:sym typeface="Rubik"/>
              </a:rPr>
              <a:t>Let’s get dirty!</a:t>
            </a:r>
            <a:endParaRPr/>
          </a:p>
        </p:txBody>
      </p:sp>
      <p:sp>
        <p:nvSpPr>
          <p:cNvPr id="295" name="Google Shape;295;p12"/>
          <p:cNvSpPr txBox="1"/>
          <p:nvPr>
            <p:ph idx="4294967295" type="sldNum"/>
          </p:nvPr>
        </p:nvSpPr>
        <p:spPr>
          <a:xfrm>
            <a:off x="7010400" y="3470672"/>
            <a:ext cx="213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4" id="296" name="Google Shape;29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048" y="1232017"/>
            <a:ext cx="8676000" cy="34808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7" name="Google Shape;297;p12"/>
          <p:cNvGrpSpPr/>
          <p:nvPr/>
        </p:nvGrpSpPr>
        <p:grpSpPr>
          <a:xfrm>
            <a:off x="8001179" y="3798444"/>
            <a:ext cx="914401" cy="914401"/>
            <a:chOff x="0" y="0"/>
            <a:chExt cx="914400" cy="914400"/>
          </a:xfrm>
        </p:grpSpPr>
        <p:sp>
          <p:nvSpPr>
            <p:cNvPr id="298" name="Google Shape;298;p12"/>
            <p:cNvSpPr/>
            <p:nvPr/>
          </p:nvSpPr>
          <p:spPr>
            <a:xfrm>
              <a:off x="0" y="0"/>
              <a:ext cx="914400" cy="914400"/>
            </a:xfrm>
            <a:prstGeom prst="rect">
              <a:avLst/>
            </a:prstGeom>
            <a:solidFill>
              <a:srgbClr val="202024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12"/>
            <p:cNvSpPr txBox="1"/>
            <p:nvPr/>
          </p:nvSpPr>
          <p:spPr>
            <a:xfrm>
              <a:off x="45719" y="28997"/>
              <a:ext cx="822962" cy="8564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5400"/>
                <a:buFont typeface="Calibri"/>
                <a:buNone/>
              </a:pPr>
              <a:r>
                <a:rPr b="0" i="0" lang="en-US" sz="54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0" name="Google Shape;300;p12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sz="6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6"/>
          <p:cNvSpPr txBox="1"/>
          <p:nvPr>
            <p:ph idx="4294967295" type="title"/>
          </p:nvPr>
        </p:nvSpPr>
        <p:spPr>
          <a:xfrm>
            <a:off x="285750" y="0"/>
            <a:ext cx="7372350" cy="1495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ubik"/>
              <a:buNone/>
            </a:pPr>
            <a:r>
              <a:rPr lang="en-US">
                <a:solidFill>
                  <a:schemeClr val="lt1"/>
                </a:solidFill>
              </a:rPr>
              <a:t>Continuous Linear Pizza Oven</a:t>
            </a:r>
            <a:endParaRPr/>
          </a:p>
        </p:txBody>
      </p:sp>
      <p:sp>
        <p:nvSpPr>
          <p:cNvPr id="306" name="Google Shape;306;p16"/>
          <p:cNvSpPr txBox="1"/>
          <p:nvPr/>
        </p:nvSpPr>
        <p:spPr>
          <a:xfrm>
            <a:off x="463541" y="1244339"/>
            <a:ext cx="8208348" cy="3391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5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Learning goals</a:t>
            </a:r>
            <a:r>
              <a:rPr b="0" i="0" lang="en-US" sz="18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556" lvl="0" marL="259556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Map functions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556" lvl="0" marL="259556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Custom functions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" name="Google Shape;3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0288" y="-116675"/>
            <a:ext cx="74913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6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sz="6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7"/>
          <p:cNvSpPr txBox="1"/>
          <p:nvPr>
            <p:ph idx="4294967295" type="title"/>
          </p:nvPr>
        </p:nvSpPr>
        <p:spPr>
          <a:xfrm>
            <a:off x="424542" y="0"/>
            <a:ext cx="5567363" cy="966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ubik"/>
              <a:buNone/>
            </a:pPr>
            <a:r>
              <a:rPr lang="en-US">
                <a:solidFill>
                  <a:schemeClr val="lt1"/>
                </a:solidFill>
              </a:rPr>
              <a:t>Task</a:t>
            </a:r>
            <a:endParaRPr/>
          </a:p>
        </p:txBody>
      </p:sp>
      <p:sp>
        <p:nvSpPr>
          <p:cNvPr id="314" name="Google Shape;314;p17"/>
          <p:cNvSpPr txBox="1"/>
          <p:nvPr>
            <p:ph idx="4294967295" type="sldNum"/>
          </p:nvPr>
        </p:nvSpPr>
        <p:spPr>
          <a:xfrm>
            <a:off x="7010400" y="3470672"/>
            <a:ext cx="213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7"/>
          <p:cNvSpPr/>
          <p:nvPr/>
        </p:nvSpPr>
        <p:spPr>
          <a:xfrm>
            <a:off x="330200" y="787401"/>
            <a:ext cx="8389258" cy="233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95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Correct the temperature observations of the cooking base area by by subtracting a delta of 5°C to each value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an inline map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custom function to be used in the inline map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custom pipe forwardable function</a:t>
            </a:r>
            <a:br>
              <a:rPr b="0" i="0" lang="en-US" sz="2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that contains a map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7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sz="6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d8296aff5f_0_0"/>
          <p:cNvSpPr txBox="1"/>
          <p:nvPr>
            <p:ph type="title"/>
          </p:nvPr>
        </p:nvSpPr>
        <p:spPr>
          <a:xfrm>
            <a:off x="463540" y="609601"/>
            <a:ext cx="82083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Let’s do some live coding</a:t>
            </a:r>
            <a:endParaRPr/>
          </a:p>
        </p:txBody>
      </p:sp>
      <p:sp>
        <p:nvSpPr>
          <p:cNvPr id="322" name="Google Shape;322;gd8296aff5f_0_0"/>
          <p:cNvSpPr txBox="1"/>
          <p:nvPr>
            <p:ph idx="12" type="sldNum"/>
          </p:nvPr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icture 4" id="323" name="Google Shape;323;gd8296aff5f_0_0"/>
          <p:cNvPicPr preferRelativeResize="0"/>
          <p:nvPr/>
        </p:nvPicPr>
        <p:blipFill rotWithShape="1">
          <a:blip r:embed="rId3">
            <a:alphaModFix/>
          </a:blip>
          <a:srcRect b="14357" l="0" r="0" t="21543"/>
          <a:stretch/>
        </p:blipFill>
        <p:spPr>
          <a:xfrm>
            <a:off x="463540" y="1194847"/>
            <a:ext cx="8208394" cy="3504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"/>
          <p:cNvSpPr txBox="1"/>
          <p:nvPr>
            <p:ph idx="4294967295" type="body"/>
          </p:nvPr>
        </p:nvSpPr>
        <p:spPr>
          <a:xfrm>
            <a:off x="463213" y="1244625"/>
            <a:ext cx="82089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9556" lvl="0" marL="2595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>
                <a:solidFill>
                  <a:schemeClr val="lt1"/>
                </a:solidFill>
              </a:rPr>
              <a:t>True or false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a functional programming language, map() applies a function to each element of a collection – ?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Flux, map() always adds a column to each table – ?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map() using the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-US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with</a:t>
            </a:r>
            <a:r>
              <a:rPr lang="en-US"/>
              <a:t> </a:t>
            </a:r>
            <a:r>
              <a:rPr lang="en-US">
                <a:solidFill>
                  <a:schemeClr val="lt1"/>
                </a:solidFill>
              </a:rPr>
              <a:t>clause can add a column to each table – ?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you can pass a custom functions only to a map() – ?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a pipe-forwardable custom function with a parameter </a:t>
            </a:r>
            <a:r>
              <a:rPr b="1" lang="en-US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(t=&lt;-)</a:t>
            </a:r>
            <a:r>
              <a:rPr lang="en-US"/>
              <a:t>, </a:t>
            </a:r>
            <a:r>
              <a:rPr b="1" lang="en-US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lang="en-US"/>
              <a:t> </a:t>
            </a:r>
            <a:r>
              <a:rPr lang="en-US">
                <a:solidFill>
                  <a:schemeClr val="lt1"/>
                </a:solidFill>
              </a:rPr>
              <a:t>represents input tables that the function applies to – ?</a:t>
            </a:r>
            <a:endParaRPr/>
          </a:p>
        </p:txBody>
      </p:sp>
      <p:sp>
        <p:nvSpPr>
          <p:cNvPr id="329" name="Google Shape;329;p18"/>
          <p:cNvSpPr txBox="1"/>
          <p:nvPr>
            <p:ph idx="4294967295" type="sldNum"/>
          </p:nvPr>
        </p:nvSpPr>
        <p:spPr>
          <a:xfrm>
            <a:off x="7086600" y="3575447"/>
            <a:ext cx="205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8"/>
          <p:cNvSpPr txBox="1"/>
          <p:nvPr/>
        </p:nvSpPr>
        <p:spPr>
          <a:xfrm>
            <a:off x="497797" y="739274"/>
            <a:ext cx="8139792" cy="391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b="1" i="0" lang="en-US" sz="2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Quiz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8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sz="6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5"/>
          <p:cNvSpPr txBox="1"/>
          <p:nvPr>
            <p:ph idx="4294967295" type="body"/>
          </p:nvPr>
        </p:nvSpPr>
        <p:spPr>
          <a:xfrm>
            <a:off x="463213" y="1244625"/>
            <a:ext cx="82089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9556" lvl="0" marL="2595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>
                <a:solidFill>
                  <a:schemeClr val="lt1"/>
                </a:solidFill>
              </a:rPr>
              <a:t>True or false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a functional programming language, map() applies a function to each element of a collection – </a:t>
            </a:r>
            <a:r>
              <a:rPr b="1" lang="en-US">
                <a:solidFill>
                  <a:srgbClr val="00B050"/>
                </a:solidFill>
              </a:rPr>
              <a:t>T</a:t>
            </a:r>
            <a:endParaRPr b="1">
              <a:solidFill>
                <a:srgbClr val="00B050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Flux, map() always adds a column to each table – ?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map() using the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-US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with</a:t>
            </a:r>
            <a:r>
              <a:rPr lang="en-US"/>
              <a:t> </a:t>
            </a:r>
            <a:r>
              <a:rPr lang="en-US">
                <a:solidFill>
                  <a:schemeClr val="lt1"/>
                </a:solidFill>
              </a:rPr>
              <a:t>clause can add a column to each table – ?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you can pass a custom functions only to a map() – ?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a pipe-forwardable custom function with a parameter </a:t>
            </a:r>
            <a:r>
              <a:rPr b="1" lang="en-US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(t=&lt;-)</a:t>
            </a:r>
            <a:r>
              <a:rPr lang="en-US"/>
              <a:t>, </a:t>
            </a:r>
            <a:r>
              <a:rPr b="1" lang="en-US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lang="en-US"/>
              <a:t> </a:t>
            </a:r>
            <a:r>
              <a:rPr lang="en-US">
                <a:solidFill>
                  <a:schemeClr val="lt1"/>
                </a:solidFill>
              </a:rPr>
              <a:t>represents input tables that the function applies to – ?</a:t>
            </a:r>
            <a:endParaRPr/>
          </a:p>
        </p:txBody>
      </p:sp>
      <p:sp>
        <p:nvSpPr>
          <p:cNvPr id="337" name="Google Shape;337;p35"/>
          <p:cNvSpPr txBox="1"/>
          <p:nvPr>
            <p:ph idx="4294967295" type="sldNum"/>
          </p:nvPr>
        </p:nvSpPr>
        <p:spPr>
          <a:xfrm>
            <a:off x="7086600" y="3575447"/>
            <a:ext cx="205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5"/>
          <p:cNvSpPr txBox="1"/>
          <p:nvPr/>
        </p:nvSpPr>
        <p:spPr>
          <a:xfrm>
            <a:off x="497797" y="739274"/>
            <a:ext cx="8139792" cy="391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b="1" i="0" lang="en-US" sz="2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Quiz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5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sz="6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>
            <p:ph idx="4294967295" type="title"/>
          </p:nvPr>
        </p:nvSpPr>
        <p:spPr>
          <a:xfrm>
            <a:off x="0" y="411163"/>
            <a:ext cx="7372350" cy="677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952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lang="en-US" sz="2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Map()</a:t>
            </a:r>
            <a:endParaRPr/>
          </a:p>
        </p:txBody>
      </p:sp>
      <p:sp>
        <p:nvSpPr>
          <p:cNvPr id="77" name="Google Shape;77;p3"/>
          <p:cNvSpPr txBox="1"/>
          <p:nvPr>
            <p:ph idx="4294967295" type="body"/>
          </p:nvPr>
        </p:nvSpPr>
        <p:spPr>
          <a:xfrm>
            <a:off x="0" y="1397000"/>
            <a:ext cx="4183063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</a:pPr>
            <a:r>
              <a:rPr lang="en-US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does it work?</a:t>
            </a:r>
            <a:endParaRPr/>
          </a:p>
          <a:p>
            <a:pPr indent="0" lvl="1" marL="5715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-US" sz="2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applies a function to each element of a collection</a:t>
            </a:r>
            <a:endParaRPr/>
          </a:p>
          <a:p>
            <a:pPr indent="0" lvl="1" marL="5715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-US" sz="2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e.g., square each number</a:t>
            </a:r>
            <a:endParaRPr/>
          </a:p>
        </p:txBody>
      </p:sp>
      <p:sp>
        <p:nvSpPr>
          <p:cNvPr id="78" name="Google Shape;78;p3"/>
          <p:cNvSpPr txBox="1"/>
          <p:nvPr/>
        </p:nvSpPr>
        <p:spPr>
          <a:xfrm>
            <a:off x="4908805" y="1396738"/>
            <a:ext cx="41142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95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What’s for?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–"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Combine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–"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Derive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–"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Enrich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–"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Clean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–"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–"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Turn data into information!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4" id="79" name="Google Shape;79;p3"/>
          <p:cNvPicPr preferRelativeResize="0"/>
          <p:nvPr/>
        </p:nvPicPr>
        <p:blipFill rotWithShape="1">
          <a:blip r:embed="rId3">
            <a:alphaModFix/>
          </a:blip>
          <a:srcRect b="10133" l="54135" r="1916" t="57143"/>
          <a:stretch/>
        </p:blipFill>
        <p:spPr>
          <a:xfrm>
            <a:off x="1829050" y="2929316"/>
            <a:ext cx="2411178" cy="122999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3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sz="6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"/>
          <p:cNvSpPr txBox="1"/>
          <p:nvPr>
            <p:ph idx="4294967295" type="body"/>
          </p:nvPr>
        </p:nvSpPr>
        <p:spPr>
          <a:xfrm>
            <a:off x="463213" y="1244625"/>
            <a:ext cx="82089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9556" lvl="0" marL="2595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>
                <a:solidFill>
                  <a:schemeClr val="lt1"/>
                </a:solidFill>
              </a:rPr>
              <a:t>True or false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a functional programming language, map() applies a function to each element of a collection – </a:t>
            </a:r>
            <a:r>
              <a:rPr b="1" lang="en-US">
                <a:solidFill>
                  <a:srgbClr val="00B050"/>
                </a:solidFill>
              </a:rPr>
              <a:t>T</a:t>
            </a:r>
            <a:endParaRPr b="1">
              <a:solidFill>
                <a:srgbClr val="00B050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Flux, map() always adds a column to each table – </a:t>
            </a:r>
            <a:r>
              <a:rPr b="1" lang="en-US">
                <a:solidFill>
                  <a:srgbClr val="00B050"/>
                </a:solidFill>
              </a:rPr>
              <a:t>F</a:t>
            </a:r>
            <a:endParaRPr b="1">
              <a:solidFill>
                <a:srgbClr val="00B050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map() using the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-US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with</a:t>
            </a:r>
            <a:r>
              <a:rPr lang="en-US"/>
              <a:t> </a:t>
            </a:r>
            <a:r>
              <a:rPr lang="en-US">
                <a:solidFill>
                  <a:schemeClr val="lt1"/>
                </a:solidFill>
              </a:rPr>
              <a:t>clause can add a column to each table – ?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you can pass a custom functions only to a map() – ?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a pipe-forwardable custom function with a parameter </a:t>
            </a:r>
            <a:r>
              <a:rPr b="1" lang="en-US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(t=&lt;-)</a:t>
            </a:r>
            <a:r>
              <a:rPr lang="en-US"/>
              <a:t>, </a:t>
            </a:r>
            <a:r>
              <a:rPr b="1" lang="en-US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lang="en-US"/>
              <a:t> </a:t>
            </a:r>
            <a:r>
              <a:rPr lang="en-US">
                <a:solidFill>
                  <a:schemeClr val="lt1"/>
                </a:solidFill>
              </a:rPr>
              <a:t>represents input tables that the function applies to – ?</a:t>
            </a:r>
            <a:endParaRPr/>
          </a:p>
        </p:txBody>
      </p:sp>
      <p:sp>
        <p:nvSpPr>
          <p:cNvPr id="345" name="Google Shape;345;p36"/>
          <p:cNvSpPr txBox="1"/>
          <p:nvPr>
            <p:ph idx="4294967295" type="sldNum"/>
          </p:nvPr>
        </p:nvSpPr>
        <p:spPr>
          <a:xfrm>
            <a:off x="7086600" y="3575447"/>
            <a:ext cx="205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6"/>
          <p:cNvSpPr txBox="1"/>
          <p:nvPr/>
        </p:nvSpPr>
        <p:spPr>
          <a:xfrm>
            <a:off x="497797" y="739274"/>
            <a:ext cx="8139792" cy="391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b="1" i="0" lang="en-US" sz="2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Quiz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6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sz="6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7"/>
          <p:cNvSpPr txBox="1"/>
          <p:nvPr>
            <p:ph idx="4294967295" type="body"/>
          </p:nvPr>
        </p:nvSpPr>
        <p:spPr>
          <a:xfrm>
            <a:off x="463213" y="1244625"/>
            <a:ext cx="82089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9556" lvl="0" marL="2595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>
                <a:solidFill>
                  <a:schemeClr val="lt1"/>
                </a:solidFill>
              </a:rPr>
              <a:t>True or false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a functional programming language, map() applies a function to each element of a collection – </a:t>
            </a:r>
            <a:r>
              <a:rPr b="1" lang="en-US">
                <a:solidFill>
                  <a:srgbClr val="00B050"/>
                </a:solidFill>
              </a:rPr>
              <a:t>T</a:t>
            </a:r>
            <a:endParaRPr b="1">
              <a:solidFill>
                <a:srgbClr val="00B050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Flux, map() always adds a column to each table – </a:t>
            </a:r>
            <a:r>
              <a:rPr b="1" lang="en-US">
                <a:solidFill>
                  <a:srgbClr val="00B050"/>
                </a:solidFill>
              </a:rPr>
              <a:t>F</a:t>
            </a:r>
            <a:endParaRPr b="1">
              <a:solidFill>
                <a:srgbClr val="00B050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map() using the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-US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with</a:t>
            </a:r>
            <a:r>
              <a:rPr lang="en-US"/>
              <a:t> </a:t>
            </a:r>
            <a:r>
              <a:rPr lang="en-US">
                <a:solidFill>
                  <a:schemeClr val="lt1"/>
                </a:solidFill>
              </a:rPr>
              <a:t>clause can add a column to each table – </a:t>
            </a:r>
            <a:r>
              <a:rPr b="1" lang="en-US">
                <a:solidFill>
                  <a:srgbClr val="00B050"/>
                </a:solidFill>
              </a:rPr>
              <a:t>T</a:t>
            </a:r>
            <a:endParaRPr b="1">
              <a:solidFill>
                <a:srgbClr val="00B050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you can pass a custom functions only to a map() – ?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a pipe-forwardable custom function with a parameter </a:t>
            </a:r>
            <a:r>
              <a:rPr b="1" lang="en-US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(t=&lt;-)</a:t>
            </a:r>
            <a:r>
              <a:rPr lang="en-US"/>
              <a:t>, </a:t>
            </a:r>
            <a:r>
              <a:rPr b="1" lang="en-US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lang="en-US"/>
              <a:t> </a:t>
            </a:r>
            <a:r>
              <a:rPr lang="en-US">
                <a:solidFill>
                  <a:schemeClr val="lt1"/>
                </a:solidFill>
              </a:rPr>
              <a:t>represents input tables that the function applies to – ?</a:t>
            </a:r>
            <a:endParaRPr/>
          </a:p>
        </p:txBody>
      </p:sp>
      <p:sp>
        <p:nvSpPr>
          <p:cNvPr id="353" name="Google Shape;353;p37"/>
          <p:cNvSpPr txBox="1"/>
          <p:nvPr>
            <p:ph idx="4294967295" type="sldNum"/>
          </p:nvPr>
        </p:nvSpPr>
        <p:spPr>
          <a:xfrm>
            <a:off x="7086600" y="3575447"/>
            <a:ext cx="205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7"/>
          <p:cNvSpPr txBox="1"/>
          <p:nvPr/>
        </p:nvSpPr>
        <p:spPr>
          <a:xfrm>
            <a:off x="497797" y="739274"/>
            <a:ext cx="8139792" cy="391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b="1" i="0" lang="en-US" sz="2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Quiz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7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sz="6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8"/>
          <p:cNvSpPr txBox="1"/>
          <p:nvPr>
            <p:ph idx="4294967295" type="body"/>
          </p:nvPr>
        </p:nvSpPr>
        <p:spPr>
          <a:xfrm>
            <a:off x="463213" y="1244625"/>
            <a:ext cx="82089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9556" lvl="0" marL="2595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>
                <a:solidFill>
                  <a:schemeClr val="lt1"/>
                </a:solidFill>
              </a:rPr>
              <a:t>True or false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a functional programming language, map() applies a function to each element of a collection – </a:t>
            </a:r>
            <a:r>
              <a:rPr b="1" lang="en-US">
                <a:solidFill>
                  <a:srgbClr val="00B050"/>
                </a:solidFill>
              </a:rPr>
              <a:t>T</a:t>
            </a:r>
            <a:endParaRPr b="1">
              <a:solidFill>
                <a:srgbClr val="00B050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Flux, map() always adds a column to each table – </a:t>
            </a:r>
            <a:r>
              <a:rPr b="1" lang="en-US">
                <a:solidFill>
                  <a:srgbClr val="00B050"/>
                </a:solidFill>
              </a:rPr>
              <a:t>F</a:t>
            </a:r>
            <a:endParaRPr b="1">
              <a:solidFill>
                <a:srgbClr val="00B050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map() using the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-US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with</a:t>
            </a:r>
            <a:r>
              <a:rPr lang="en-US"/>
              <a:t> </a:t>
            </a:r>
            <a:r>
              <a:rPr lang="en-US">
                <a:solidFill>
                  <a:schemeClr val="lt1"/>
                </a:solidFill>
              </a:rPr>
              <a:t>clause can add a column to each table – </a:t>
            </a:r>
            <a:r>
              <a:rPr b="1" lang="en-US">
                <a:solidFill>
                  <a:srgbClr val="00B050"/>
                </a:solidFill>
              </a:rPr>
              <a:t>T</a:t>
            </a:r>
            <a:endParaRPr b="1">
              <a:solidFill>
                <a:srgbClr val="00B050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you can pass a custom functions only to a map() – </a:t>
            </a:r>
            <a:r>
              <a:rPr b="1" lang="en-US">
                <a:solidFill>
                  <a:srgbClr val="00B050"/>
                </a:solidFill>
              </a:rPr>
              <a:t>F</a:t>
            </a:r>
            <a:endParaRPr b="1">
              <a:solidFill>
                <a:srgbClr val="00B050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a pipe-forwardable custom function with a parameter </a:t>
            </a:r>
            <a:r>
              <a:rPr b="1" lang="en-US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(t=&lt;-)</a:t>
            </a:r>
            <a:r>
              <a:rPr lang="en-US"/>
              <a:t>, </a:t>
            </a:r>
            <a:r>
              <a:rPr b="1" lang="en-US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lang="en-US"/>
              <a:t> </a:t>
            </a:r>
            <a:r>
              <a:rPr lang="en-US">
                <a:solidFill>
                  <a:schemeClr val="lt1"/>
                </a:solidFill>
              </a:rPr>
              <a:t>represents input tables that the function applies to – ?</a:t>
            </a:r>
            <a:endParaRPr/>
          </a:p>
        </p:txBody>
      </p:sp>
      <p:sp>
        <p:nvSpPr>
          <p:cNvPr id="361" name="Google Shape;361;p38"/>
          <p:cNvSpPr txBox="1"/>
          <p:nvPr>
            <p:ph idx="4294967295" type="sldNum"/>
          </p:nvPr>
        </p:nvSpPr>
        <p:spPr>
          <a:xfrm>
            <a:off x="7086600" y="3575447"/>
            <a:ext cx="205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38"/>
          <p:cNvSpPr txBox="1"/>
          <p:nvPr/>
        </p:nvSpPr>
        <p:spPr>
          <a:xfrm>
            <a:off x="497797" y="739274"/>
            <a:ext cx="8139792" cy="391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b="1" i="0" lang="en-US" sz="2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Quiz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8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sz="6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9"/>
          <p:cNvSpPr txBox="1"/>
          <p:nvPr>
            <p:ph idx="4294967295" type="body"/>
          </p:nvPr>
        </p:nvSpPr>
        <p:spPr>
          <a:xfrm>
            <a:off x="467513" y="1244625"/>
            <a:ext cx="82089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9556" lvl="0" marL="2595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>
                <a:solidFill>
                  <a:schemeClr val="lt1"/>
                </a:solidFill>
              </a:rPr>
              <a:t>True or false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a functional programming language, map() applies a function to each element of a collection – </a:t>
            </a:r>
            <a:r>
              <a:rPr b="1" lang="en-US">
                <a:solidFill>
                  <a:srgbClr val="00B050"/>
                </a:solidFill>
              </a:rPr>
              <a:t>T</a:t>
            </a:r>
            <a:endParaRPr b="1">
              <a:solidFill>
                <a:srgbClr val="00B050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Flux, map() always adds a column to each table – </a:t>
            </a:r>
            <a:r>
              <a:rPr b="1" lang="en-US">
                <a:solidFill>
                  <a:srgbClr val="00B050"/>
                </a:solidFill>
              </a:rPr>
              <a:t>F</a:t>
            </a:r>
            <a:endParaRPr b="1">
              <a:solidFill>
                <a:srgbClr val="00B050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map() using the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-US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with</a:t>
            </a:r>
            <a:r>
              <a:rPr lang="en-US">
                <a:solidFill>
                  <a:schemeClr val="lt1"/>
                </a:solidFill>
              </a:rPr>
              <a:t> clause can add a column to each table – </a:t>
            </a:r>
            <a:r>
              <a:rPr b="1" lang="en-US">
                <a:solidFill>
                  <a:srgbClr val="00B050"/>
                </a:solidFill>
              </a:rPr>
              <a:t>T</a:t>
            </a:r>
            <a:endParaRPr b="1">
              <a:solidFill>
                <a:srgbClr val="00B050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you can pass a custom functions only to a map() – </a:t>
            </a:r>
            <a:r>
              <a:rPr b="1" lang="en-US">
                <a:solidFill>
                  <a:srgbClr val="00B050"/>
                </a:solidFill>
              </a:rPr>
              <a:t>F</a:t>
            </a:r>
            <a:endParaRPr b="1">
              <a:solidFill>
                <a:srgbClr val="00B050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a pipe-forwardable custom function with a parameter</a:t>
            </a:r>
            <a:r>
              <a:rPr lang="en-US"/>
              <a:t> </a:t>
            </a:r>
            <a:r>
              <a:rPr b="1" lang="en-US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(t=&lt;-)</a:t>
            </a:r>
            <a:r>
              <a:rPr lang="en-US"/>
              <a:t>, </a:t>
            </a:r>
            <a:r>
              <a:rPr b="1" lang="en-US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lang="en-US"/>
              <a:t> </a:t>
            </a:r>
            <a:r>
              <a:rPr lang="en-US">
                <a:solidFill>
                  <a:schemeClr val="lt1"/>
                </a:solidFill>
              </a:rPr>
              <a:t>represents input tables that the function applies to – </a:t>
            </a:r>
            <a:r>
              <a:rPr b="1" lang="en-US">
                <a:solidFill>
                  <a:srgbClr val="00B050"/>
                </a:solidFill>
              </a:rPr>
              <a:t>T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369" name="Google Shape;369;p19"/>
          <p:cNvSpPr txBox="1"/>
          <p:nvPr>
            <p:ph idx="4294967295" type="sldNum"/>
          </p:nvPr>
        </p:nvSpPr>
        <p:spPr>
          <a:xfrm>
            <a:off x="7086600" y="3575447"/>
            <a:ext cx="205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9"/>
          <p:cNvSpPr txBox="1"/>
          <p:nvPr/>
        </p:nvSpPr>
        <p:spPr>
          <a:xfrm>
            <a:off x="497797" y="739274"/>
            <a:ext cx="8139792" cy="391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b="1" i="0" lang="en-US" sz="2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Quiz answers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9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sz="6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f4b562ef61_0_1"/>
          <p:cNvSpPr txBox="1"/>
          <p:nvPr>
            <p:ph idx="4294967295" type="title"/>
          </p:nvPr>
        </p:nvSpPr>
        <p:spPr>
          <a:xfrm>
            <a:off x="720174" y="1898250"/>
            <a:ext cx="4655700" cy="13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ubik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Advanced Data Analysis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map() &amp; Custom Functions</a:t>
            </a:r>
            <a:endParaRPr b="0" i="0" sz="3200" u="none" cap="none" strike="noStrike">
              <a:solidFill>
                <a:srgbClr val="2C2C38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77" name="Google Shape;377;gf4b562ef61_0_1"/>
          <p:cNvSpPr txBox="1"/>
          <p:nvPr>
            <p:ph idx="12" type="sldNum"/>
          </p:nvPr>
        </p:nvSpPr>
        <p:spPr>
          <a:xfrm>
            <a:off x="0" y="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8" name="Google Shape;378;gf4b562ef61_0_1"/>
          <p:cNvSpPr txBox="1"/>
          <p:nvPr/>
        </p:nvSpPr>
        <p:spPr>
          <a:xfrm>
            <a:off x="711705" y="3507707"/>
            <a:ext cx="52971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Emanuele Della Valle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Prof. @ Politecnico di Milano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Founder &amp; Partner @ Quantia Consulting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Marco Balduini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Founder &amp; CEO @ Quantia Consulting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Riccardo Tommasini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0012" lvl="0" marL="10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Prof. @ University of Tartu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>
            <p:ph idx="4294967295" type="title"/>
          </p:nvPr>
        </p:nvSpPr>
        <p:spPr>
          <a:xfrm>
            <a:off x="268203" y="357477"/>
            <a:ext cx="7372350" cy="693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lang="en-US" sz="2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Map() in flux</a:t>
            </a:r>
            <a:endParaRPr/>
          </a:p>
        </p:txBody>
      </p:sp>
      <p:sp>
        <p:nvSpPr>
          <p:cNvPr id="86" name="Google Shape;86;p4"/>
          <p:cNvSpPr txBox="1"/>
          <p:nvPr>
            <p:ph idx="4294967295" type="body"/>
          </p:nvPr>
        </p:nvSpPr>
        <p:spPr>
          <a:xfrm>
            <a:off x="268203" y="1261534"/>
            <a:ext cx="4049713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9556" lvl="0" marL="2595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•"/>
            </a:pPr>
            <a:r>
              <a:rPr lang="en-US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lang="en-US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map() </a:t>
            </a:r>
            <a:r>
              <a:rPr lang="en-US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 applies a function to each record in the input tables </a:t>
            </a:r>
            <a:endParaRPr/>
          </a:p>
          <a:p>
            <a:pPr indent="-259556" lvl="0" marL="259556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FFFFFF"/>
              </a:buClr>
              <a:buSzPts val="2100"/>
              <a:buChar char="•"/>
            </a:pPr>
            <a:r>
              <a:rPr lang="en-US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modified records are assigned to new tables based on the group key of the input table</a:t>
            </a:r>
            <a:endParaRPr/>
          </a:p>
        </p:txBody>
      </p:sp>
      <p:sp>
        <p:nvSpPr>
          <p:cNvPr id="87" name="Google Shape;87;p4"/>
          <p:cNvSpPr txBox="1"/>
          <p:nvPr>
            <p:ph idx="4294967295" type="sldNum"/>
          </p:nvPr>
        </p:nvSpPr>
        <p:spPr>
          <a:xfrm>
            <a:off x="8955088" y="3579019"/>
            <a:ext cx="18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4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sz="6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3" id="93" name="Google Shape;93;p5"/>
          <p:cNvPicPr preferRelativeResize="0"/>
          <p:nvPr/>
        </p:nvPicPr>
        <p:blipFill rotWithShape="1">
          <a:blip r:embed="rId3">
            <a:alphaModFix/>
          </a:blip>
          <a:srcRect b="10366" l="29457" r="26938" t="16943"/>
          <a:stretch/>
        </p:blipFill>
        <p:spPr>
          <a:xfrm>
            <a:off x="2983484" y="1064661"/>
            <a:ext cx="3168503" cy="361913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/>
          <p:nvPr>
            <p:ph idx="4294967295" type="title"/>
          </p:nvPr>
        </p:nvSpPr>
        <p:spPr>
          <a:xfrm>
            <a:off x="254001" y="7610"/>
            <a:ext cx="7372350" cy="1495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lang="en-US" sz="2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Combine/derive data with map()</a:t>
            </a:r>
            <a:endParaRPr/>
          </a:p>
        </p:txBody>
      </p:sp>
      <p:sp>
        <p:nvSpPr>
          <p:cNvPr id="95" name="Google Shape;95;p5"/>
          <p:cNvSpPr txBox="1"/>
          <p:nvPr>
            <p:ph idx="4294967295" type="sldNum"/>
          </p:nvPr>
        </p:nvSpPr>
        <p:spPr>
          <a:xfrm>
            <a:off x="8955088" y="3579019"/>
            <a:ext cx="18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"/>
          <p:cNvSpPr/>
          <p:nvPr/>
        </p:nvSpPr>
        <p:spPr>
          <a:xfrm>
            <a:off x="5012642" y="2477381"/>
            <a:ext cx="197310" cy="1807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"/>
          <p:cNvSpPr/>
          <p:nvPr/>
        </p:nvSpPr>
        <p:spPr>
          <a:xfrm>
            <a:off x="5870349" y="1251087"/>
            <a:ext cx="144001" cy="14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/>
          <p:nvPr/>
        </p:nvSpPr>
        <p:spPr>
          <a:xfrm>
            <a:off x="5852626" y="2424215"/>
            <a:ext cx="144001" cy="14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5856163" y="3565450"/>
            <a:ext cx="144001" cy="14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5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sz="6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"/>
          <p:cNvSpPr txBox="1"/>
          <p:nvPr>
            <p:ph idx="4294967295" type="sldNum"/>
          </p:nvPr>
        </p:nvSpPr>
        <p:spPr>
          <a:xfrm>
            <a:off x="8955088" y="3579019"/>
            <a:ext cx="18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6" name="Google Shape;106;p6"/>
          <p:cNvGraphicFramePr/>
          <p:nvPr/>
        </p:nvGraphicFramePr>
        <p:xfrm>
          <a:off x="132679" y="24018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{39D2CECF-0257-4B82-AE93-4A4903984E8B}</a:tableStyleId>
              </a:tblPr>
              <a:tblGrid>
                <a:gridCol w="666650"/>
                <a:gridCol w="439050"/>
                <a:gridCol w="676875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11:15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11:50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temp]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07" name="Google Shape;107;p6"/>
          <p:cNvGraphicFramePr/>
          <p:nvPr/>
        </p:nvGraphicFramePr>
        <p:xfrm>
          <a:off x="132680" y="10496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{39D2CECF-0257-4B82-AE93-4A4903984E8B}</a:tableStyleId>
              </a:tblPr>
              <a:tblGrid>
                <a:gridCol w="666650"/>
                <a:gridCol w="466125"/>
                <a:gridCol w="649800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108" name="Google Shape;108;p6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sz="6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/>
          <p:nvPr/>
        </p:nvSpPr>
        <p:spPr>
          <a:xfrm rot="5400000">
            <a:off x="3790499" y="1277919"/>
            <a:ext cx="721111" cy="2860160"/>
          </a:xfrm>
          <a:custGeom>
            <a:rect b="b" l="l" r="r" t="t"/>
            <a:pathLst>
              <a:path extrusionOk="0" h="21600" w="21600">
                <a:moveTo>
                  <a:pt x="0" y="2723"/>
                </a:moveTo>
                <a:lnTo>
                  <a:pt x="10800" y="0"/>
                </a:lnTo>
                <a:lnTo>
                  <a:pt x="21600" y="2723"/>
                </a:lnTo>
                <a:lnTo>
                  <a:pt x="16200" y="272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72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8100" rotWithShape="0" dir="5400000" dist="20000">
              <a:srgbClr val="000000">
                <a:alpha val="36862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2766694" y="1049675"/>
            <a:ext cx="3411000" cy="13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"/>
              <a:buNone/>
            </a:pPr>
            <a:r>
              <a:rPr b="1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(fn: (r) =&gt;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({ </a:t>
            </a:r>
            <a:r>
              <a:rPr b="1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hour</a:t>
            </a: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    date.hour(t: r._time)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}))</a:t>
            </a:r>
            <a:endParaRPr b="0" i="0" sz="14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0"/>
          <p:cNvSpPr txBox="1"/>
          <p:nvPr>
            <p:ph idx="4294967295" type="sldNum"/>
          </p:nvPr>
        </p:nvSpPr>
        <p:spPr>
          <a:xfrm>
            <a:off x="8955088" y="3579019"/>
            <a:ext cx="18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6" name="Google Shape;116;p20"/>
          <p:cNvGraphicFramePr/>
          <p:nvPr/>
        </p:nvGraphicFramePr>
        <p:xfrm>
          <a:off x="132679" y="24018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{39D2CECF-0257-4B82-AE93-4A4903984E8B}</a:tableStyleId>
              </a:tblPr>
              <a:tblGrid>
                <a:gridCol w="666650"/>
                <a:gridCol w="439050"/>
                <a:gridCol w="676875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11:15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11:50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temp]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17" name="Google Shape;117;p20"/>
          <p:cNvGraphicFramePr/>
          <p:nvPr/>
        </p:nvGraphicFramePr>
        <p:xfrm>
          <a:off x="132680" y="10496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{39D2CECF-0257-4B82-AE93-4A4903984E8B}</a:tableStyleId>
              </a:tblPr>
              <a:tblGrid>
                <a:gridCol w="666650"/>
                <a:gridCol w="466125"/>
                <a:gridCol w="649800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118" name="Google Shape;118;p20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sz="6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idx="4294967295" type="sldNum"/>
          </p:nvPr>
        </p:nvSpPr>
        <p:spPr>
          <a:xfrm>
            <a:off x="8955088" y="3579019"/>
            <a:ext cx="18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4" name="Google Shape;124;p21"/>
          <p:cNvGraphicFramePr/>
          <p:nvPr/>
        </p:nvGraphicFramePr>
        <p:xfrm>
          <a:off x="6177694" y="11982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{39D2CECF-0257-4B82-AE93-4A4903984E8B}</a:tableStyleId>
              </a:tblPr>
              <a:tblGrid>
                <a:gridCol w="5956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0B0F0"/>
                          </a:solidFill>
                        </a:rPr>
                        <a:t>hour</a:t>
                      </a:r>
                      <a:endParaRPr sz="1400" u="none" cap="none" strike="noStrike">
                        <a:solidFill>
                          <a:srgbClr val="00B0F0"/>
                        </a:solidFill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5" name="Google Shape;125;p21"/>
          <p:cNvGraphicFramePr/>
          <p:nvPr/>
        </p:nvGraphicFramePr>
        <p:xfrm>
          <a:off x="132679" y="24018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{39D2CECF-0257-4B82-AE93-4A4903984E8B}</a:tableStyleId>
              </a:tblPr>
              <a:tblGrid>
                <a:gridCol w="666650"/>
                <a:gridCol w="439050"/>
                <a:gridCol w="676875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11:15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11:50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temp]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26" name="Google Shape;126;p21"/>
          <p:cNvGraphicFramePr/>
          <p:nvPr/>
        </p:nvGraphicFramePr>
        <p:xfrm>
          <a:off x="132680" y="10496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{39D2CECF-0257-4B82-AE93-4A4903984E8B}</a:tableStyleId>
              </a:tblPr>
              <a:tblGrid>
                <a:gridCol w="666650"/>
                <a:gridCol w="466125"/>
                <a:gridCol w="649800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127" name="Google Shape;127;p21"/>
          <p:cNvSpPr/>
          <p:nvPr/>
        </p:nvSpPr>
        <p:spPr>
          <a:xfrm rot="5400000">
            <a:off x="3790499" y="1277919"/>
            <a:ext cx="721111" cy="2860160"/>
          </a:xfrm>
          <a:custGeom>
            <a:rect b="b" l="l" r="r" t="t"/>
            <a:pathLst>
              <a:path extrusionOk="0" h="21600" w="21600">
                <a:moveTo>
                  <a:pt x="0" y="2723"/>
                </a:moveTo>
                <a:lnTo>
                  <a:pt x="10800" y="0"/>
                </a:lnTo>
                <a:lnTo>
                  <a:pt x="21600" y="2723"/>
                </a:lnTo>
                <a:lnTo>
                  <a:pt x="16200" y="272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72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8100" rotWithShape="0" dir="5400000" dist="20000">
              <a:srgbClr val="000000">
                <a:alpha val="36862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2766694" y="1049675"/>
            <a:ext cx="3411000" cy="13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"/>
              <a:buNone/>
            </a:pPr>
            <a:r>
              <a:rPr b="1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(fn: (r) =&gt;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({ </a:t>
            </a:r>
            <a:r>
              <a:rPr b="1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hour</a:t>
            </a: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    date.hour(t: r._time)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}))</a:t>
            </a:r>
            <a:endParaRPr b="0" i="0" sz="14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sz="6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idx="4294967295" type="sldNum"/>
          </p:nvPr>
        </p:nvSpPr>
        <p:spPr>
          <a:xfrm>
            <a:off x="8955088" y="3579019"/>
            <a:ext cx="18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5" name="Google Shape;135;p22"/>
          <p:cNvGraphicFramePr/>
          <p:nvPr/>
        </p:nvGraphicFramePr>
        <p:xfrm>
          <a:off x="6177694" y="25502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{39D2CECF-0257-4B82-AE93-4A4903984E8B}</a:tableStyleId>
              </a:tblPr>
              <a:tblGrid>
                <a:gridCol w="5956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0B0F0"/>
                          </a:solidFill>
                        </a:rPr>
                        <a:t>hour</a:t>
                      </a:r>
                      <a:endParaRPr sz="1400" u="none" cap="none" strike="noStrike">
                        <a:solidFill>
                          <a:srgbClr val="00B0F0"/>
                        </a:solidFill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6" name="Google Shape;136;p22"/>
          <p:cNvGraphicFramePr/>
          <p:nvPr/>
        </p:nvGraphicFramePr>
        <p:xfrm>
          <a:off x="132679" y="24018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{39D2CECF-0257-4B82-AE93-4A4903984E8B}</a:tableStyleId>
              </a:tblPr>
              <a:tblGrid>
                <a:gridCol w="666650"/>
                <a:gridCol w="439050"/>
                <a:gridCol w="676875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11:15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11:50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temp]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37" name="Google Shape;137;p22"/>
          <p:cNvGraphicFramePr/>
          <p:nvPr/>
        </p:nvGraphicFramePr>
        <p:xfrm>
          <a:off x="132680" y="10496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{39D2CECF-0257-4B82-AE93-4A4903984E8B}</a:tableStyleId>
              </a:tblPr>
              <a:tblGrid>
                <a:gridCol w="666650"/>
                <a:gridCol w="466125"/>
                <a:gridCol w="649800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138" name="Google Shape;138;p22"/>
          <p:cNvSpPr/>
          <p:nvPr/>
        </p:nvSpPr>
        <p:spPr>
          <a:xfrm rot="5400000">
            <a:off x="3790499" y="1277919"/>
            <a:ext cx="721111" cy="2860160"/>
          </a:xfrm>
          <a:custGeom>
            <a:rect b="b" l="l" r="r" t="t"/>
            <a:pathLst>
              <a:path extrusionOk="0" h="21600" w="21600">
                <a:moveTo>
                  <a:pt x="0" y="2723"/>
                </a:moveTo>
                <a:lnTo>
                  <a:pt x="10800" y="0"/>
                </a:lnTo>
                <a:lnTo>
                  <a:pt x="21600" y="2723"/>
                </a:lnTo>
                <a:lnTo>
                  <a:pt x="16200" y="272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72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8100" rotWithShape="0" dir="5400000" dist="20000">
              <a:srgbClr val="000000">
                <a:alpha val="36862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2766694" y="1049675"/>
            <a:ext cx="3411000" cy="13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"/>
              <a:buNone/>
            </a:pPr>
            <a:r>
              <a:rPr b="1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(fn: (r) =&gt;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({ </a:t>
            </a:r>
            <a:r>
              <a:rPr b="1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hour</a:t>
            </a: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    date.hour(t: r._time)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}))</a:t>
            </a:r>
            <a:endParaRPr b="0" i="0" sz="14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0" name="Google Shape;140;p22"/>
          <p:cNvGraphicFramePr/>
          <p:nvPr/>
        </p:nvGraphicFramePr>
        <p:xfrm>
          <a:off x="6177694" y="11982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{39D2CECF-0257-4B82-AE93-4A4903984E8B}</a:tableStyleId>
              </a:tblPr>
              <a:tblGrid>
                <a:gridCol w="5956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0B0F0"/>
                          </a:solidFill>
                        </a:rPr>
                        <a:t>hour</a:t>
                      </a:r>
                      <a:endParaRPr sz="1400" u="none" cap="none" strike="noStrike">
                        <a:solidFill>
                          <a:srgbClr val="00B0F0"/>
                        </a:solidFill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1" name="Google Shape;141;p22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sz="6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fluxDays Template">
  <a:themeElements>
    <a:clrScheme name="InfluxDays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9FF"/>
      </a:accent1>
      <a:accent2>
        <a:srgbClr val="F95F53"/>
      </a:accent2>
      <a:accent3>
        <a:srgbClr val="A5ACB5"/>
      </a:accent3>
      <a:accent4>
        <a:srgbClr val="8050EA"/>
      </a:accent4>
      <a:accent5>
        <a:srgbClr val="3E90EF"/>
      </a:accent5>
      <a:accent6>
        <a:srgbClr val="4FD8A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