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y="5143500" cx="9144000"/>
  <p:notesSz cx="6858000" cy="9144000"/>
  <p:embeddedFontLst>
    <p:embeddedFont>
      <p:font typeface="Rubik Light"/>
      <p:regular r:id="rId40"/>
      <p:bold r:id="rId41"/>
      <p:italic r:id="rId42"/>
      <p:boldItalic r:id="rId43"/>
    </p:embeddedFont>
    <p:embeddedFont>
      <p:font typeface="Helvetica Neue"/>
      <p:regular r:id="rId44"/>
      <p:bold r:id="rId45"/>
      <p:italic r:id="rId46"/>
      <p:boldItalic r:id="rId47"/>
    </p:embeddedFont>
    <p:embeddedFont>
      <p:font typeface="Rubik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52" roundtripDataSignature="AMtx7mg+OUv+oALk2KG8Ue/BK1m4ruc9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ubikLight-regular.fntdata"/><Relationship Id="rId42" Type="http://schemas.openxmlformats.org/officeDocument/2006/relationships/font" Target="fonts/RubikLight-italic.fntdata"/><Relationship Id="rId41" Type="http://schemas.openxmlformats.org/officeDocument/2006/relationships/font" Target="fonts/RubikLight-bold.fntdata"/><Relationship Id="rId44" Type="http://schemas.openxmlformats.org/officeDocument/2006/relationships/font" Target="fonts/HelveticaNeue-regular.fntdata"/><Relationship Id="rId43" Type="http://schemas.openxmlformats.org/officeDocument/2006/relationships/font" Target="fonts/RubikLight-boldItalic.fntdata"/><Relationship Id="rId46" Type="http://schemas.openxmlformats.org/officeDocument/2006/relationships/font" Target="fonts/HelveticaNeue-italic.fntdata"/><Relationship Id="rId45" Type="http://schemas.openxmlformats.org/officeDocument/2006/relationships/font" Target="fonts/HelveticaNeue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ubik-regular.fntdata"/><Relationship Id="rId47" Type="http://schemas.openxmlformats.org/officeDocument/2006/relationships/font" Target="fonts/HelveticaNeue-boldItalic.fntdata"/><Relationship Id="rId49" Type="http://schemas.openxmlformats.org/officeDocument/2006/relationships/font" Target="fonts/Rubik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ubik-boldItalic.fntdata"/><Relationship Id="rId50" Type="http://schemas.openxmlformats.org/officeDocument/2006/relationships/font" Target="fonts/Rubik-italic.fntdata"/><Relationship Id="rId52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Time shift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ma ci sono riuscito solo perchè potevo ispezionare I dati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trunchiamo?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Valori multipli|!!!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/>
              <a:t>E allora?</a:t>
            </a:r>
            <a:endParaRPr/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/>
              <a:t>aggregate window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8" name="Google Shape;418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9" name="Google Shape;49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4" name="Google Shape;57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0" name="Google Shape;65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" name="Google Shape;6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56" name="Google Shape;6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2" name="Google Shape;66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38" name="Google Shape;738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14" name="Google Shape;814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0" name="Google Shape;89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6" name="Google Shape;89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02" name="Google Shape;902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83" name="Google Shape;98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4" name="Google Shape;1064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3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Google Shape;1144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5" name="Google Shape;114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2" name="Google Shape;115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9" name="Google Shape;115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8" name="Google Shape;116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75" name="Google Shape;117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" name="Google Shape;1180;gd4d298e562_1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1" name="Google Shape;1181;gd4d298e562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d5e528ab89_0_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7" name="Google Shape;1187;gd5e528ab89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2" name="Google Shape;12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3" name="Google Shape;1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4" name="Google Shape;14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3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6" name="Google Shape;16;p33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50196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7" name="Google Shape;17;p3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Shape, rectangle&#10;&#10;Description automatically generated" id="18" name="Google Shape;18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19" name="Google Shape;1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0" name="Google Shape;2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3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3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3" name="Google Shape;23;p33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" name="Google Shape;24;p33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indent="-342900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Slide" showMasterSp="0">
  <p:cSld name="Chapter Slide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4"/>
          <p:cNvSpPr txBox="1"/>
          <p:nvPr>
            <p:ph idx="1" type="subTitle"/>
          </p:nvPr>
        </p:nvSpPr>
        <p:spPr>
          <a:xfrm>
            <a:off x="710889" y="2614223"/>
            <a:ext cx="5566965" cy="757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82C32"/>
              </a:buClr>
              <a:buSzPts val="1800"/>
              <a:buNone/>
              <a:defRPr sz="18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type="title"/>
          </p:nvPr>
        </p:nvSpPr>
        <p:spPr>
          <a:xfrm>
            <a:off x="710890" y="1333701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ubik Light"/>
              <a:buNone/>
              <a:defRPr b="0" i="0" sz="3600" u="none">
                <a:solidFill>
                  <a:schemeClr val="dk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Shape, rectangle&#10;&#10;Description automatically generated" id="28" name="Google Shape;2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48" y="0"/>
            <a:ext cx="238125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9" name="Google Shape;2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4895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0" name="Google Shape;3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bg>
      <p:bgPr>
        <a:solidFill>
          <a:schemeClr val="dk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4d298e562_1_61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gd4d298e562_1_61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36" name="Google Shape;3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37" name="Google Shape;37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38" name="Google Shape;38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36"/>
          <p:cNvSpPr txBox="1"/>
          <p:nvPr>
            <p:ph idx="1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6"/>
          <p:cNvSpPr txBox="1"/>
          <p:nvPr>
            <p:ph type="title"/>
          </p:nvPr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  <a:defRPr b="0" i="0" sz="3000" u="none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1" name="Google Shape;41;p36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50196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7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1" type="body"/>
          </p:nvPr>
        </p:nvSpPr>
        <p:spPr>
          <a:xfrm>
            <a:off x="467826" y="1621331"/>
            <a:ext cx="8208348" cy="30141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ubik"/>
              <a:buNone/>
              <a:defRPr sz="4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2286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8"/>
          <p:cNvSpPr txBox="1"/>
          <p:nvPr>
            <p:ph type="title"/>
          </p:nvPr>
        </p:nvSpPr>
        <p:spPr>
          <a:xfrm>
            <a:off x="467825" y="204538"/>
            <a:ext cx="8208392" cy="9903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ubik"/>
              <a:buNone/>
              <a:defRPr b="0" sz="16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8"/>
          <p:cNvSpPr txBox="1"/>
          <p:nvPr>
            <p:ph idx="1" type="body"/>
          </p:nvPr>
        </p:nvSpPr>
        <p:spPr>
          <a:xfrm>
            <a:off x="467826" y="1244339"/>
            <a:ext cx="8208348" cy="33911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▫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 Dark" showMasterSp="0">
  <p:cSld name="Big Message Dark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ape, rectangle&#10;&#10;Description automatically generated" id="49" name="Google Shape;49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50" name="Google Shape;5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118" y="4789777"/>
            <a:ext cx="1000263" cy="188958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9"/>
          <p:cNvSpPr txBox="1"/>
          <p:nvPr>
            <p:ph type="title"/>
          </p:nvPr>
        </p:nvSpPr>
        <p:spPr>
          <a:xfrm>
            <a:off x="710889" y="1075765"/>
            <a:ext cx="7372713" cy="149598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ubik"/>
              <a:buNone/>
              <a:defRPr b="0" i="0" sz="480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4000" cy="41433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2"/>
          <p:cNvSpPr txBox="1"/>
          <p:nvPr>
            <p:ph type="title"/>
          </p:nvPr>
        </p:nvSpPr>
        <p:spPr>
          <a:xfrm>
            <a:off x="431582" y="179294"/>
            <a:ext cx="8341845" cy="809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  <a:defRPr b="0" i="0" sz="2400" u="none" cap="none" strike="noStrike">
                <a:solidFill>
                  <a:srgbClr val="2C2C38"/>
                </a:solidFill>
                <a:latin typeface="Rubik Light"/>
                <a:ea typeface="Rubik Light"/>
                <a:cs typeface="Rubik Light"/>
                <a:sym typeface="Rubik Ligh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2"/>
          <p:cNvSpPr txBox="1"/>
          <p:nvPr>
            <p:ph idx="1" type="body"/>
          </p:nvPr>
        </p:nvSpPr>
        <p:spPr>
          <a:xfrm>
            <a:off x="431581" y="1077556"/>
            <a:ext cx="8341846" cy="3518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Merriweather Sans"/>
              <a:buChar char="▫︎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4325" lvl="4" marL="2286000" marR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>
                <a:srgbClr val="2C2C38"/>
              </a:buClr>
              <a:buSzPts val="1350"/>
              <a:buFont typeface="Arial"/>
              <a:buChar char="-"/>
              <a:defRPr b="0" i="0" sz="1350" u="none" cap="none" strike="noStrik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2"/>
          <p:cNvSpPr txBox="1"/>
          <p:nvPr/>
        </p:nvSpPr>
        <p:spPr>
          <a:xfrm>
            <a:off x="8068900" y="4861604"/>
            <a:ext cx="949500" cy="1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Rubik"/>
              <a:buNone/>
            </a:pPr>
            <a:fld id="{00000000-1234-1234-1234-123412341234}" type="slidenum">
              <a:rPr b="0" i="0" lang="en-GB" sz="675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Calibri"/>
              <a:buNone/>
            </a:pPr>
            <a:r>
              <a:t/>
            </a:r>
            <a:endParaRPr b="0" i="0" sz="675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32"/>
          <p:cNvSpPr txBox="1"/>
          <p:nvPr/>
        </p:nvSpPr>
        <p:spPr>
          <a:xfrm>
            <a:off x="3914936" y="4889489"/>
            <a:ext cx="13140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GB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57" name="Google Shape;57;p1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8" name="Google Shape;58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"/>
          <p:cNvSpPr txBox="1"/>
          <p:nvPr>
            <p:ph idx="4294967295" type="title"/>
          </p:nvPr>
        </p:nvSpPr>
        <p:spPr>
          <a:xfrm>
            <a:off x="152875" y="229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The reality is always more difficult than expected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6" id="185" name="Google Shape;185;p10"/>
          <p:cNvPicPr preferRelativeResize="0"/>
          <p:nvPr/>
        </p:nvPicPr>
        <p:blipFill rotWithShape="1">
          <a:blip r:embed="rId3">
            <a:alphaModFix/>
          </a:blip>
          <a:srcRect b="0" l="0" r="0" t="22868"/>
          <a:stretch/>
        </p:blipFill>
        <p:spPr>
          <a:xfrm>
            <a:off x="463540" y="1176211"/>
            <a:ext cx="8208393" cy="3534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91" name="Google Shape;191;p1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2" name="Google Shape;192;p1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p1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11"/>
          <p:cNvCxnSpPr>
            <a:stCxn id="193" idx="0"/>
            <a:endCxn id="19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" name="Google Shape;200;p11"/>
          <p:cNvCxnSpPr>
            <a:stCxn id="194" idx="0"/>
            <a:endCxn id="20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2" name="Google Shape;202;p11"/>
          <p:cNvCxnSpPr>
            <a:stCxn id="195" idx="0"/>
            <a:endCxn id="20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4" name="Google Shape;204;p11"/>
          <p:cNvCxnSpPr>
            <a:stCxn id="196" idx="0"/>
            <a:endCxn id="20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6" name="Google Shape;206;p11"/>
          <p:cNvCxnSpPr>
            <a:stCxn id="197" idx="0"/>
            <a:endCxn id="20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9" name="Google Shape;199;p1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3" name="Google Shape;213;p1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14" name="Google Shape;214;p1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5" name="Google Shape;215;p1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" name="Google Shape;216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1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18" name="Google Shape;218;p1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1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1" name="Google Shape;221;p1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22" name="Google Shape;222;p1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1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226" name="Google Shape;226;p1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9" name="Google Shape;229;p1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230" name="Google Shape;230;p1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" name="Google Shape;232;p1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0" name="Google Shape;240;p1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241" name="Google Shape;241;p1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2" name="Google Shape;242;p1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3" name="Google Shape;243;p1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246" name="Google Shape;246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7" name="Google Shape;247;p1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8" name="Google Shape;248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0" name="Google Shape;250;p1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251" name="Google Shape;251;p1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2" name="Google Shape;252;p1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3" name="Google Shape;253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4" name="Google Shape;254;p1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" name="Google Shape;255;p1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256" name="Google Shape;256;p1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57" name="Google Shape;257;p1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58" name="Google Shape;258;p1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1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idx="4294967295" type="title"/>
          </p:nvPr>
        </p:nvSpPr>
        <p:spPr>
          <a:xfrm>
            <a:off x="272963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 close look to the distribution of our data over time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265" name="Google Shape;265;p3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66" name="Google Shape;266;p3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67" name="Google Shape;267;p3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3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31"/>
          <p:cNvCxnSpPr>
            <a:stCxn id="267" idx="0"/>
            <a:endCxn id="273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p31"/>
          <p:cNvCxnSpPr>
            <a:stCxn id="268" idx="0"/>
            <a:endCxn id="275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p31"/>
          <p:cNvCxnSpPr>
            <a:stCxn id="269" idx="0"/>
            <a:endCxn id="277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p31"/>
          <p:cNvCxnSpPr>
            <a:stCxn id="270" idx="0"/>
            <a:endCxn id="279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p31"/>
          <p:cNvCxnSpPr>
            <a:stCxn id="271" idx="0"/>
            <a:endCxn id="281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3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3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31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288" name="Google Shape;288;p3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9" name="Google Shape;289;p3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0" name="Google Shape;290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1" name="Google Shape;291;p31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292" name="Google Shape;292;p3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3" name="Google Shape;293;p3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31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296" name="Google Shape;296;p3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97" name="Google Shape;297;p3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8" name="Google Shape;298;p3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31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00" name="Google Shape;300;p3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1" name="Google Shape;301;p3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2" name="Google Shape;302;p3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3" name="Google Shape;303;p31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04" name="Google Shape;304;p3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05" name="Google Shape;305;p3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p3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7" name="Google Shape;307;p31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31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1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1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1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31"/>
          <p:cNvSpPr txBox="1"/>
          <p:nvPr/>
        </p:nvSpPr>
        <p:spPr>
          <a:xfrm>
            <a:off x="192624" y="4373598"/>
            <a:ext cx="8369658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don’t occur at the same time and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5" name="Google Shape;315;p31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316" name="Google Shape;316;p3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7" name="Google Shape;317;p3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3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" name="Google Shape;319;p31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31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321" name="Google Shape;321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2" name="Google Shape;322;p3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3" name="Google Shape;323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4" name="Google Shape;324;p31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31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326" name="Google Shape;326;p3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7" name="Google Shape;327;p3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8" name="Google Shape;328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31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p31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331" name="Google Shape;331;p3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2" name="Google Shape;332;p3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3" name="Google Shape;333;p3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31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339" name="Google Shape;339;p12"/>
          <p:cNvPicPr preferRelativeResize="0"/>
          <p:nvPr/>
        </p:nvPicPr>
        <p:blipFill rotWithShape="1">
          <a:blip r:embed="rId3">
            <a:alphaModFix/>
          </a:blip>
          <a:srcRect b="21728" l="0" r="0" t="12341"/>
          <a:stretch/>
        </p:blipFill>
        <p:spPr>
          <a:xfrm>
            <a:off x="0" y="773200"/>
            <a:ext cx="9144000" cy="3942201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12"/>
          <p:cNvSpPr/>
          <p:nvPr/>
        </p:nvSpPr>
        <p:spPr>
          <a:xfrm>
            <a:off x="-189300" y="773200"/>
            <a:ext cx="9333300" cy="3942300"/>
          </a:xfrm>
          <a:prstGeom prst="rect">
            <a:avLst/>
          </a:prstGeom>
          <a:gradFill>
            <a:gsLst>
              <a:gs pos="0">
                <a:srgbClr val="000000">
                  <a:alpha val="22352"/>
                </a:srgbClr>
              </a:gs>
              <a:gs pos="86000">
                <a:srgbClr val="000000">
                  <a:alpha val="22352"/>
                </a:srgbClr>
              </a:gs>
              <a:gs pos="100000">
                <a:srgbClr val="000000">
                  <a:alpha val="2235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12"/>
          <p:cNvSpPr txBox="1"/>
          <p:nvPr>
            <p:ph idx="4294967295" type="title"/>
          </p:nvPr>
        </p:nvSpPr>
        <p:spPr>
          <a:xfrm>
            <a:off x="278275" y="1367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them? Let’s do a time shift!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347" name="Google Shape;347;p1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8" name="Google Shape;348;p1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49" name="Google Shape;349;p13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13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3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13"/>
          <p:cNvCxnSpPr>
            <a:stCxn id="349" idx="0"/>
            <a:endCxn id="35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6" name="Google Shape;356;p13"/>
          <p:cNvCxnSpPr>
            <a:stCxn id="350" idx="0"/>
            <a:endCxn id="35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8" name="Google Shape;358;p13"/>
          <p:cNvCxnSpPr>
            <a:stCxn id="351" idx="0"/>
            <a:endCxn id="35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3"/>
          <p:cNvCxnSpPr>
            <a:stCxn id="352" idx="0"/>
            <a:endCxn id="36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3"/>
          <p:cNvCxnSpPr>
            <a:stCxn id="353" idx="0"/>
            <a:endCxn id="36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3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13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13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3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13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1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13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3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3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1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9" name="Google Shape;369;p13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370" name="Google Shape;370;p1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2" name="Google Shape;372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3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374" name="Google Shape;374;p1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5" name="Google Shape;375;p1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76" name="Google Shape;376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7" name="Google Shape;377;p13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378" name="Google Shape;378;p1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9" name="Google Shape;379;p1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0" name="Google Shape;380;p1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1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382" name="Google Shape;382;p1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3" name="Google Shape;383;p1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4" name="Google Shape;384;p1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5" name="Google Shape;385;p13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386" name="Google Shape;386;p1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8" name="Google Shape;388;p1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3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13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1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13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3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1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397" name="Google Shape;397;p1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8" name="Google Shape;398;p1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99" name="Google Shape;399;p1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0" name="Google Shape;400;p1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13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02" name="Google Shape;402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3" name="Google Shape;403;p1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4" name="Google Shape;404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5" name="Google Shape;405;p13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6" name="Google Shape;406;p13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07" name="Google Shape;407;p1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08" name="Google Shape;408;p1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9" name="Google Shape;409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0" name="Google Shape;410;p13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1" name="Google Shape;411;p13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12" name="Google Shape;412;p1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13" name="Google Shape;413;p1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4" name="Google Shape;414;p1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13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0"/>
          <p:cNvSpPr txBox="1"/>
          <p:nvPr>
            <p:ph idx="4294967295" type="title"/>
          </p:nvPr>
        </p:nvSpPr>
        <p:spPr>
          <a:xfrm>
            <a:off x="226975" y="2928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421" name="Google Shape;421;p4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22" name="Google Shape;422;p4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3" name="Google Shape;423;p4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4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4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8" name="Google Shape;428;p40"/>
          <p:cNvCxnSpPr>
            <a:stCxn id="423" idx="0"/>
            <a:endCxn id="42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0" name="Google Shape;430;p40"/>
          <p:cNvCxnSpPr>
            <a:stCxn id="424" idx="0"/>
            <a:endCxn id="43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2" name="Google Shape;432;p40"/>
          <p:cNvCxnSpPr>
            <a:stCxn id="425" idx="0"/>
            <a:endCxn id="43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4" name="Google Shape;434;p40"/>
          <p:cNvCxnSpPr>
            <a:stCxn id="426" idx="0"/>
            <a:endCxn id="43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6" name="Google Shape;436;p40"/>
          <p:cNvCxnSpPr>
            <a:stCxn id="427" idx="0"/>
            <a:endCxn id="43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9" name="Google Shape;429;p4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2" name="Google Shape;442;p4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3" name="Google Shape;443;p4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444" name="Google Shape;444;p4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5" name="Google Shape;445;p4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46" name="Google Shape;446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7" name="Google Shape;447;p4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448" name="Google Shape;448;p4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9" name="Google Shape;449;p4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0" name="Google Shape;450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1" name="Google Shape;451;p4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452" name="Google Shape;452;p4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3" name="Google Shape;453;p4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4" name="Google Shape;454;p4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456" name="Google Shape;456;p4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7" name="Google Shape;457;p4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58" name="Google Shape;458;p4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9" name="Google Shape;459;p4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460" name="Google Shape;460;p4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1" name="Google Shape;461;p4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62" name="Google Shape;462;p4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4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4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0" name="Google Shape;470;p4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471" name="Google Shape;471;p4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2" name="Google Shape;472;p4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3" name="Google Shape;473;p4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4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5" name="Google Shape;475;p4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476" name="Google Shape;476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7" name="Google Shape;477;p4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8" name="Google Shape;478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9" name="Google Shape;479;p4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4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481" name="Google Shape;481;p4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2" name="Google Shape;482;p4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3" name="Google Shape;483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4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4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486" name="Google Shape;486;p4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87" name="Google Shape;487;p4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88" name="Google Shape;488;p4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9" name="Google Shape;489;p4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40"/>
          <p:cNvSpPr txBox="1"/>
          <p:nvPr/>
        </p:nvSpPr>
        <p:spPr>
          <a:xfrm rot="-873312">
            <a:off x="3604943" y="3110828"/>
            <a:ext cx="1827075" cy="646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b="1" i="0" lang="en-GB" sz="4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4"/>
          <p:cNvSpPr txBox="1"/>
          <p:nvPr>
            <p:ph idx="4294967295" type="title"/>
          </p:nvPr>
        </p:nvSpPr>
        <p:spPr>
          <a:xfrm>
            <a:off x="253375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96" name="Google Shape;496;p14"/>
          <p:cNvSpPr txBox="1"/>
          <p:nvPr>
            <p:ph idx="4294967295" type="body"/>
          </p:nvPr>
        </p:nvSpPr>
        <p:spPr>
          <a:xfrm>
            <a:off x="601663" y="1244600"/>
            <a:ext cx="8542337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v.timeRangeStart, stop: v.timeRangeStop)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>
              <a:solidFill>
                <a:schemeClr val="l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lang="en-GB" sz="14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</a:t>
            </a:r>
            <a:r>
              <a:rPr b="1"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timeShift(duration: 15s, columns: ["_time"] 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2100"/>
              <a:buNone/>
            </a:pPr>
            <a:r>
              <a:t/>
            </a:r>
            <a:endParaRPr b="1">
              <a:solidFill>
                <a:schemeClr val="accent1"/>
              </a:solidFill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5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02" name="Google Shape;502;p1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03" name="Google Shape;503;p1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04" name="Google Shape;504;p15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5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15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15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9" name="Google Shape;509;p15"/>
          <p:cNvCxnSpPr>
            <a:stCxn id="504" idx="0"/>
            <a:endCxn id="510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1" name="Google Shape;511;p15"/>
          <p:cNvCxnSpPr>
            <a:stCxn id="505" idx="0"/>
            <a:endCxn id="512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3" name="Google Shape;513;p15"/>
          <p:cNvCxnSpPr>
            <a:stCxn id="506" idx="0"/>
            <a:endCxn id="514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5" name="Google Shape;515;p15"/>
          <p:cNvCxnSpPr>
            <a:stCxn id="507" idx="0"/>
            <a:endCxn id="516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15"/>
          <p:cNvCxnSpPr>
            <a:stCxn id="508" idx="0"/>
            <a:endCxn id="518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0" name="Google Shape;510;p15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5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5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15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15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1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15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15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2" name="Google Shape;522;p15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4" name="Google Shape;524;p15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525" name="Google Shape;525;p1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6" name="Google Shape;526;p1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27" name="Google Shape;527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8" name="Google Shape;528;p15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529" name="Google Shape;529;p1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0" name="Google Shape;530;p1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1" name="Google Shape;531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2" name="Google Shape;532;p15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533" name="Google Shape;533;p1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4" name="Google Shape;534;p1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5" name="Google Shape;535;p1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6" name="Google Shape;536;p15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537" name="Google Shape;537;p1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38" name="Google Shape;538;p1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39" name="Google Shape;539;p1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15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541" name="Google Shape;541;p1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2" name="Google Shape;542;p1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43" name="Google Shape;543;p1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15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" name="Google Shape;545;p15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15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15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15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1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1" name="Google Shape;551;p15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552" name="Google Shape;552;p1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3" name="Google Shape;553;p1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4" name="Google Shape;554;p1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5" name="Google Shape;555;p15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15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557" name="Google Shape;557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58" name="Google Shape;558;p1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9" name="Google Shape;559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0" name="Google Shape;560;p15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1" name="Google Shape;561;p15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562" name="Google Shape;562;p1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3" name="Google Shape;563;p1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4" name="Google Shape;564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65" name="Google Shape;565;p15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6" name="Google Shape;566;p15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567" name="Google Shape;567;p1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8" name="Google Shape;568;p1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1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0" name="Google Shape;570;p15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15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1"/>
          <p:cNvSpPr txBox="1"/>
          <p:nvPr>
            <p:ph idx="4294967295" type="title"/>
          </p:nvPr>
        </p:nvSpPr>
        <p:spPr>
          <a:xfrm>
            <a:off x="226975" y="303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time shift?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577" name="Google Shape;577;p41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78" name="Google Shape;578;p41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79" name="Google Shape;579;p41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41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1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41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3" name="Google Shape;583;p41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4" name="Google Shape;584;p41"/>
          <p:cNvCxnSpPr>
            <a:stCxn id="579" idx="0"/>
            <a:endCxn id="58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6" name="Google Shape;586;p41"/>
          <p:cNvCxnSpPr>
            <a:stCxn id="580" idx="0"/>
            <a:endCxn id="58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41"/>
          <p:cNvCxnSpPr>
            <a:stCxn id="581" idx="0"/>
            <a:endCxn id="58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0" name="Google Shape;590;p41"/>
          <p:cNvCxnSpPr>
            <a:stCxn id="582" idx="0"/>
            <a:endCxn id="59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2" name="Google Shape;592;p41"/>
          <p:cNvCxnSpPr>
            <a:stCxn id="583" idx="0"/>
            <a:endCxn id="59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5" name="Google Shape;585;p41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7" name="Google Shape;587;p41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p41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41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1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1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5" name="Google Shape;595;p41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6" name="Google Shape;596;p41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1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41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99" name="Google Shape;599;p41"/>
          <p:cNvGrpSpPr/>
          <p:nvPr/>
        </p:nvGrpSpPr>
        <p:grpSpPr>
          <a:xfrm>
            <a:off x="844332" y="3171925"/>
            <a:ext cx="549077" cy="1046454"/>
            <a:chOff x="0" y="0"/>
            <a:chExt cx="549075" cy="1046452"/>
          </a:xfrm>
        </p:grpSpPr>
        <p:sp>
          <p:nvSpPr>
            <p:cNvPr id="600" name="Google Shape;600;p41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1" name="Google Shape;601;p41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2" name="Google Shape;602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3" name="Google Shape;603;p41"/>
          <p:cNvGrpSpPr/>
          <p:nvPr/>
        </p:nvGrpSpPr>
        <p:grpSpPr>
          <a:xfrm>
            <a:off x="2445857" y="2879244"/>
            <a:ext cx="549076" cy="1339135"/>
            <a:chOff x="0" y="0"/>
            <a:chExt cx="549075" cy="1339134"/>
          </a:xfrm>
        </p:grpSpPr>
        <p:sp>
          <p:nvSpPr>
            <p:cNvPr id="604" name="Google Shape;604;p41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5" name="Google Shape;605;p41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6" name="Google Shape;606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7" name="Google Shape;607;p41"/>
          <p:cNvGrpSpPr/>
          <p:nvPr/>
        </p:nvGrpSpPr>
        <p:grpSpPr>
          <a:xfrm>
            <a:off x="4047381" y="3086299"/>
            <a:ext cx="549076" cy="1132080"/>
            <a:chOff x="0" y="0"/>
            <a:chExt cx="549075" cy="1132079"/>
          </a:xfrm>
        </p:grpSpPr>
        <p:sp>
          <p:nvSpPr>
            <p:cNvPr id="608" name="Google Shape;608;p41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9" name="Google Shape;609;p41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0" name="Google Shape;610;p41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1" name="Google Shape;611;p41"/>
          <p:cNvGrpSpPr/>
          <p:nvPr/>
        </p:nvGrpSpPr>
        <p:grpSpPr>
          <a:xfrm>
            <a:off x="5648905" y="3476197"/>
            <a:ext cx="549076" cy="742182"/>
            <a:chOff x="0" y="0"/>
            <a:chExt cx="549075" cy="742180"/>
          </a:xfrm>
        </p:grpSpPr>
        <p:sp>
          <p:nvSpPr>
            <p:cNvPr id="612" name="Google Shape;612;p41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41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4" name="Google Shape;614;p41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5" name="Google Shape;615;p41"/>
          <p:cNvGrpSpPr/>
          <p:nvPr/>
        </p:nvGrpSpPr>
        <p:grpSpPr>
          <a:xfrm>
            <a:off x="7250430" y="3272749"/>
            <a:ext cx="549076" cy="945630"/>
            <a:chOff x="0" y="0"/>
            <a:chExt cx="549075" cy="945629"/>
          </a:xfrm>
        </p:grpSpPr>
        <p:sp>
          <p:nvSpPr>
            <p:cNvPr id="616" name="Google Shape;616;p41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7" name="Google Shape;617;p41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8" name="Google Shape;618;p41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9" name="Google Shape;619;p41"/>
          <p:cNvSpPr txBox="1"/>
          <p:nvPr/>
        </p:nvSpPr>
        <p:spPr>
          <a:xfrm>
            <a:off x="1179063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41"/>
          <p:cNvSpPr txBox="1"/>
          <p:nvPr/>
        </p:nvSpPr>
        <p:spPr>
          <a:xfrm>
            <a:off x="2776015" y="2768864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41"/>
          <p:cNvSpPr txBox="1"/>
          <p:nvPr/>
        </p:nvSpPr>
        <p:spPr>
          <a:xfrm>
            <a:off x="5991298" y="3367663"/>
            <a:ext cx="273657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41"/>
          <p:cNvSpPr txBox="1"/>
          <p:nvPr/>
        </p:nvSpPr>
        <p:spPr>
          <a:xfrm>
            <a:off x="4407804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7615609" y="3167803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4" name="Google Shape;624;p41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5" name="Google Shape;625;p41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192624" y="4373598"/>
            <a:ext cx="7545249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some metrics now occur at the same time, but the rate is still different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41"/>
          <p:cNvGrpSpPr/>
          <p:nvPr/>
        </p:nvGrpSpPr>
        <p:grpSpPr>
          <a:xfrm>
            <a:off x="1645094" y="3010261"/>
            <a:ext cx="549077" cy="1177086"/>
            <a:chOff x="0" y="0"/>
            <a:chExt cx="549075" cy="1177084"/>
          </a:xfrm>
        </p:grpSpPr>
        <p:sp>
          <p:nvSpPr>
            <p:cNvPr id="628" name="Google Shape;628;p41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9" name="Google Shape;629;p41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0" name="Google Shape;630;p41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1" name="Google Shape;631;p41"/>
          <p:cNvSpPr txBox="1"/>
          <p:nvPr/>
        </p:nvSpPr>
        <p:spPr>
          <a:xfrm>
            <a:off x="1993516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2" name="Google Shape;632;p41"/>
          <p:cNvGrpSpPr/>
          <p:nvPr/>
        </p:nvGrpSpPr>
        <p:grpSpPr>
          <a:xfrm>
            <a:off x="3246618" y="2960925"/>
            <a:ext cx="549077" cy="1252047"/>
            <a:chOff x="0" y="0"/>
            <a:chExt cx="549075" cy="1252046"/>
          </a:xfrm>
        </p:grpSpPr>
        <p:sp>
          <p:nvSpPr>
            <p:cNvPr id="633" name="Google Shape;633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4" name="Google Shape;634;p41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35" name="Google Shape;635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6" name="Google Shape;636;p41"/>
          <p:cNvSpPr txBox="1"/>
          <p:nvPr/>
        </p:nvSpPr>
        <p:spPr>
          <a:xfrm>
            <a:off x="3580739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7" name="Google Shape;637;p41"/>
          <p:cNvGrpSpPr/>
          <p:nvPr/>
        </p:nvGrpSpPr>
        <p:grpSpPr>
          <a:xfrm>
            <a:off x="4848143" y="2946006"/>
            <a:ext cx="549076" cy="1252048"/>
            <a:chOff x="0" y="0"/>
            <a:chExt cx="549075" cy="1252046"/>
          </a:xfrm>
        </p:grpSpPr>
        <p:sp>
          <p:nvSpPr>
            <p:cNvPr id="638" name="Google Shape;638;p41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39" name="Google Shape;639;p41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0" name="Google Shape;640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1" name="Google Shape;641;p41"/>
          <p:cNvSpPr txBox="1"/>
          <p:nvPr/>
        </p:nvSpPr>
        <p:spPr>
          <a:xfrm>
            <a:off x="5150642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2" name="Google Shape;642;p41"/>
          <p:cNvGrpSpPr/>
          <p:nvPr/>
        </p:nvGrpSpPr>
        <p:grpSpPr>
          <a:xfrm>
            <a:off x="6449667" y="3631805"/>
            <a:ext cx="549076" cy="566249"/>
            <a:chOff x="0" y="0"/>
            <a:chExt cx="549075" cy="566248"/>
          </a:xfrm>
        </p:grpSpPr>
        <p:sp>
          <p:nvSpPr>
            <p:cNvPr id="643" name="Google Shape;643;p41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4" name="Google Shape;644;p41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45" name="Google Shape;645;p41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6" name="Google Shape;646;p41"/>
          <p:cNvSpPr txBox="1"/>
          <p:nvPr/>
        </p:nvSpPr>
        <p:spPr>
          <a:xfrm>
            <a:off x="67966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1"/>
          <p:cNvSpPr txBox="1"/>
          <p:nvPr/>
        </p:nvSpPr>
        <p:spPr>
          <a:xfrm rot="-873312">
            <a:off x="102538" y="3409600"/>
            <a:ext cx="965608" cy="3752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</a:pPr>
            <a:r>
              <a:rPr b="1" i="0" lang="en-GB" sz="2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-15 sec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16"/>
          <p:cNvSpPr txBox="1"/>
          <p:nvPr>
            <p:ph idx="4294967295" type="title"/>
          </p:nvPr>
        </p:nvSpPr>
        <p:spPr>
          <a:xfrm>
            <a:off x="312500" y="221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Moreover, is -15 sec correct? Shall I do -30 sec, instead?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53" name="Google Shape;653;p16"/>
          <p:cNvSpPr txBox="1"/>
          <p:nvPr/>
        </p:nvSpPr>
        <p:spPr>
          <a:xfrm>
            <a:off x="2453252" y="406900"/>
            <a:ext cx="42375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634690" y="2088140"/>
            <a:ext cx="5566966" cy="96721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 Light"/>
              <a:buNone/>
            </a:pPr>
            <a:r>
              <a:rPr lang="en-GB"/>
              <a:t>Exploring Flux</a:t>
            </a:r>
            <a:br>
              <a:rPr lang="en-GB"/>
            </a:br>
            <a:r>
              <a:rPr lang="en-GB" sz="3600"/>
              <a:t>Joining Time Series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17"/>
          <p:cNvSpPr txBox="1"/>
          <p:nvPr>
            <p:ph idx="4294967295" type="title"/>
          </p:nvPr>
        </p:nvSpPr>
        <p:spPr>
          <a:xfrm>
            <a:off x="244925" y="2379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Shall we tumble?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2" id="659" name="Google Shape;659;p17"/>
          <p:cNvPicPr preferRelativeResize="0"/>
          <p:nvPr/>
        </p:nvPicPr>
        <p:blipFill rotWithShape="1">
          <a:blip r:embed="rId3">
            <a:alphaModFix/>
          </a:blip>
          <a:srcRect b="13889" l="1575" r="0" t="23229"/>
          <a:stretch/>
        </p:blipFill>
        <p:spPr>
          <a:xfrm>
            <a:off x="463540" y="1244338"/>
            <a:ext cx="8219325" cy="3391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18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18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666" name="Google Shape;666;p18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67" name="Google Shape;667;p18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8" name="Google Shape;668;p18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18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8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18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18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18"/>
          <p:cNvCxnSpPr>
            <a:stCxn id="668" idx="0"/>
            <a:endCxn id="674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5" name="Google Shape;675;p18"/>
          <p:cNvCxnSpPr>
            <a:stCxn id="669" idx="0"/>
            <a:endCxn id="676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7" name="Google Shape;677;p18"/>
          <p:cNvCxnSpPr>
            <a:stCxn id="670" idx="0"/>
            <a:endCxn id="678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18"/>
          <p:cNvCxnSpPr>
            <a:stCxn id="671" idx="0"/>
            <a:endCxn id="680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18"/>
          <p:cNvCxnSpPr>
            <a:stCxn id="672" idx="0"/>
            <a:endCxn id="682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4" name="Google Shape;674;p18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18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8" name="Google Shape;678;p18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18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18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18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4" name="Google Shape;684;p18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18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18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18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18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689" name="Google Shape;689;p18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0" name="Google Shape;690;p18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1" name="Google Shape;691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2" name="Google Shape;692;p18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693" name="Google Shape;693;p18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18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5" name="Google Shape;695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18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697" name="Google Shape;697;p18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18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99" name="Google Shape;699;p18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0" name="Google Shape;700;p18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01" name="Google Shape;701;p18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2" name="Google Shape;702;p18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3" name="Google Shape;703;p18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18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05" name="Google Shape;705;p18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18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07" name="Google Shape;707;p18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18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18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18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18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18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18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18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18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16" name="Google Shape;716;p18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717" name="Google Shape;717;p18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18" name="Google Shape;718;p18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9" name="Google Shape;719;p18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0" name="Google Shape;720;p18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1" name="Google Shape;721;p18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722" name="Google Shape;722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3" name="Google Shape;723;p18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4" name="Google Shape;724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5" name="Google Shape;725;p18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6" name="Google Shape;726;p18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727" name="Google Shape;727;p18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28" name="Google Shape;728;p18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29" name="Google Shape;729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0" name="Google Shape;730;p18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1" name="Google Shape;731;p18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732" name="Google Shape;732;p18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33" name="Google Shape;733;p18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4" name="Google Shape;734;p18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18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19"/>
          <p:cNvSpPr/>
          <p:nvPr/>
        </p:nvSpPr>
        <p:spPr>
          <a:xfrm>
            <a:off x="2604778" y="1224828"/>
            <a:ext cx="1664700" cy="3037200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41" name="Google Shape;741;p19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42" name="Google Shape;742;p19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3" name="Google Shape;743;p19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9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19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19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19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48" name="Google Shape;748;p19"/>
          <p:cNvCxnSpPr>
            <a:stCxn id="743" idx="0"/>
            <a:endCxn id="749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19"/>
          <p:cNvCxnSpPr>
            <a:stCxn id="744" idx="0"/>
            <a:endCxn id="751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19"/>
          <p:cNvCxnSpPr>
            <a:stCxn id="745" idx="0"/>
            <a:endCxn id="753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19"/>
          <p:cNvCxnSpPr>
            <a:stCxn id="746" idx="0"/>
            <a:endCxn id="755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6" name="Google Shape;756;p19"/>
          <p:cNvCxnSpPr>
            <a:stCxn id="747" idx="0"/>
            <a:endCxn id="757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9" name="Google Shape;749;p19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1" name="Google Shape;751;p19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19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5" name="Google Shape;755;p19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7" name="Google Shape;757;p19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19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19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19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19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19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3" name="Google Shape;763;p19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764" name="Google Shape;764;p19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5" name="Google Shape;765;p19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6" name="Google Shape;766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19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768" name="Google Shape;768;p19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9" name="Google Shape;769;p19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0" name="Google Shape;770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772" name="Google Shape;772;p19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3" name="Google Shape;773;p19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4" name="Google Shape;774;p19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19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776" name="Google Shape;776;p19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7" name="Google Shape;777;p19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8" name="Google Shape;778;p19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9" name="Google Shape;779;p19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780" name="Google Shape;780;p19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1" name="Google Shape;781;p19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82" name="Google Shape;782;p19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3" name="Google Shape;783;p19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19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19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19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19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19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19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19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1" name="Google Shape;791;p19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792" name="Google Shape;792;p19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3" name="Google Shape;793;p19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19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5" name="Google Shape;795;p19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96" name="Google Shape;796;p19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797" name="Google Shape;797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98" name="Google Shape;798;p19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9" name="Google Shape;799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0" name="Google Shape;800;p19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1" name="Google Shape;801;p19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02" name="Google Shape;802;p19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3" name="Google Shape;803;p19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4" name="Google Shape;804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5" name="Google Shape;805;p19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6" name="Google Shape;806;p19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07" name="Google Shape;807;p19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08" name="Google Shape;808;p19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9" name="Google Shape;809;p19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0" name="Google Shape;810;p19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19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20"/>
          <p:cNvSpPr/>
          <p:nvPr/>
        </p:nvSpPr>
        <p:spPr>
          <a:xfrm>
            <a:off x="4227871" y="1265685"/>
            <a:ext cx="1664786" cy="3037077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17" name="Google Shape;817;p20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18" name="Google Shape;818;p20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819" name="Google Shape;819;p20"/>
          <p:cNvSpPr txBox="1"/>
          <p:nvPr/>
        </p:nvSpPr>
        <p:spPr>
          <a:xfrm>
            <a:off x="853877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20"/>
          <p:cNvSpPr txBox="1"/>
          <p:nvPr/>
        </p:nvSpPr>
        <p:spPr>
          <a:xfrm>
            <a:off x="2455401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20"/>
          <p:cNvSpPr txBox="1"/>
          <p:nvPr/>
        </p:nvSpPr>
        <p:spPr>
          <a:xfrm>
            <a:off x="4056925" y="2409380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20"/>
          <p:cNvSpPr txBox="1"/>
          <p:nvPr/>
        </p:nvSpPr>
        <p:spPr>
          <a:xfrm>
            <a:off x="5658451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20"/>
          <p:cNvSpPr txBox="1"/>
          <p:nvPr/>
        </p:nvSpPr>
        <p:spPr>
          <a:xfrm>
            <a:off x="7259975" y="2409380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4" name="Google Shape;824;p20"/>
          <p:cNvCxnSpPr>
            <a:stCxn id="819" idx="0"/>
            <a:endCxn id="825" idx="0"/>
          </p:cNvCxnSpPr>
          <p:nvPr/>
        </p:nvCxnSpPr>
        <p:spPr>
          <a:xfrm rot="10800000">
            <a:off x="1126315" y="1587980"/>
            <a:ext cx="2100" cy="8214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6" name="Google Shape;826;p20"/>
          <p:cNvCxnSpPr>
            <a:stCxn id="820" idx="0"/>
            <a:endCxn id="827" idx="0"/>
          </p:cNvCxnSpPr>
          <p:nvPr/>
        </p:nvCxnSpPr>
        <p:spPr>
          <a:xfrm rot="10800000">
            <a:off x="2717639" y="1359080"/>
            <a:ext cx="12300" cy="1050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8" name="Google Shape;828;p20"/>
          <p:cNvCxnSpPr>
            <a:stCxn id="821" idx="0"/>
            <a:endCxn id="829" idx="0"/>
          </p:cNvCxnSpPr>
          <p:nvPr/>
        </p:nvCxnSpPr>
        <p:spPr>
          <a:xfrm rot="10800000">
            <a:off x="4315563" y="1810580"/>
            <a:ext cx="15900" cy="59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20"/>
          <p:cNvCxnSpPr>
            <a:stCxn id="822" idx="0"/>
            <a:endCxn id="831" idx="0"/>
          </p:cNvCxnSpPr>
          <p:nvPr/>
        </p:nvCxnSpPr>
        <p:spPr>
          <a:xfrm rot="10800000">
            <a:off x="5927889" y="1817780"/>
            <a:ext cx="5100" cy="59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20"/>
          <p:cNvCxnSpPr>
            <a:stCxn id="823" idx="0"/>
            <a:endCxn id="833" idx="0"/>
          </p:cNvCxnSpPr>
          <p:nvPr/>
        </p:nvCxnSpPr>
        <p:spPr>
          <a:xfrm rot="10800000">
            <a:off x="7525213" y="1720580"/>
            <a:ext cx="9300" cy="6888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5" name="Google Shape;825;p20"/>
          <p:cNvSpPr/>
          <p:nvPr/>
        </p:nvSpPr>
        <p:spPr>
          <a:xfrm>
            <a:off x="1083479" y="158795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7" name="Google Shape;827;p20"/>
          <p:cNvSpPr/>
          <p:nvPr/>
        </p:nvSpPr>
        <p:spPr>
          <a:xfrm>
            <a:off x="2674810" y="135907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9" name="Google Shape;829;p20"/>
          <p:cNvSpPr/>
          <p:nvPr/>
        </p:nvSpPr>
        <p:spPr>
          <a:xfrm>
            <a:off x="4272831" y="181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20"/>
          <p:cNvSpPr/>
          <p:nvPr/>
        </p:nvSpPr>
        <p:spPr>
          <a:xfrm>
            <a:off x="5885183" y="181779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3" name="Google Shape;833;p20"/>
          <p:cNvSpPr/>
          <p:nvPr/>
        </p:nvSpPr>
        <p:spPr>
          <a:xfrm>
            <a:off x="7482512" y="1720675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p20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5" name="Google Shape;835;p20"/>
          <p:cNvSpPr txBox="1"/>
          <p:nvPr/>
        </p:nvSpPr>
        <p:spPr>
          <a:xfrm>
            <a:off x="2785561" y="1248691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6" name="Google Shape;836;p20"/>
          <p:cNvSpPr txBox="1"/>
          <p:nvPr/>
        </p:nvSpPr>
        <p:spPr>
          <a:xfrm>
            <a:off x="6000568" y="1699646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20"/>
          <p:cNvSpPr txBox="1"/>
          <p:nvPr/>
        </p:nvSpPr>
        <p:spPr>
          <a:xfrm>
            <a:off x="4417822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8" name="Google Shape;838;p20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9" name="Google Shape;839;p20"/>
          <p:cNvGrpSpPr/>
          <p:nvPr/>
        </p:nvGrpSpPr>
        <p:grpSpPr>
          <a:xfrm>
            <a:off x="1307629" y="3171925"/>
            <a:ext cx="549076" cy="1046454"/>
            <a:chOff x="0" y="0"/>
            <a:chExt cx="549075" cy="1046452"/>
          </a:xfrm>
        </p:grpSpPr>
        <p:sp>
          <p:nvSpPr>
            <p:cNvPr id="840" name="Google Shape;840;p20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1" name="Google Shape;841;p20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2" name="Google Shape;842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3" name="Google Shape;843;p20"/>
          <p:cNvGrpSpPr/>
          <p:nvPr/>
        </p:nvGrpSpPr>
        <p:grpSpPr>
          <a:xfrm>
            <a:off x="2909152" y="2879244"/>
            <a:ext cx="549077" cy="1339135"/>
            <a:chOff x="0" y="0"/>
            <a:chExt cx="549075" cy="1339134"/>
          </a:xfrm>
        </p:grpSpPr>
        <p:sp>
          <p:nvSpPr>
            <p:cNvPr id="844" name="Google Shape;844;p20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5" name="Google Shape;845;p20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46" name="Google Shape;846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47" name="Google Shape;847;p20"/>
          <p:cNvGrpSpPr/>
          <p:nvPr/>
        </p:nvGrpSpPr>
        <p:grpSpPr>
          <a:xfrm>
            <a:off x="4510676" y="3086299"/>
            <a:ext cx="549076" cy="1132080"/>
            <a:chOff x="0" y="0"/>
            <a:chExt cx="549075" cy="1132079"/>
          </a:xfrm>
        </p:grpSpPr>
        <p:sp>
          <p:nvSpPr>
            <p:cNvPr id="848" name="Google Shape;848;p20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20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0" name="Google Shape;850;p20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1" name="Google Shape;851;p20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852" name="Google Shape;852;p20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3" name="Google Shape;853;p20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4" name="Google Shape;854;p20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5" name="Google Shape;855;p20"/>
          <p:cNvGrpSpPr/>
          <p:nvPr/>
        </p:nvGrpSpPr>
        <p:grpSpPr>
          <a:xfrm>
            <a:off x="7713727" y="3272749"/>
            <a:ext cx="549076" cy="945630"/>
            <a:chOff x="0" y="0"/>
            <a:chExt cx="549075" cy="945629"/>
          </a:xfrm>
        </p:grpSpPr>
        <p:sp>
          <p:nvSpPr>
            <p:cNvPr id="856" name="Google Shape;856;p20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20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58" name="Google Shape;858;p20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9" name="Google Shape;859;p20"/>
          <p:cNvSpPr txBox="1"/>
          <p:nvPr/>
        </p:nvSpPr>
        <p:spPr>
          <a:xfrm>
            <a:off x="1642360" y="2995838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0" name="Google Shape;860;p20"/>
          <p:cNvSpPr txBox="1"/>
          <p:nvPr/>
        </p:nvSpPr>
        <p:spPr>
          <a:xfrm>
            <a:off x="3239312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1" name="Google Shape;861;p20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2" name="Google Shape;862;p20"/>
          <p:cNvSpPr txBox="1"/>
          <p:nvPr/>
        </p:nvSpPr>
        <p:spPr>
          <a:xfrm>
            <a:off x="4871099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3" name="Google Shape;863;p20"/>
          <p:cNvSpPr txBox="1"/>
          <p:nvPr/>
        </p:nvSpPr>
        <p:spPr>
          <a:xfrm>
            <a:off x="8078904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4" name="Google Shape;864;p20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5" name="Google Shape;865;p20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20"/>
          <p:cNvSpPr txBox="1"/>
          <p:nvPr/>
        </p:nvSpPr>
        <p:spPr>
          <a:xfrm>
            <a:off x="192624" y="4373598"/>
            <a:ext cx="8617605" cy="3133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NOTE: S1 and S2 are not synchronized: metrics do not occur nor at the same to nor rate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7" name="Google Shape;867;p20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868" name="Google Shape;868;p20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9" name="Google Shape;869;p20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0" name="Google Shape;870;p20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1" name="Google Shape;871;p20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2" name="Google Shape;872;p20"/>
          <p:cNvGrpSpPr/>
          <p:nvPr/>
        </p:nvGrpSpPr>
        <p:grpSpPr>
          <a:xfrm>
            <a:off x="3709914" y="2960925"/>
            <a:ext cx="549077" cy="1252047"/>
            <a:chOff x="0" y="0"/>
            <a:chExt cx="549075" cy="1252046"/>
          </a:xfrm>
        </p:grpSpPr>
        <p:sp>
          <p:nvSpPr>
            <p:cNvPr id="873" name="Google Shape;873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4" name="Google Shape;874;p20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75" name="Google Shape;875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6" name="Google Shape;876;p20"/>
          <p:cNvSpPr txBox="1"/>
          <p:nvPr/>
        </p:nvSpPr>
        <p:spPr>
          <a:xfrm>
            <a:off x="4044036" y="2861431"/>
            <a:ext cx="347102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7" name="Google Shape;877;p20"/>
          <p:cNvGrpSpPr/>
          <p:nvPr/>
        </p:nvGrpSpPr>
        <p:grpSpPr>
          <a:xfrm>
            <a:off x="5311438" y="2946006"/>
            <a:ext cx="549076" cy="1252048"/>
            <a:chOff x="0" y="0"/>
            <a:chExt cx="549075" cy="1252046"/>
          </a:xfrm>
        </p:grpSpPr>
        <p:sp>
          <p:nvSpPr>
            <p:cNvPr id="878" name="Google Shape;878;p20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9" name="Google Shape;879;p20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0" name="Google Shape;880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1" name="Google Shape;881;p20"/>
          <p:cNvSpPr txBox="1"/>
          <p:nvPr/>
        </p:nvSpPr>
        <p:spPr>
          <a:xfrm>
            <a:off x="561393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82" name="Google Shape;882;p20"/>
          <p:cNvGrpSpPr/>
          <p:nvPr/>
        </p:nvGrpSpPr>
        <p:grpSpPr>
          <a:xfrm>
            <a:off x="6912962" y="3631805"/>
            <a:ext cx="549076" cy="566249"/>
            <a:chOff x="0" y="0"/>
            <a:chExt cx="549075" cy="566248"/>
          </a:xfrm>
        </p:grpSpPr>
        <p:sp>
          <p:nvSpPr>
            <p:cNvPr id="883" name="Google Shape;883;p20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4" name="Google Shape;884;p20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85" name="Google Shape;885;p20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6" name="Google Shape;886;p20"/>
          <p:cNvSpPr txBox="1"/>
          <p:nvPr/>
        </p:nvSpPr>
        <p:spPr>
          <a:xfrm>
            <a:off x="7259953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7" name="Google Shape;887;p20"/>
          <p:cNvSpPr txBox="1"/>
          <p:nvPr>
            <p:ph idx="4294967295" type="title"/>
          </p:nvPr>
        </p:nvSpPr>
        <p:spPr>
          <a:xfrm>
            <a:off x="211075" y="2614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Can we synchronize them with a tumbling window?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21"/>
          <p:cNvSpPr txBox="1"/>
          <p:nvPr>
            <p:ph idx="4294967295" type="title"/>
          </p:nvPr>
        </p:nvSpPr>
        <p:spPr>
          <a:xfrm>
            <a:off x="270275" y="2886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Here we go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3" name="Google Shape;893;p21"/>
          <p:cNvSpPr txBox="1"/>
          <p:nvPr>
            <p:ph idx="4294967295" type="body"/>
          </p:nvPr>
        </p:nvSpPr>
        <p:spPr>
          <a:xfrm>
            <a:off x="365163" y="932100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 = from(bucket: "training")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range(start: 2020-04-30T10:00:00Z, stop: 2020-04-30T10:05:00Z)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r._measurement == "iot-oven")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|&gt; filter(fn: (r) =&gt; r._field == "temperature")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tempS1 = temp |&gt; filter(fn: (r) =&gt; r.sensor == "S1")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</a:t>
            </a:r>
            <a:r>
              <a:rPr lang="en-GB" sz="140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tempS2 = temp |&gt; filter(fn: (r) =&gt; r.sensor == "S2")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              |&gt;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aggregate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Window(every: 60s, </a:t>
            </a:r>
            <a:r>
              <a:rPr lang="en-GB" sz="1400">
                <a:solidFill>
                  <a:schemeClr val="accent1"/>
                </a:solidFill>
                <a:latin typeface="Courier"/>
                <a:ea typeface="Courier"/>
                <a:cs typeface="Courier"/>
                <a:sym typeface="Courier"/>
              </a:rPr>
              <a:t>fn: mean</a:t>
            </a:r>
            <a:r>
              <a:rPr lang="en-GB" sz="1400">
                <a:solidFill>
                  <a:schemeClr val="accent4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= join(  tables: {s1:tempS1, s2: tempS2},  on: ["_time"] ) </a:t>
            </a:r>
            <a:endParaRPr b="1"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temp_join |&gt; map(fn: (r) =&gt; ({ _time: r._time,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r>
              <a:rPr lang="en-GB" sz="140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rPr>
              <a:t>                          _value: r._value_s1 - r._value_s2 }))</a:t>
            </a:r>
            <a:endParaRPr sz="1400">
              <a:solidFill>
                <a:schemeClr val="lt1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22"/>
          <p:cNvSpPr txBox="1"/>
          <p:nvPr>
            <p:ph idx="4294967295" type="title"/>
          </p:nvPr>
        </p:nvSpPr>
        <p:spPr>
          <a:xfrm>
            <a:off x="312500" y="28867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works! 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9" name="Google Shape;899;p22"/>
          <p:cNvSpPr txBox="1"/>
          <p:nvPr/>
        </p:nvSpPr>
        <p:spPr>
          <a:xfrm>
            <a:off x="2763369" y="207264"/>
            <a:ext cx="3544372" cy="4163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23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905" name="Google Shape;905;p23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6" name="Google Shape;906;p23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07" name="Google Shape;907;p23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08" name="Google Shape;908;p23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909" name="Google Shape;909;p23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1" name="Google Shape;911;p23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912" name="Google Shape;912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3" name="Google Shape;913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4" name="Google Shape;914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5" name="Google Shape;915;p23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916" name="Google Shape;916;p23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7" name="Google Shape;917;p23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18" name="Google Shape;918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9" name="Google Shape;919;p23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920" name="Google Shape;920;p23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3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2" name="Google Shape;922;p23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3" name="Google Shape;923;p23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924" name="Google Shape;924;p23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5" name="Google Shape;925;p23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6" name="Google Shape;926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7" name="Google Shape;927;p23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8" name="Google Shape;928;p23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9" name="Google Shape;929;p23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0" name="Google Shape;930;p23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1" name="Google Shape;931;p23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2" name="Google Shape;932;p23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933" name="Google Shape;933;p23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3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5" name="Google Shape;935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6" name="Google Shape;936;p23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937" name="Google Shape;937;p23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8" name="Google Shape;938;p23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9" name="Google Shape;939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0" name="Google Shape;940;p23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941" name="Google Shape;941;p23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2" name="Google Shape;942;p23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3" name="Google Shape;943;p23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23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945" name="Google Shape;945;p23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6" name="Google Shape;946;p23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47" name="Google Shape;947;p23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8" name="Google Shape;948;p23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949" name="Google Shape;949;p23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0" name="Google Shape;950;p23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51" name="Google Shape;951;p23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2" name="Google Shape;952;p23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3" name="Google Shape;953;p23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4" name="Google Shape;954;p23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23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6" name="Google Shape;956;p23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7" name="Google Shape;957;p23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8" name="Google Shape;958;p23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9" name="Google Shape;959;p23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960" name="Google Shape;960;p23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" name="Google Shape;961;p23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2" name="Google Shape;962;p23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23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4" name="Google Shape;964;p23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965" name="Google Shape;965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6" name="Google Shape;966;p23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7" name="Google Shape;967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8" name="Google Shape;968;p23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69" name="Google Shape;969;p23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970" name="Google Shape;970;p23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1" name="Google Shape;971;p23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2" name="Google Shape;972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3" name="Google Shape;973;p23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74" name="Google Shape;974;p23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975" name="Google Shape;975;p23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76" name="Google Shape;976;p23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77" name="Google Shape;977;p23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78" name="Google Shape;978;p23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23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23"/>
          <p:cNvSpPr/>
          <p:nvPr/>
        </p:nvSpPr>
        <p:spPr>
          <a:xfrm>
            <a:off x="984734" y="1181297"/>
            <a:ext cx="1664700" cy="3037200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4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5" name="Google Shape;985;p24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6" name="Google Shape;986;p24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7" name="Google Shape;987;p24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88" name="Google Shape;988;p24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989" name="Google Shape;989;p24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1" name="Google Shape;991;p24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992" name="Google Shape;992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3" name="Google Shape;993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4" name="Google Shape;994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24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996" name="Google Shape;996;p24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7" name="Google Shape;997;p24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98" name="Google Shape;998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9" name="Google Shape;999;p24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000" name="Google Shape;1000;p24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1" name="Google Shape;1001;p24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2" name="Google Shape;1002;p24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24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004" name="Google Shape;1004;p24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5" name="Google Shape;1005;p24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6" name="Google Shape;1006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7" name="Google Shape;1007;p24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8" name="Google Shape;1008;p24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9" name="Google Shape;1009;p24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0" name="Google Shape;1010;p24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1" name="Google Shape;1011;p24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2" name="Google Shape;1012;p24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013" name="Google Shape;1013;p24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4" name="Google Shape;1014;p24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5" name="Google Shape;1015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24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017" name="Google Shape;1017;p24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8" name="Google Shape;1018;p24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19" name="Google Shape;1019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0" name="Google Shape;1020;p24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021" name="Google Shape;1021;p24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2" name="Google Shape;1022;p24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3" name="Google Shape;1023;p24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4" name="Google Shape;1024;p24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025" name="Google Shape;1025;p24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6" name="Google Shape;1026;p24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27" name="Google Shape;1027;p24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8" name="Google Shape;1028;p24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029" name="Google Shape;1029;p24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30" name="Google Shape;1030;p24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31" name="Google Shape;1031;p24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24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3" name="Google Shape;1033;p24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4" name="Google Shape;1034;p24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5" name="Google Shape;1035;p24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6" name="Google Shape;1036;p24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4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8" name="Google Shape;1038;p24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39" name="Google Shape;1039;p24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040" name="Google Shape;1040;p24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1" name="Google Shape;1041;p24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2" name="Google Shape;1042;p24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3" name="Google Shape;1043;p24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4" name="Google Shape;1044;p24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045" name="Google Shape;1045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6" name="Google Shape;1046;p24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7" name="Google Shape;1047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8" name="Google Shape;1048;p24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9" name="Google Shape;1049;p24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050" name="Google Shape;1050;p24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051;p24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2" name="Google Shape;1052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3" name="Google Shape;1053;p24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4" name="Google Shape;1054;p24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055" name="Google Shape;1055;p24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6" name="Google Shape;1056;p24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57" name="Google Shape;1057;p24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8" name="Google Shape;1058;p24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4"/>
          <p:cNvSpPr/>
          <p:nvPr/>
        </p:nvSpPr>
        <p:spPr>
          <a:xfrm>
            <a:off x="2659839" y="1198618"/>
            <a:ext cx="1664787" cy="3037077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0" name="Google Shape;1060;p24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1" name="Google Shape;1061;p24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6" name="Google Shape;1066;p25"/>
          <p:cNvCxnSpPr/>
          <p:nvPr/>
        </p:nvCxnSpPr>
        <p:spPr>
          <a:xfrm>
            <a:off x="666572" y="238427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7" name="Google Shape;1067;p25"/>
          <p:cNvCxnSpPr/>
          <p:nvPr/>
        </p:nvCxnSpPr>
        <p:spPr>
          <a:xfrm>
            <a:off x="666572" y="389376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68" name="Google Shape;1068;p25"/>
          <p:cNvCxnSpPr/>
          <p:nvPr/>
        </p:nvCxnSpPr>
        <p:spPr>
          <a:xfrm flipH="1" rot="10800000">
            <a:off x="1124109" y="1674976"/>
            <a:ext cx="2100" cy="734405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9" name="Google Shape;1069;p25"/>
          <p:cNvGrpSpPr/>
          <p:nvPr/>
        </p:nvGrpSpPr>
        <p:grpSpPr>
          <a:xfrm>
            <a:off x="853877" y="1587955"/>
            <a:ext cx="549077" cy="1110250"/>
            <a:chOff x="0" y="0"/>
            <a:chExt cx="549075" cy="1110249"/>
          </a:xfrm>
        </p:grpSpPr>
        <p:sp>
          <p:nvSpPr>
            <p:cNvPr id="1070" name="Google Shape;1070;p25"/>
            <p:cNvSpPr txBox="1"/>
            <p:nvPr/>
          </p:nvSpPr>
          <p:spPr>
            <a:xfrm>
              <a:off x="0" y="82142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00:09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25"/>
          <p:cNvGrpSpPr/>
          <p:nvPr/>
        </p:nvGrpSpPr>
        <p:grpSpPr>
          <a:xfrm>
            <a:off x="2540745" y="1359070"/>
            <a:ext cx="549077" cy="1339135"/>
            <a:chOff x="0" y="0"/>
            <a:chExt cx="549075" cy="1339134"/>
          </a:xfrm>
        </p:grpSpPr>
        <p:sp>
          <p:nvSpPr>
            <p:cNvPr id="1073" name="Google Shape;1073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01:06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4" name="Google Shape;1074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5" name="Google Shape;1075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6" name="Google Shape;1076;p25"/>
          <p:cNvGrpSpPr/>
          <p:nvPr/>
        </p:nvGrpSpPr>
        <p:grpSpPr>
          <a:xfrm>
            <a:off x="3971581" y="1810675"/>
            <a:ext cx="549076" cy="887530"/>
            <a:chOff x="0" y="0"/>
            <a:chExt cx="549075" cy="887528"/>
          </a:xfrm>
        </p:grpSpPr>
        <p:sp>
          <p:nvSpPr>
            <p:cNvPr id="1077" name="Google Shape;1077;p25"/>
            <p:cNvSpPr txBox="1"/>
            <p:nvPr/>
          </p:nvSpPr>
          <p:spPr>
            <a:xfrm>
              <a:off x="0" y="59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02:04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8" name="Google Shape;1078;p25"/>
            <p:cNvCxnSpPr/>
            <p:nvPr/>
          </p:nvCxnSpPr>
          <p:spPr>
            <a:xfrm rot="10800000">
              <a:off x="258635" y="87021"/>
              <a:ext cx="11598" cy="51168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9" name="Google Shape;1079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0" name="Google Shape;1080;p25"/>
          <p:cNvGrpSpPr/>
          <p:nvPr/>
        </p:nvGrpSpPr>
        <p:grpSpPr>
          <a:xfrm>
            <a:off x="5463378" y="1817795"/>
            <a:ext cx="549076" cy="880410"/>
            <a:chOff x="0" y="0"/>
            <a:chExt cx="549075" cy="880409"/>
          </a:xfrm>
        </p:grpSpPr>
        <p:sp>
          <p:nvSpPr>
            <p:cNvPr id="1081" name="Google Shape;1081;p25"/>
            <p:cNvSpPr txBox="1"/>
            <p:nvPr/>
          </p:nvSpPr>
          <p:spPr>
            <a:xfrm>
              <a:off x="0" y="591584"/>
              <a:ext cx="549075" cy="2888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03:02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2" name="Google Shape;1082;p25"/>
            <p:cNvCxnSpPr/>
            <p:nvPr/>
          </p:nvCxnSpPr>
          <p:spPr>
            <a:xfrm rot="10800000">
              <a:off x="269461" y="87021"/>
              <a:ext cx="772" cy="504564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3" name="Google Shape;1083;p25"/>
            <p:cNvSpPr/>
            <p:nvPr/>
          </p:nvSpPr>
          <p:spPr>
            <a:xfrm>
              <a:off x="226732" y="0"/>
              <a:ext cx="85459" cy="87021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4" name="Google Shape;1084;p25"/>
          <p:cNvGrpSpPr/>
          <p:nvPr/>
        </p:nvGrpSpPr>
        <p:grpSpPr>
          <a:xfrm>
            <a:off x="7259975" y="1720675"/>
            <a:ext cx="549076" cy="977530"/>
            <a:chOff x="0" y="0"/>
            <a:chExt cx="549075" cy="977528"/>
          </a:xfrm>
        </p:grpSpPr>
        <p:sp>
          <p:nvSpPr>
            <p:cNvPr id="1085" name="Google Shape;1085;p25"/>
            <p:cNvSpPr txBox="1"/>
            <p:nvPr/>
          </p:nvSpPr>
          <p:spPr>
            <a:xfrm>
              <a:off x="0" y="68870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04:07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6" name="Google Shape;1086;p25"/>
            <p:cNvCxnSpPr/>
            <p:nvPr/>
          </p:nvCxnSpPr>
          <p:spPr>
            <a:xfrm rot="10800000">
              <a:off x="265265" y="87020"/>
              <a:ext cx="4968" cy="6016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7" name="Google Shape;1087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8" name="Google Shape;1088;p25"/>
          <p:cNvSpPr txBox="1"/>
          <p:nvPr/>
        </p:nvSpPr>
        <p:spPr>
          <a:xfrm>
            <a:off x="1188608" y="147566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9" name="Google Shape;1089;p25"/>
          <p:cNvSpPr txBox="1"/>
          <p:nvPr/>
        </p:nvSpPr>
        <p:spPr>
          <a:xfrm>
            <a:off x="2870904" y="124869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0" name="Google Shape;1090;p25"/>
          <p:cNvSpPr txBox="1"/>
          <p:nvPr/>
        </p:nvSpPr>
        <p:spPr>
          <a:xfrm>
            <a:off x="5805495" y="1699646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1" name="Google Shape;1091;p25"/>
          <p:cNvSpPr txBox="1"/>
          <p:nvPr/>
        </p:nvSpPr>
        <p:spPr>
          <a:xfrm>
            <a:off x="4332478" y="170029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2" name="Google Shape;1092;p25"/>
          <p:cNvSpPr txBox="1"/>
          <p:nvPr/>
        </p:nvSpPr>
        <p:spPr>
          <a:xfrm>
            <a:off x="7628710" y="1487907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93" name="Google Shape;1093;p25"/>
          <p:cNvGrpSpPr/>
          <p:nvPr/>
        </p:nvGrpSpPr>
        <p:grpSpPr>
          <a:xfrm>
            <a:off x="1063788" y="3171925"/>
            <a:ext cx="549077" cy="1046454"/>
            <a:chOff x="0" y="0"/>
            <a:chExt cx="549075" cy="1046452"/>
          </a:xfrm>
        </p:grpSpPr>
        <p:sp>
          <p:nvSpPr>
            <p:cNvPr id="1094" name="Google Shape;1094;p25"/>
            <p:cNvSpPr txBox="1"/>
            <p:nvPr/>
          </p:nvSpPr>
          <p:spPr>
            <a:xfrm>
              <a:off x="0" y="757628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5" name="Google Shape;1095;p25"/>
            <p:cNvCxnSpPr/>
            <p:nvPr/>
          </p:nvCxnSpPr>
          <p:spPr>
            <a:xfrm flipH="1" rot="10800000">
              <a:off x="270232" y="87021"/>
              <a:ext cx="2100" cy="670607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6" name="Google Shape;1096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25"/>
          <p:cNvGrpSpPr/>
          <p:nvPr/>
        </p:nvGrpSpPr>
        <p:grpSpPr>
          <a:xfrm>
            <a:off x="3067648" y="2879244"/>
            <a:ext cx="549076" cy="1339135"/>
            <a:chOff x="0" y="0"/>
            <a:chExt cx="549075" cy="1339134"/>
          </a:xfrm>
        </p:grpSpPr>
        <p:sp>
          <p:nvSpPr>
            <p:cNvPr id="1098" name="Google Shape;1098;p25"/>
            <p:cNvSpPr txBox="1"/>
            <p:nvPr/>
          </p:nvSpPr>
          <p:spPr>
            <a:xfrm>
              <a:off x="0" y="105031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9" name="Google Shape;1099;p25"/>
            <p:cNvCxnSpPr/>
            <p:nvPr/>
          </p:nvCxnSpPr>
          <p:spPr>
            <a:xfrm rot="10800000">
              <a:off x="262138" y="87020"/>
              <a:ext cx="8095" cy="96329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0" name="Google Shape;1100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1" name="Google Shape;1101;p25"/>
          <p:cNvGrpSpPr/>
          <p:nvPr/>
        </p:nvGrpSpPr>
        <p:grpSpPr>
          <a:xfrm>
            <a:off x="4571637" y="3086299"/>
            <a:ext cx="549076" cy="1132080"/>
            <a:chOff x="0" y="0"/>
            <a:chExt cx="549075" cy="1132079"/>
          </a:xfrm>
        </p:grpSpPr>
        <p:sp>
          <p:nvSpPr>
            <p:cNvPr id="1102" name="Google Shape;1102;p25"/>
            <p:cNvSpPr txBox="1"/>
            <p:nvPr/>
          </p:nvSpPr>
          <p:spPr>
            <a:xfrm>
              <a:off x="0" y="84325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02:17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3" name="Google Shape;1103;p25"/>
            <p:cNvCxnSpPr/>
            <p:nvPr/>
          </p:nvCxnSpPr>
          <p:spPr>
            <a:xfrm rot="10800000">
              <a:off x="258635" y="87021"/>
              <a:ext cx="11598" cy="75623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4" name="Google Shape;1104;p25"/>
            <p:cNvSpPr/>
            <p:nvPr/>
          </p:nvSpPr>
          <p:spPr>
            <a:xfrm>
              <a:off x="21590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5" name="Google Shape;1105;p25"/>
          <p:cNvGrpSpPr/>
          <p:nvPr/>
        </p:nvGrpSpPr>
        <p:grpSpPr>
          <a:xfrm>
            <a:off x="6112200" y="3476197"/>
            <a:ext cx="549076" cy="742182"/>
            <a:chOff x="0" y="0"/>
            <a:chExt cx="549075" cy="742180"/>
          </a:xfrm>
        </p:grpSpPr>
        <p:sp>
          <p:nvSpPr>
            <p:cNvPr id="1106" name="Google Shape;1106;p25"/>
            <p:cNvSpPr txBox="1"/>
            <p:nvPr/>
          </p:nvSpPr>
          <p:spPr>
            <a:xfrm>
              <a:off x="0" y="453356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03:16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107;p25"/>
            <p:cNvCxnSpPr/>
            <p:nvPr/>
          </p:nvCxnSpPr>
          <p:spPr>
            <a:xfrm rot="10800000">
              <a:off x="269461" y="87021"/>
              <a:ext cx="772" cy="366336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8" name="Google Shape;1108;p25"/>
            <p:cNvSpPr/>
            <p:nvPr/>
          </p:nvSpPr>
          <p:spPr>
            <a:xfrm>
              <a:off x="22673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9" name="Google Shape;1109;p25"/>
          <p:cNvGrpSpPr/>
          <p:nvPr/>
        </p:nvGrpSpPr>
        <p:grpSpPr>
          <a:xfrm>
            <a:off x="7762494" y="3272749"/>
            <a:ext cx="549076" cy="945630"/>
            <a:chOff x="0" y="0"/>
            <a:chExt cx="549075" cy="945629"/>
          </a:xfrm>
        </p:grpSpPr>
        <p:sp>
          <p:nvSpPr>
            <p:cNvPr id="1110" name="Google Shape;1110;p25"/>
            <p:cNvSpPr txBox="1"/>
            <p:nvPr/>
          </p:nvSpPr>
          <p:spPr>
            <a:xfrm>
              <a:off x="0" y="656805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04:18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1" name="Google Shape;1111;p25"/>
            <p:cNvCxnSpPr/>
            <p:nvPr/>
          </p:nvCxnSpPr>
          <p:spPr>
            <a:xfrm rot="10800000">
              <a:off x="265265" y="87021"/>
              <a:ext cx="4968" cy="56978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12" name="Google Shape;1112;p25"/>
            <p:cNvSpPr/>
            <p:nvPr/>
          </p:nvSpPr>
          <p:spPr>
            <a:xfrm>
              <a:off x="222536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3" name="Google Shape;1113;p25"/>
          <p:cNvSpPr txBox="1"/>
          <p:nvPr/>
        </p:nvSpPr>
        <p:spPr>
          <a:xfrm>
            <a:off x="1398519" y="2995838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5"/>
          <p:cNvSpPr txBox="1"/>
          <p:nvPr/>
        </p:nvSpPr>
        <p:spPr>
          <a:xfrm>
            <a:off x="3397808" y="2768864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5"/>
          <p:cNvSpPr txBox="1"/>
          <p:nvPr/>
        </p:nvSpPr>
        <p:spPr>
          <a:xfrm>
            <a:off x="6454595" y="3367663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5"/>
          <p:cNvSpPr txBox="1"/>
          <p:nvPr/>
        </p:nvSpPr>
        <p:spPr>
          <a:xfrm>
            <a:off x="4932060" y="2988542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5"/>
          <p:cNvSpPr txBox="1"/>
          <p:nvPr/>
        </p:nvSpPr>
        <p:spPr>
          <a:xfrm>
            <a:off x="8127673" y="3167803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25"/>
          <p:cNvSpPr txBox="1"/>
          <p:nvPr/>
        </p:nvSpPr>
        <p:spPr>
          <a:xfrm>
            <a:off x="328596" y="1660330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5"/>
          <p:cNvSpPr txBox="1"/>
          <p:nvPr/>
        </p:nvSpPr>
        <p:spPr>
          <a:xfrm>
            <a:off x="376860" y="3173274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0" name="Google Shape;1120;p25"/>
          <p:cNvGrpSpPr/>
          <p:nvPr/>
        </p:nvGrpSpPr>
        <p:grpSpPr>
          <a:xfrm>
            <a:off x="2108390" y="3010261"/>
            <a:ext cx="549077" cy="1177086"/>
            <a:chOff x="0" y="0"/>
            <a:chExt cx="549075" cy="1177084"/>
          </a:xfrm>
        </p:grpSpPr>
        <p:sp>
          <p:nvSpPr>
            <p:cNvPr id="1121" name="Google Shape;1121;p25"/>
            <p:cNvSpPr txBox="1"/>
            <p:nvPr/>
          </p:nvSpPr>
          <p:spPr>
            <a:xfrm>
              <a:off x="0" y="888260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00:46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2" name="Google Shape;1122;p25"/>
            <p:cNvCxnSpPr/>
            <p:nvPr/>
          </p:nvCxnSpPr>
          <p:spPr>
            <a:xfrm flipH="1" rot="10800000">
              <a:off x="270232" y="118053"/>
              <a:ext cx="2100" cy="801240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3" name="Google Shape;1123;p25"/>
            <p:cNvSpPr/>
            <p:nvPr/>
          </p:nvSpPr>
          <p:spPr>
            <a:xfrm>
              <a:off x="229602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4" name="Google Shape;1124;p25"/>
          <p:cNvSpPr txBox="1"/>
          <p:nvPr/>
        </p:nvSpPr>
        <p:spPr>
          <a:xfrm>
            <a:off x="2456812" y="292126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25" name="Google Shape;1125;p25"/>
          <p:cNvGrpSpPr/>
          <p:nvPr/>
        </p:nvGrpSpPr>
        <p:grpSpPr>
          <a:xfrm>
            <a:off x="3612379" y="2960925"/>
            <a:ext cx="549076" cy="1252047"/>
            <a:chOff x="0" y="0"/>
            <a:chExt cx="549075" cy="1252046"/>
          </a:xfrm>
        </p:grpSpPr>
        <p:sp>
          <p:nvSpPr>
            <p:cNvPr id="1126" name="Google Shape;1126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01:39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7" name="Google Shape;1127;p25"/>
            <p:cNvCxnSpPr/>
            <p:nvPr/>
          </p:nvCxnSpPr>
          <p:spPr>
            <a:xfrm rot="10800000">
              <a:off x="262138" y="92427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8" name="Google Shape;1128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9" name="Google Shape;1129;p25"/>
          <p:cNvSpPr txBox="1"/>
          <p:nvPr/>
        </p:nvSpPr>
        <p:spPr>
          <a:xfrm>
            <a:off x="3946500" y="2861431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0" name="Google Shape;1130;p25"/>
          <p:cNvGrpSpPr/>
          <p:nvPr/>
        </p:nvGrpSpPr>
        <p:grpSpPr>
          <a:xfrm>
            <a:off x="5128558" y="2946006"/>
            <a:ext cx="549077" cy="1252048"/>
            <a:chOff x="0" y="0"/>
            <a:chExt cx="549075" cy="1252046"/>
          </a:xfrm>
        </p:grpSpPr>
        <p:sp>
          <p:nvSpPr>
            <p:cNvPr id="1131" name="Google Shape;1131;p25"/>
            <p:cNvSpPr txBox="1"/>
            <p:nvPr/>
          </p:nvSpPr>
          <p:spPr>
            <a:xfrm>
              <a:off x="0" y="963222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02:36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2" name="Google Shape;1132;p25"/>
            <p:cNvCxnSpPr/>
            <p:nvPr/>
          </p:nvCxnSpPr>
          <p:spPr>
            <a:xfrm rot="10800000">
              <a:off x="262138" y="107345"/>
              <a:ext cx="8095" cy="876202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3" name="Google Shape;1133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4" name="Google Shape;1134;p25"/>
          <p:cNvSpPr txBox="1"/>
          <p:nvPr/>
        </p:nvSpPr>
        <p:spPr>
          <a:xfrm>
            <a:off x="5431057" y="2846514"/>
            <a:ext cx="34710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5" name="Google Shape;1135;p25"/>
          <p:cNvGrpSpPr/>
          <p:nvPr/>
        </p:nvGrpSpPr>
        <p:grpSpPr>
          <a:xfrm>
            <a:off x="7059267" y="3631805"/>
            <a:ext cx="549076" cy="566249"/>
            <a:chOff x="0" y="0"/>
            <a:chExt cx="549075" cy="566248"/>
          </a:xfrm>
        </p:grpSpPr>
        <p:sp>
          <p:nvSpPr>
            <p:cNvPr id="1136" name="Google Shape;1136;p25"/>
            <p:cNvSpPr txBox="1"/>
            <p:nvPr/>
          </p:nvSpPr>
          <p:spPr>
            <a:xfrm>
              <a:off x="0" y="277424"/>
              <a:ext cx="549075" cy="28882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7E5E6"/>
                </a:buClr>
                <a:buSzPts val="1400"/>
                <a:buFont typeface="Calibri"/>
                <a:buNone/>
              </a:pPr>
              <a:r>
                <a:rPr b="0" i="0" lang="en-GB" sz="1400" u="none" cap="none" strike="noStrike">
                  <a:solidFill>
                    <a:srgbClr val="D7E5E6"/>
                  </a:solidFill>
                  <a:latin typeface="Calibri"/>
                  <a:ea typeface="Calibri"/>
                  <a:cs typeface="Calibri"/>
                  <a:sym typeface="Calibri"/>
                </a:rPr>
                <a:t>03:48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7" name="Google Shape;1137;p25"/>
            <p:cNvCxnSpPr/>
            <p:nvPr/>
          </p:nvCxnSpPr>
          <p:spPr>
            <a:xfrm rot="10800000">
              <a:off x="262138" y="107345"/>
              <a:ext cx="8095" cy="190405"/>
            </a:xfrm>
            <a:prstGeom prst="straightConnector1">
              <a:avLst/>
            </a:prstGeom>
            <a:noFill/>
            <a:ln cap="flat" cmpd="sng" w="9525">
              <a:solidFill>
                <a:srgbClr val="D7E5E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38" name="Google Shape;1138;p25"/>
            <p:cNvSpPr/>
            <p:nvPr/>
          </p:nvSpPr>
          <p:spPr>
            <a:xfrm>
              <a:off x="219409" y="0"/>
              <a:ext cx="85459" cy="87023"/>
            </a:xfrm>
            <a:prstGeom prst="ellipse">
              <a:avLst/>
            </a:prstGeom>
            <a:solidFill>
              <a:srgbClr val="D7E5E6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9" name="Google Shape;1139;p25"/>
          <p:cNvSpPr txBox="1"/>
          <p:nvPr/>
        </p:nvSpPr>
        <p:spPr>
          <a:xfrm>
            <a:off x="7406256" y="3510539"/>
            <a:ext cx="273656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5"/>
          <p:cNvSpPr/>
          <p:nvPr/>
        </p:nvSpPr>
        <p:spPr>
          <a:xfrm>
            <a:off x="4345849" y="1179930"/>
            <a:ext cx="1664787" cy="3037077"/>
          </a:xfrm>
          <a:prstGeom prst="rect">
            <a:avLst/>
          </a:prstGeom>
          <a:solidFill>
            <a:srgbClr val="674EA7">
              <a:alpha val="72549"/>
            </a:srgbClr>
          </a:solidFill>
          <a:ln cap="flat" cmpd="sng" w="57150">
            <a:solidFill>
              <a:srgbClr val="351C75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1" name="Google Shape;1141;p25"/>
          <p:cNvSpPr txBox="1"/>
          <p:nvPr>
            <p:ph idx="4294967295" type="title"/>
          </p:nvPr>
        </p:nvSpPr>
        <p:spPr>
          <a:xfrm>
            <a:off x="277100" y="3266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Bonus point: </a:t>
            </a:r>
            <a:r>
              <a:rPr lang="en-GB">
                <a:solidFill>
                  <a:srgbClr val="351C75"/>
                </a:solidFill>
              </a:rPr>
              <a:t>tumbling windows</a:t>
            </a:r>
            <a:r>
              <a:rPr lang="en-GB">
                <a:solidFill>
                  <a:schemeClr val="lt1"/>
                </a:solidFill>
              </a:rPr>
              <a:t> 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also synchronize </a:t>
            </a:r>
            <a:r>
              <a:rPr lang="en-GB">
                <a:solidFill>
                  <a:srgbClr val="E06666"/>
                </a:solidFill>
              </a:rPr>
              <a:t>events</a:t>
            </a: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!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2" name="Google Shape;1142;p25"/>
          <p:cNvSpPr txBox="1"/>
          <p:nvPr/>
        </p:nvSpPr>
        <p:spPr>
          <a:xfrm>
            <a:off x="387365" y="4386076"/>
            <a:ext cx="3842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</a:pP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MENO: </a:t>
            </a:r>
            <a:r>
              <a:rPr b="1" i="0" lang="en-GB" sz="1600" u="none" cap="none" strike="noStrike">
                <a:solidFill>
                  <a:srgbClr val="E06666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r>
              <a:rPr b="1" i="0" lang="en-GB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are irregular time series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p26"/>
          <p:cNvSpPr txBox="1"/>
          <p:nvPr>
            <p:ph idx="4294967295" type="title"/>
          </p:nvPr>
        </p:nvSpPr>
        <p:spPr>
          <a:xfrm>
            <a:off x="354725" y="3140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8" name="Google Shape;1148;p26"/>
          <p:cNvSpPr txBox="1"/>
          <p:nvPr>
            <p:ph idx="4294967295" type="body"/>
          </p:nvPr>
        </p:nvSpPr>
        <p:spPr>
          <a:xfrm>
            <a:off x="354725" y="1193525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?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?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9" name="Google Shape;1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Joining two time series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70" name="Google Shape;70;p3"/>
          <p:cNvPicPr preferRelativeResize="0"/>
          <p:nvPr/>
        </p:nvPicPr>
        <p:blipFill rotWithShape="1">
          <a:blip r:embed="rId3">
            <a:alphaModFix/>
          </a:blip>
          <a:srcRect b="8736" l="0" r="0" t="20661"/>
          <a:stretch/>
        </p:blipFill>
        <p:spPr>
          <a:xfrm>
            <a:off x="547280" y="1095152"/>
            <a:ext cx="8011929" cy="360444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"/>
          <p:cNvSpPr txBox="1"/>
          <p:nvPr/>
        </p:nvSpPr>
        <p:spPr>
          <a:xfrm>
            <a:off x="547280" y="443908"/>
            <a:ext cx="315823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Joining two time series</a:t>
            </a:r>
            <a:endParaRPr b="1" i="0" sz="21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3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p27"/>
          <p:cNvSpPr txBox="1"/>
          <p:nvPr>
            <p:ph idx="4294967295" type="title"/>
          </p:nvPr>
        </p:nvSpPr>
        <p:spPr>
          <a:xfrm>
            <a:off x="354725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Quiz answers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5" name="Google Shape;1155;p27"/>
          <p:cNvSpPr txBox="1"/>
          <p:nvPr>
            <p:ph idx="4294967295" type="body"/>
          </p:nvPr>
        </p:nvSpPr>
        <p:spPr>
          <a:xfrm>
            <a:off x="354725" y="1158150"/>
            <a:ext cx="82089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-GB" sz="1911">
                <a:solidFill>
                  <a:schemeClr val="lt1"/>
                </a:solidFill>
              </a:rPr>
              <a:t>Which synchronization method shall you use before joining? </a:t>
            </a:r>
            <a:br>
              <a:rPr lang="en-GB" sz="1911">
                <a:solidFill>
                  <a:schemeClr val="lt1"/>
                </a:solidFill>
              </a:rPr>
            </a:br>
            <a:r>
              <a:rPr lang="en-GB" sz="1911">
                <a:solidFill>
                  <a:schemeClr val="lt1"/>
                </a:solidFill>
              </a:rPr>
              <a:t>none | timeShift |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one timeseries is regular, but the other is not -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but metrics occur at a different time - timeShift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have the same rate, and metrics occur at the same time - none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irregular - aggregateWindow</a:t>
            </a:r>
            <a:endParaRPr>
              <a:solidFill>
                <a:schemeClr val="lt1"/>
              </a:solidFill>
            </a:endParaRPr>
          </a:p>
          <a:p>
            <a:pPr indent="-312037" lvl="1" marL="832103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–"/>
            </a:pPr>
            <a:r>
              <a:rPr lang="en-GB" sz="1637">
                <a:solidFill>
                  <a:schemeClr val="lt1"/>
                </a:solidFill>
              </a:rPr>
              <a:t>two timeseries are regular, but metrics don't occur at the same time and rate - aggregateWindow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6" name="Google Shape;1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2107604">
            <a:off x="7534570" y="3787415"/>
            <a:ext cx="1450014" cy="483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p28"/>
          <p:cNvSpPr txBox="1"/>
          <p:nvPr>
            <p:ph idx="4294967295" type="title"/>
          </p:nvPr>
        </p:nvSpPr>
        <p:spPr>
          <a:xfrm>
            <a:off x="287150" y="29710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Let’s get dirty!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Picture 4" id="1162" name="Google Shape;116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048" y="1232017"/>
            <a:ext cx="8676000" cy="34808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3" name="Google Shape;1163;p28"/>
          <p:cNvGrpSpPr/>
          <p:nvPr/>
        </p:nvGrpSpPr>
        <p:grpSpPr>
          <a:xfrm>
            <a:off x="8001179" y="3798444"/>
            <a:ext cx="914401" cy="914401"/>
            <a:chOff x="0" y="0"/>
            <a:chExt cx="914400" cy="914400"/>
          </a:xfrm>
        </p:grpSpPr>
        <p:sp>
          <p:nvSpPr>
            <p:cNvPr id="1164" name="Google Shape;1164;p28"/>
            <p:cNvSpPr/>
            <p:nvPr/>
          </p:nvSpPr>
          <p:spPr>
            <a:xfrm>
              <a:off x="0" y="0"/>
              <a:ext cx="914400" cy="91440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28"/>
            <p:cNvSpPr txBox="1"/>
            <p:nvPr/>
          </p:nvSpPr>
          <p:spPr>
            <a:xfrm>
              <a:off x="45719" y="28997"/>
              <a:ext cx="822962" cy="8564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45700" spcFirstLastPara="1" rIns="45700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Pts val="5400"/>
                <a:buFont typeface="Calibri"/>
                <a:buNone/>
              </a:pPr>
              <a:r>
                <a:rPr b="0" i="0" lang="en-GB" sz="5400" u="none" cap="none" strike="noStrike">
                  <a:solidFill>
                    <a:schemeClr val="accent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29"/>
          <p:cNvSpPr txBox="1"/>
          <p:nvPr>
            <p:ph idx="4294967295" type="title"/>
          </p:nvPr>
        </p:nvSpPr>
        <p:spPr>
          <a:xfrm>
            <a:off x="354725" y="2802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Continuous Linear Pizza Oven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1" name="Google Shape;1171;p29"/>
          <p:cNvSpPr txBox="1"/>
          <p:nvPr>
            <p:ph idx="4294967295" type="body"/>
          </p:nvPr>
        </p:nvSpPr>
        <p:spPr>
          <a:xfrm>
            <a:off x="354725" y="915225"/>
            <a:ext cx="82089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9525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1800"/>
              <a:buNone/>
            </a:pPr>
            <a:r>
              <a:rPr b="1" lang="en-GB" sz="1800">
                <a:solidFill>
                  <a:srgbClr val="FFFFFF"/>
                </a:solidFill>
              </a:rPr>
              <a:t>Learning goals</a:t>
            </a:r>
            <a:r>
              <a:rPr b="0" lang="en-GB">
                <a:solidFill>
                  <a:srgbClr val="FFFFFF"/>
                </a:solidFill>
              </a:rPr>
              <a:t>:</a:t>
            </a:r>
            <a:endParaRPr>
              <a:solidFill>
                <a:srgbClr val="FFFFFF"/>
              </a:solidFill>
            </a:endParaRPr>
          </a:p>
          <a:p>
            <a:pPr indent="-259556" lvl="0" marL="259556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</a:pPr>
            <a:r>
              <a:rPr lang="en-GB" sz="1800">
                <a:solidFill>
                  <a:srgbClr val="FFFFFF"/>
                </a:solidFill>
              </a:rPr>
              <a:t>Join data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72" name="Google Shape;117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7938" y="-116800"/>
            <a:ext cx="749132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6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30"/>
          <p:cNvSpPr txBox="1"/>
          <p:nvPr>
            <p:ph idx="4294967295" type="title"/>
          </p:nvPr>
        </p:nvSpPr>
        <p:spPr>
          <a:xfrm>
            <a:off x="430750" y="339325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Task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8" name="Google Shape;1178;p30"/>
          <p:cNvSpPr txBox="1"/>
          <p:nvPr>
            <p:ph idx="4294967295" type="body"/>
          </p:nvPr>
        </p:nvSpPr>
        <p:spPr>
          <a:xfrm>
            <a:off x="430750" y="974325"/>
            <a:ext cx="82089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0" i="0" lang="en-GB" sz="21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Extract the difference between the humidity levels of the base cooking area and the mozzarella melting area. Find if the differences are lower than 20% or greater than 30%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2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3" name="Google Shape;1183;gd4d298e562_1_0"/>
          <p:cNvSpPr txBox="1"/>
          <p:nvPr>
            <p:ph type="title"/>
          </p:nvPr>
        </p:nvSpPr>
        <p:spPr>
          <a:xfrm>
            <a:off x="463540" y="609601"/>
            <a:ext cx="8208300" cy="5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GB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Let’s do some live coding</a:t>
            </a:r>
            <a:endParaRPr/>
          </a:p>
        </p:txBody>
      </p:sp>
      <p:pic>
        <p:nvPicPr>
          <p:cNvPr descr="Picture 4" id="1184" name="Google Shape;1184;gd4d298e562_1_0"/>
          <p:cNvPicPr preferRelativeResize="0"/>
          <p:nvPr/>
        </p:nvPicPr>
        <p:blipFill rotWithShape="1">
          <a:blip r:embed="rId3">
            <a:alphaModFix/>
          </a:blip>
          <a:srcRect b="14357" l="0" r="0" t="21543"/>
          <a:stretch/>
        </p:blipFill>
        <p:spPr>
          <a:xfrm>
            <a:off x="463540" y="1194847"/>
            <a:ext cx="8208394" cy="3504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d5e528ab89_0_10"/>
          <p:cNvSpPr txBox="1"/>
          <p:nvPr>
            <p:ph idx="4294967295" type="title"/>
          </p:nvPr>
        </p:nvSpPr>
        <p:spPr>
          <a:xfrm>
            <a:off x="711699" y="2196300"/>
            <a:ext cx="4625400" cy="134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Rubik Light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Advanced Data Analysis</a:t>
            </a:r>
            <a:b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</a:br>
            <a:r>
              <a:rPr b="0" i="0" lang="en-GB" sz="3200" u="none" cap="none" strike="noStrike">
                <a:solidFill>
                  <a:srgbClr val="FFFFFF"/>
                </a:solidFill>
                <a:latin typeface="Rubik Light"/>
                <a:ea typeface="Rubik Light"/>
                <a:cs typeface="Rubik Light"/>
                <a:sym typeface="Rubik Light"/>
              </a:rPr>
              <a:t>Joining Time Series</a:t>
            </a:r>
            <a:endParaRPr b="0" i="0" sz="3200" u="none" cap="none" strike="noStrike">
              <a:solidFill>
                <a:srgbClr val="2C2C38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sp>
        <p:nvSpPr>
          <p:cNvPr id="1190" name="Google Shape;1190;gd5e528ab89_0_10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1" name="Google Shape;1191;gd5e528ab89_0_10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GB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University of Tartu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4294967295" type="title"/>
          </p:nvPr>
        </p:nvSpPr>
        <p:spPr>
          <a:xfrm>
            <a:off x="0" y="1333500"/>
            <a:ext cx="5567363" cy="96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dk1"/>
                </a:solidFill>
              </a:rPr>
              <a:t>The ideal case</a:t>
            </a:r>
            <a:endParaRPr/>
          </a:p>
        </p:txBody>
      </p:sp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2" id="78" name="Google Shape;78;p4"/>
          <p:cNvPicPr preferRelativeResize="0"/>
          <p:nvPr/>
        </p:nvPicPr>
        <p:blipFill rotWithShape="1">
          <a:blip r:embed="rId3">
            <a:alphaModFix/>
          </a:blip>
          <a:srcRect b="13588" l="0" r="0" t="11853"/>
          <a:stretch/>
        </p:blipFill>
        <p:spPr>
          <a:xfrm>
            <a:off x="561383" y="1194849"/>
            <a:ext cx="8110550" cy="353664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4"/>
          <p:cNvSpPr txBox="1"/>
          <p:nvPr/>
        </p:nvSpPr>
        <p:spPr>
          <a:xfrm>
            <a:off x="547280" y="443908"/>
            <a:ext cx="2571538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Helvetica Neue"/>
              <a:buNone/>
            </a:pPr>
            <a:r>
              <a:rPr b="1" i="0" lang="en-GB" sz="2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Ideal Scenario</a:t>
            </a:r>
            <a:endParaRPr b="0" i="0" sz="2400" u="none" cap="none" strike="noStrike">
              <a:solidFill>
                <a:srgbClr val="2C2C38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/>
          <p:nvPr>
            <p:ph idx="4294967295" type="title"/>
          </p:nvPr>
        </p:nvSpPr>
        <p:spPr>
          <a:xfrm>
            <a:off x="279400" y="330200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Running example on pizza quality issues</a:t>
            </a:r>
            <a:endParaRPr/>
          </a:p>
        </p:txBody>
      </p:sp>
      <p:sp>
        <p:nvSpPr>
          <p:cNvPr id="85" name="Google Shape;85;p5"/>
          <p:cNvSpPr txBox="1"/>
          <p:nvPr>
            <p:ph idx="4294967295" type="body"/>
          </p:nvPr>
        </p:nvSpPr>
        <p:spPr>
          <a:xfrm>
            <a:off x="279400" y="965200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</a:pPr>
            <a:r>
              <a:rPr lang="en-GB">
                <a:solidFill>
                  <a:schemeClr val="lt1"/>
                </a:solidFill>
              </a:rPr>
              <a:t>If the temperature difference between the base cooking area and the mozzarella melting area is lower than 180° or greater than 190°, the mozzarella cheese will not melt properly or it will burn. </a:t>
            </a:r>
            <a:endParaRPr/>
          </a:p>
        </p:txBody>
      </p:sp>
      <p:sp>
        <p:nvSpPr>
          <p:cNvPr id="86" name="Google Shape;86;p5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6"/>
          <p:cNvCxnSpPr/>
          <p:nvPr/>
        </p:nvCxnSpPr>
        <p:spPr>
          <a:xfrm>
            <a:off x="666572" y="1958972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3" name="Google Shape;93;p6"/>
          <p:cNvCxnSpPr/>
          <p:nvPr/>
        </p:nvCxnSpPr>
        <p:spPr>
          <a:xfrm>
            <a:off x="666572" y="3245174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4" name="Google Shape;94;p6"/>
          <p:cNvSpPr txBox="1"/>
          <p:nvPr/>
        </p:nvSpPr>
        <p:spPr>
          <a:xfrm>
            <a:off x="853877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2455401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4056925" y="1984075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5658451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259975" y="1984075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" name="Google Shape;99;p6"/>
          <p:cNvCxnSpPr>
            <a:stCxn id="94" idx="0"/>
            <a:endCxn id="100" idx="0"/>
          </p:cNvCxnSpPr>
          <p:nvPr/>
        </p:nvCxnSpPr>
        <p:spPr>
          <a:xfrm rot="10800000">
            <a:off x="1126315" y="1438975"/>
            <a:ext cx="2100" cy="545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6"/>
          <p:cNvCxnSpPr>
            <a:stCxn id="95" idx="0"/>
            <a:endCxn id="102" idx="0"/>
          </p:cNvCxnSpPr>
          <p:nvPr/>
        </p:nvCxnSpPr>
        <p:spPr>
          <a:xfrm rot="10800000">
            <a:off x="2717639" y="1210075"/>
            <a:ext cx="12300" cy="774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" name="Google Shape;103;p6"/>
          <p:cNvCxnSpPr>
            <a:stCxn id="96" idx="0"/>
            <a:endCxn id="104" idx="0"/>
          </p:cNvCxnSpPr>
          <p:nvPr/>
        </p:nvCxnSpPr>
        <p:spPr>
          <a:xfrm rot="10800000">
            <a:off x="4315563" y="1661875"/>
            <a:ext cx="15900" cy="32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" name="Google Shape;105;p6"/>
          <p:cNvCxnSpPr>
            <a:stCxn id="97" idx="0"/>
            <a:endCxn id="106" idx="0"/>
          </p:cNvCxnSpPr>
          <p:nvPr/>
        </p:nvCxnSpPr>
        <p:spPr>
          <a:xfrm rot="10800000">
            <a:off x="5927889" y="1669075"/>
            <a:ext cx="5100" cy="3150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" name="Google Shape;107;p6"/>
          <p:cNvCxnSpPr>
            <a:stCxn id="98" idx="0"/>
            <a:endCxn id="108" idx="0"/>
          </p:cNvCxnSpPr>
          <p:nvPr/>
        </p:nvCxnSpPr>
        <p:spPr>
          <a:xfrm rot="10800000">
            <a:off x="7525213" y="1571875"/>
            <a:ext cx="9300" cy="4122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6"/>
          <p:cNvSpPr/>
          <p:nvPr/>
        </p:nvSpPr>
        <p:spPr>
          <a:xfrm>
            <a:off x="1083479" y="143909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/>
          <p:nvPr/>
        </p:nvSpPr>
        <p:spPr>
          <a:xfrm>
            <a:off x="2674810" y="121021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6"/>
          <p:cNvSpPr/>
          <p:nvPr/>
        </p:nvSpPr>
        <p:spPr>
          <a:xfrm>
            <a:off x="4272831" y="166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6"/>
          <p:cNvSpPr/>
          <p:nvPr/>
        </p:nvSpPr>
        <p:spPr>
          <a:xfrm>
            <a:off x="5885183" y="166893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6"/>
          <p:cNvSpPr/>
          <p:nvPr/>
        </p:nvSpPr>
        <p:spPr>
          <a:xfrm>
            <a:off x="7482512" y="15718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6"/>
          <p:cNvSpPr txBox="1"/>
          <p:nvPr/>
        </p:nvSpPr>
        <p:spPr>
          <a:xfrm>
            <a:off x="1188608" y="1326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290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6"/>
          <p:cNvSpPr txBox="1"/>
          <p:nvPr/>
        </p:nvSpPr>
        <p:spPr>
          <a:xfrm>
            <a:off x="2785561" y="1099834"/>
            <a:ext cx="358413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305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"/>
          <p:cNvSpPr txBox="1"/>
          <p:nvPr/>
        </p:nvSpPr>
        <p:spPr>
          <a:xfrm>
            <a:off x="6000568" y="1550788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4417822" y="155143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7628710" y="1339049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285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"/>
          <p:cNvSpPr txBox="1"/>
          <p:nvPr/>
        </p:nvSpPr>
        <p:spPr>
          <a:xfrm>
            <a:off x="861064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2462587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4064111" y="3280962"/>
            <a:ext cx="549076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5665637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7267162" y="3280962"/>
            <a:ext cx="549075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6"/>
          <p:cNvCxnSpPr>
            <a:stCxn id="114" idx="0"/>
            <a:endCxn id="120" idx="0"/>
          </p:cNvCxnSpPr>
          <p:nvPr/>
        </p:nvCxnSpPr>
        <p:spPr>
          <a:xfrm rot="10800000">
            <a:off x="1133501" y="2746662"/>
            <a:ext cx="2100" cy="5343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" name="Google Shape;121;p6"/>
          <p:cNvCxnSpPr>
            <a:stCxn id="115" idx="0"/>
            <a:endCxn id="122" idx="0"/>
          </p:cNvCxnSpPr>
          <p:nvPr/>
        </p:nvCxnSpPr>
        <p:spPr>
          <a:xfrm rot="10800000">
            <a:off x="2724825" y="2453862"/>
            <a:ext cx="12300" cy="827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" name="Google Shape;123;p6"/>
          <p:cNvCxnSpPr>
            <a:stCxn id="116" idx="0"/>
            <a:endCxn id="124" idx="0"/>
          </p:cNvCxnSpPr>
          <p:nvPr/>
        </p:nvCxnSpPr>
        <p:spPr>
          <a:xfrm rot="10800000">
            <a:off x="4322749" y="2660862"/>
            <a:ext cx="15900" cy="62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p6"/>
          <p:cNvCxnSpPr>
            <a:stCxn id="117" idx="0"/>
            <a:endCxn id="126" idx="0"/>
          </p:cNvCxnSpPr>
          <p:nvPr/>
        </p:nvCxnSpPr>
        <p:spPr>
          <a:xfrm rot="10800000">
            <a:off x="5935075" y="3050862"/>
            <a:ext cx="5100" cy="2301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6"/>
          <p:cNvCxnSpPr>
            <a:stCxn id="118" idx="0"/>
            <a:endCxn id="128" idx="0"/>
          </p:cNvCxnSpPr>
          <p:nvPr/>
        </p:nvCxnSpPr>
        <p:spPr>
          <a:xfrm rot="10800000">
            <a:off x="7532399" y="2847462"/>
            <a:ext cx="9300" cy="433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6"/>
          <p:cNvSpPr/>
          <p:nvPr/>
        </p:nvSpPr>
        <p:spPr>
          <a:xfrm>
            <a:off x="1090665" y="274661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2681996" y="2453937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4280017" y="266099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5892369" y="3050890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7489697" y="2847442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1195794" y="2570531"/>
            <a:ext cx="358414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2792747" y="2343557"/>
            <a:ext cx="35841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6"/>
          <p:cNvSpPr txBox="1"/>
          <p:nvPr/>
        </p:nvSpPr>
        <p:spPr>
          <a:xfrm>
            <a:off x="6008030" y="2942356"/>
            <a:ext cx="273656" cy="264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95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/>
        </p:nvSpPr>
        <p:spPr>
          <a:xfrm>
            <a:off x="4424534" y="2563235"/>
            <a:ext cx="347103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7612558" y="2730806"/>
            <a:ext cx="358414" cy="264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328596" y="1511472"/>
            <a:ext cx="321617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376860" y="2737335"/>
            <a:ext cx="321617" cy="288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S2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p6"/>
          <p:cNvCxnSpPr/>
          <p:nvPr/>
        </p:nvCxnSpPr>
        <p:spPr>
          <a:xfrm>
            <a:off x="660840" y="4304736"/>
            <a:ext cx="7845040" cy="1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7" name="Google Shape;137;p6"/>
          <p:cNvSpPr txBox="1"/>
          <p:nvPr/>
        </p:nvSpPr>
        <p:spPr>
          <a:xfrm>
            <a:off x="855332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00:00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2446223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01:00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037113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02:00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"/>
          <p:cNvSpPr txBox="1"/>
          <p:nvPr/>
        </p:nvSpPr>
        <p:spPr>
          <a:xfrm>
            <a:off x="5659904" y="4340523"/>
            <a:ext cx="549075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03:00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6"/>
          <p:cNvSpPr txBox="1"/>
          <p:nvPr/>
        </p:nvSpPr>
        <p:spPr>
          <a:xfrm>
            <a:off x="7261429" y="4340523"/>
            <a:ext cx="549076" cy="288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7E5E6"/>
              </a:buClr>
              <a:buSzPts val="1400"/>
              <a:buFont typeface="Calibri"/>
              <a:buNone/>
            </a:pPr>
            <a:r>
              <a:rPr b="0" i="0" lang="en-GB" sz="1400" u="none" cap="none" strike="noStrike">
                <a:solidFill>
                  <a:srgbClr val="D7E5E6"/>
                </a:solidFill>
                <a:latin typeface="Calibri"/>
                <a:ea typeface="Calibri"/>
                <a:cs typeface="Calibri"/>
                <a:sym typeface="Calibri"/>
              </a:rPr>
              <a:t>04:00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6"/>
          <p:cNvCxnSpPr>
            <a:stCxn id="137" idx="0"/>
            <a:endCxn id="143" idx="0"/>
          </p:cNvCxnSpPr>
          <p:nvPr/>
        </p:nvCxnSpPr>
        <p:spPr>
          <a:xfrm rot="10800000">
            <a:off x="1127770" y="4018923"/>
            <a:ext cx="2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" name="Google Shape;144;p6"/>
          <p:cNvCxnSpPr>
            <a:stCxn id="138" idx="0"/>
            <a:endCxn id="145" idx="0"/>
          </p:cNvCxnSpPr>
          <p:nvPr/>
        </p:nvCxnSpPr>
        <p:spPr>
          <a:xfrm rot="10800000">
            <a:off x="2718961" y="4018923"/>
            <a:ext cx="18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6"/>
          <p:cNvCxnSpPr>
            <a:stCxn id="139" idx="0"/>
            <a:endCxn id="147" idx="0"/>
          </p:cNvCxnSpPr>
          <p:nvPr/>
        </p:nvCxnSpPr>
        <p:spPr>
          <a:xfrm flipH="1" rot="10800000">
            <a:off x="4311651" y="4114023"/>
            <a:ext cx="5400" cy="2265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" name="Google Shape;148;p6"/>
          <p:cNvCxnSpPr>
            <a:stCxn id="140" idx="0"/>
            <a:endCxn id="149" idx="0"/>
          </p:cNvCxnSpPr>
          <p:nvPr/>
        </p:nvCxnSpPr>
        <p:spPr>
          <a:xfrm rot="10800000">
            <a:off x="5929341" y="4018923"/>
            <a:ext cx="51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0" name="Google Shape;150;p6"/>
          <p:cNvCxnSpPr>
            <a:stCxn id="141" idx="0"/>
            <a:endCxn id="151" idx="0"/>
          </p:cNvCxnSpPr>
          <p:nvPr/>
        </p:nvCxnSpPr>
        <p:spPr>
          <a:xfrm rot="10800000">
            <a:off x="7526667" y="4018923"/>
            <a:ext cx="9300" cy="321600"/>
          </a:xfrm>
          <a:prstGeom prst="straightConnector1">
            <a:avLst/>
          </a:prstGeom>
          <a:noFill/>
          <a:ln cap="flat" cmpd="sng" w="9525">
            <a:solidFill>
              <a:srgbClr val="D7E5E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6"/>
          <p:cNvSpPr/>
          <p:nvPr/>
        </p:nvSpPr>
        <p:spPr>
          <a:xfrm>
            <a:off x="1084933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2676264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274286" y="4113958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5886636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7483965" y="4018834"/>
            <a:ext cx="85459" cy="87023"/>
          </a:xfrm>
          <a:prstGeom prst="ellipse">
            <a:avLst/>
          </a:prstGeom>
          <a:solidFill>
            <a:srgbClr val="D7E5E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 txBox="1"/>
          <p:nvPr/>
        </p:nvSpPr>
        <p:spPr>
          <a:xfrm>
            <a:off x="1190063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"/>
          <p:cNvSpPr txBox="1"/>
          <p:nvPr/>
        </p:nvSpPr>
        <p:spPr>
          <a:xfrm>
            <a:off x="2787015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6002297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4412078" y="3951189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170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7634086" y="3828422"/>
            <a:ext cx="358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Font typeface="Calibri"/>
              <a:buNone/>
            </a:pPr>
            <a:r>
              <a:rPr b="0" i="0" lang="en-GB" sz="12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185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328596" y="3796896"/>
            <a:ext cx="598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Calibri"/>
              <a:buNone/>
            </a:pPr>
            <a:r>
              <a:rPr b="1" i="0" lang="en-GB" sz="1400" u="none" cap="none" strike="noStrik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S1-S2</a:t>
            </a:r>
            <a:endParaRPr b="0" i="0" sz="1400" u="none" cap="none" strike="noStrike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925" y="195990"/>
            <a:ext cx="9143999" cy="671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"/>
          <p:cNvSpPr txBox="1"/>
          <p:nvPr>
            <p:ph idx="4294967295" type="title"/>
          </p:nvPr>
        </p:nvSpPr>
        <p:spPr>
          <a:xfrm>
            <a:off x="355600" y="364067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Let’s do some live coding</a:t>
            </a:r>
            <a:endParaRPr/>
          </a:p>
        </p:txBody>
      </p:sp>
      <p:sp>
        <p:nvSpPr>
          <p:cNvPr id="164" name="Google Shape;164;p7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4" id="165" name="Google Shape;165;p7"/>
          <p:cNvPicPr preferRelativeResize="0"/>
          <p:nvPr/>
        </p:nvPicPr>
        <p:blipFill rotWithShape="1">
          <a:blip r:embed="rId3">
            <a:alphaModFix/>
          </a:blip>
          <a:srcRect b="14355" l="0" r="0" t="21543"/>
          <a:stretch/>
        </p:blipFill>
        <p:spPr>
          <a:xfrm>
            <a:off x="463540" y="1194847"/>
            <a:ext cx="8208393" cy="350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idx="4294967295" type="title"/>
          </p:nvPr>
        </p:nvSpPr>
        <p:spPr>
          <a:xfrm>
            <a:off x="245533" y="295784"/>
            <a:ext cx="8208963" cy="585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ubik Light"/>
              <a:buNone/>
            </a:pPr>
            <a:r>
              <a:rPr lang="en-GB">
                <a:solidFill>
                  <a:schemeClr val="lt1"/>
                </a:solidFill>
              </a:rPr>
              <a:t>Here we go</a:t>
            </a:r>
            <a:endParaRPr/>
          </a:p>
        </p:txBody>
      </p:sp>
      <p:sp>
        <p:nvSpPr>
          <p:cNvPr id="171" name="Google Shape;171;p8"/>
          <p:cNvSpPr txBox="1"/>
          <p:nvPr>
            <p:ph idx="4294967295" type="body"/>
          </p:nvPr>
        </p:nvSpPr>
        <p:spPr>
          <a:xfrm>
            <a:off x="300831" y="1007533"/>
            <a:ext cx="8542200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7938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ts12 = from(bucket: "training")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range(start: 2020-06-07T12:00:00Z, stop: 2020-06-07T12:05:00Z)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r._measurement == "iot-oven")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|&gt; filter(fn: (r) =&gt; r._field == "temperature")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b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ts1 = ts12 |&gt; filter(fn: (r) =&gt; r.sensor == "S1")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ts2 = ts12 |&gt; filter(fn: (r) =&gt; r.sensor == "S2")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2C2C38"/>
              </a:buClr>
              <a:buSzPct val="66666"/>
              <a:buNone/>
            </a:pPr>
            <a:br>
              <a:rPr lang="en-GB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GB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join(tables: {key1: ts1, key2: ts2}, on: ["_time"], method:inner")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accent5"/>
              </a:buClr>
              <a:buSzPct val="100000"/>
              <a:buNone/>
            </a:pPr>
            <a:r>
              <a:t/>
            </a:r>
            <a:endParaRPr b="1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7938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join |&gt; map(fn: (r) =&gt; ({ _time: r._time,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95250" lvl="0" marL="0" rtl="0" algn="l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ct val="66666"/>
              <a:buNone/>
            </a:pPr>
            <a:r>
              <a:rPr lang="en-GB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                         _value: r._value_s1 - r._value_s2 }))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2" name="Google Shape;172;p8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>
            <p:ph idx="4294967295" type="title"/>
          </p:nvPr>
        </p:nvSpPr>
        <p:spPr>
          <a:xfrm>
            <a:off x="244925" y="305550"/>
            <a:ext cx="8208900" cy="5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Rubik Light"/>
              <a:buNone/>
            </a:pPr>
            <a:r>
              <a:rPr b="0" i="0" lang="en-GB" sz="240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It gives no results … why?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8" name="Google Shape;178;p9"/>
          <p:cNvSpPr txBox="1"/>
          <p:nvPr>
            <p:ph idx="12" type="sldNum"/>
          </p:nvPr>
        </p:nvSpPr>
        <p:spPr>
          <a:xfrm>
            <a:off x="8955088" y="4772025"/>
            <a:ext cx="188912" cy="26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fld id="{00000000-1234-1234-1234-123412341234}" type="slidenum">
              <a:rPr b="0" i="0" lang="en-GB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2146177" y="262125"/>
            <a:ext cx="44064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700"/>
              <a:buFont typeface="Calibri"/>
              <a:buNone/>
            </a:pPr>
            <a:r>
              <a:rPr b="0" i="0" lang="en-GB" sz="287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:-/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