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ubik Light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Rubik"/>
      <p:regular r:id="rId51"/>
      <p:bold r:id="rId52"/>
      <p:italic r:id="rId53"/>
      <p:boldItalic r:id="rId54"/>
    </p:embeddedFont>
    <p:embeddedFont>
      <p:font typeface="Helvetica Neue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hPV+1lLMsutFQ2UX/3/4IdxsN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5CC11-3569-409D-BFEF-E08712BDD325}">
  <a:tblStyle styleId="{0745CC11-3569-409D-BFEF-E08712BDD32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F5FF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ubikLight-bold.fntdata"/><Relationship Id="rId43" Type="http://schemas.openxmlformats.org/officeDocument/2006/relationships/font" Target="fonts/RubikLight-regular.fntdata"/><Relationship Id="rId46" Type="http://schemas.openxmlformats.org/officeDocument/2006/relationships/font" Target="fonts/RubikLight-boldItalic.fntdata"/><Relationship Id="rId45" Type="http://schemas.openxmlformats.org/officeDocument/2006/relationships/font" Target="fonts/Rubik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ubik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Rubik-italic.fntdata"/><Relationship Id="rId52" Type="http://schemas.openxmlformats.org/officeDocument/2006/relationships/font" Target="fonts/Rubik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54" Type="http://schemas.openxmlformats.org/officeDocument/2006/relationships/font" Target="fonts/Rubik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1" name="Google Shape;4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8296aff5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d8296aff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c198ca85_2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d5c198ca85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3d49e7c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83d49e7c2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5c198ca85_2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gd5c198ca85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gd5c198ca85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gd5c198ca85_2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gd5c198ca85_2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gd5c198ca85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gd5c198ca85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gd5c198ca85_2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d5c198ca85_2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9" name="Google Shape;29;gd5c198ca85_2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0" name="Google Shape;30;gd5c198ca85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1" name="Google Shape;31;gd5c198ca85_2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6" name="Google Shape;36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37" name="Google Shape;37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38" name="Google Shape;38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d5c198ca85_2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40" name="Google Shape;40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" name="Google Shape;41;gd5c198ca85_2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42" name="Google Shape;42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3" name="Google Shape;43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4" name="Google Shape;44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d5c198ca85_2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46" name="Google Shape;46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47" name="Google Shape;47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d5c198ca85_2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50" name="Google Shape;50;gd5c198ca85_2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d5c198ca85_2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gd5c198ca85_2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5c198ca85_2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gd5c198ca85_2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56" name="Google Shape;56;gd5c198ca85_2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c198ca85_2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gd5c198ca85_2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5c198ca85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5c198ca85_2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5c198ca85_2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4294967295" type="title"/>
          </p:nvPr>
        </p:nvSpPr>
        <p:spPr>
          <a:xfrm>
            <a:off x="711699" y="1962075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11705" y="3507708"/>
            <a:ext cx="5297138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693216" y="1281161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4" name="Google Shape;154;p22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5" name="Google Shape;155;p22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6" name="Google Shape;156;p22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2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693216" y="1281161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8" name="Google Shape;168;p23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9" name="Google Shape;169;p23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0" name="Google Shape;170;p23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1" name="Google Shape;171;p23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3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3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0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693216" y="1281161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" name="Google Shape;182;p24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3" name="Google Shape;183;p24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4" name="Google Shape;184;p24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5" name="Google Shape;185;p24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6" name="Google Shape;186;p24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4"/>
          <p:cNvGraphicFramePr/>
          <p:nvPr/>
        </p:nvGraphicFramePr>
        <p:xfrm>
          <a:off x="5866379" y="35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0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4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4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0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idx="4294967295" type="title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96" name="Google Shape;196;p7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201" name="Google Shape;201;p7"/>
          <p:cNvPicPr preferRelativeResize="0"/>
          <p:nvPr/>
        </p:nvPicPr>
        <p:blipFill rotWithShape="1">
          <a:blip r:embed="rId3">
            <a:alphaModFix/>
          </a:blip>
          <a:srcRect b="9281" l="29795" r="0" t="17094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8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1" name="Google Shape;211;p8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2" name="Google Shape;212;p8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3" name="Google Shape;213;p8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792206" y="1273067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25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3" name="Google Shape;223;p25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4" name="Google Shape;224;p25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5" name="Google Shape;225;p25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92206" y="1273067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4" name="Google Shape;234;p26"/>
          <p:cNvSpPr/>
          <p:nvPr/>
        </p:nvSpPr>
        <p:spPr>
          <a:xfrm>
            <a:off x="8627549" y="485656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6" name="Google Shape;236;p26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7" name="Google Shape;237;p26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8" name="Google Shape;238;p26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2792206" y="1273067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7"/>
          <p:cNvGraphicFramePr/>
          <p:nvPr/>
        </p:nvGraphicFramePr>
        <p:xfrm>
          <a:off x="5866379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72600"/>
                <a:gridCol w="63117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8" name="Google Shape;248;p27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9" name="Google Shape;249;p27"/>
          <p:cNvSpPr/>
          <p:nvPr/>
        </p:nvSpPr>
        <p:spPr>
          <a:xfrm>
            <a:off x="8627549" y="485656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8627549" y="171521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27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2" name="Google Shape;252;p27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3" name="Google Shape;253;p27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4" name="Google Shape;254;p27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792206" y="1273067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28"/>
          <p:cNvGraphicFramePr/>
          <p:nvPr/>
        </p:nvGraphicFramePr>
        <p:xfrm>
          <a:off x="5866379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72600"/>
                <a:gridCol w="63117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64" name="Google Shape;264;p28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65" name="Google Shape;265;p28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5375"/>
                <a:gridCol w="418450"/>
                <a:gridCol w="831975"/>
                <a:gridCol w="598800"/>
                <a:gridCol w="5421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66" name="Google Shape;266;p28"/>
          <p:cNvSpPr/>
          <p:nvPr/>
        </p:nvSpPr>
        <p:spPr>
          <a:xfrm>
            <a:off x="8627549" y="485656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8627549" y="171521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8627549" y="2979405"/>
            <a:ext cx="108001" cy="159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28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70" name="Google Shape;270;p28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71" name="Google Shape;271;p28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72" name="Google Shape;272;p28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73" name="Google Shape;273;p28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2792206" y="1273067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29"/>
          <p:cNvGraphicFramePr/>
          <p:nvPr/>
        </p:nvGraphicFramePr>
        <p:xfrm>
          <a:off x="5866379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72600"/>
                <a:gridCol w="63117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82" name="Google Shape;282;p29"/>
          <p:cNvGraphicFramePr/>
          <p:nvPr/>
        </p:nvGraphicFramePr>
        <p:xfrm>
          <a:off x="5866379" y="35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5375"/>
                <a:gridCol w="418450"/>
                <a:gridCol w="848150"/>
                <a:gridCol w="59072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83" name="Google Shape;283;p29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84" name="Google Shape;284;p29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5375"/>
                <a:gridCol w="418450"/>
                <a:gridCol w="831975"/>
                <a:gridCol w="598800"/>
                <a:gridCol w="5421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85" name="Google Shape;285;p29"/>
          <p:cNvSpPr/>
          <p:nvPr/>
        </p:nvSpPr>
        <p:spPr>
          <a:xfrm>
            <a:off x="8627549" y="485656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8627549" y="171521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8627549" y="3961560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8627549" y="2979405"/>
            <a:ext cx="108001" cy="159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" name="Google Shape;289;p29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90" name="Google Shape;290;p29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91" name="Google Shape;291;p29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92" name="Google Shape;292;p29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idx="4294967295" type="title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99" name="Google Shape;299;p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304" name="Google Shape;304;p9"/>
          <p:cNvPicPr preferRelativeResize="0"/>
          <p:nvPr/>
        </p:nvPicPr>
        <p:blipFill rotWithShape="1">
          <a:blip r:embed="rId3">
            <a:alphaModFix/>
          </a:blip>
          <a:srcRect b="9281" l="29795" r="10277" t="17094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3" id="305" name="Google Shape;305;p9"/>
          <p:cNvPicPr preferRelativeResize="0"/>
          <p:nvPr/>
        </p:nvPicPr>
        <p:blipFill rotWithShape="1">
          <a:blip r:embed="rId3">
            <a:alphaModFix/>
          </a:blip>
          <a:srcRect b="9281" l="93958" r="0" t="17094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10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19" name="Google Shape;319;p10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20" name="Google Shape;320;p10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21" name="Google Shape;321;p10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22" name="Google Shape;322;p10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808389" y="1258348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" name="Google Shape;330;p30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31" name="Google Shape;331;p30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32" name="Google Shape;332;p30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33" name="Google Shape;333;p30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2808389" y="1258348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31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43" name="Google Shape;343;p31"/>
          <p:cNvSpPr/>
          <p:nvPr/>
        </p:nvSpPr>
        <p:spPr>
          <a:xfrm>
            <a:off x="7958163" y="48325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4" name="Google Shape;344;p31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45" name="Google Shape;345;p31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46" name="Google Shape;346;p31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47" name="Google Shape;347;p31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48" name="Google Shape;348;p31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2808389" y="1258348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2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32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57" name="Google Shape;357;p32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58" name="Google Shape;358;p32"/>
          <p:cNvSpPr/>
          <p:nvPr/>
        </p:nvSpPr>
        <p:spPr>
          <a:xfrm>
            <a:off x="7958163" y="48325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7958163" y="1712822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0" name="Google Shape;360;p32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61" name="Google Shape;361;p32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62" name="Google Shape;362;p32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63" name="Google Shape;363;p32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64" name="Google Shape;364;p3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2808389" y="1258348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2" name="Google Shape;372;p33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73" name="Google Shape;373;p33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74" name="Google Shape;374;p33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1625"/>
                <a:gridCol w="415975"/>
                <a:gridCol w="641325"/>
                <a:gridCol w="6413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idle]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75" name="Google Shape;375;p33"/>
          <p:cNvSpPr/>
          <p:nvPr/>
        </p:nvSpPr>
        <p:spPr>
          <a:xfrm>
            <a:off x="7958163" y="48325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7958163" y="1712822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3"/>
          <p:cNvSpPr/>
          <p:nvPr/>
        </p:nvSpPr>
        <p:spPr>
          <a:xfrm>
            <a:off x="7958163" y="2977008"/>
            <a:ext cx="108001" cy="159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8" name="Google Shape;378;p33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79" name="Google Shape;379;p33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80" name="Google Shape;380;p33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81" name="Google Shape;381;p33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82" name="Google Shape;382;p3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2808389" y="1258348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34"/>
          <p:cNvGraphicFramePr/>
          <p:nvPr/>
        </p:nvGraphicFramePr>
        <p:xfrm>
          <a:off x="5866381" y="13547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91" name="Google Shape;391;p34"/>
          <p:cNvGraphicFramePr/>
          <p:nvPr/>
        </p:nvGraphicFramePr>
        <p:xfrm>
          <a:off x="5866377" y="35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1625"/>
                <a:gridCol w="415975"/>
                <a:gridCol w="641325"/>
                <a:gridCol w="6413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GroupKey[cpu,, idle]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92" name="Google Shape;392;p34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7075"/>
                <a:gridCol w="445425"/>
                <a:gridCol w="620975"/>
                <a:gridCol w="6209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system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system]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93" name="Google Shape;393;p34"/>
          <p:cNvGraphicFramePr/>
          <p:nvPr/>
        </p:nvGraphicFramePr>
        <p:xfrm>
          <a:off x="5866379" y="26266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31625"/>
                <a:gridCol w="415975"/>
                <a:gridCol w="641325"/>
                <a:gridCol w="6413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cpu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idle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GroupKey[cpu, idle]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94" name="Google Shape;394;p34"/>
          <p:cNvSpPr/>
          <p:nvPr/>
        </p:nvSpPr>
        <p:spPr>
          <a:xfrm>
            <a:off x="7958163" y="483259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7958163" y="1712822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7958163" y="3959164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7958163" y="2977008"/>
            <a:ext cx="108001" cy="159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" name="Google Shape;398;p34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99" name="Google Shape;399;p34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00" name="Google Shape;400;p34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01" name="Google Shape;401;p34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02" name="Google Shape;402;p34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"/>
          <p:cNvSpPr txBox="1"/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  <p:sp>
        <p:nvSpPr>
          <p:cNvPr id="408" name="Google Shape;408;p11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/>
          <p:nvPr>
            <p:ph idx="4294967295" type="title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414" name="Google Shape;414;p13"/>
          <p:cNvSpPr txBox="1"/>
          <p:nvPr>
            <p:ph idx="4294967295" type="body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Flux is a functional data scripting and query language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Written to be: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Useable: easy to learn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Readable: developers read more code than we write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b="1" lang="en-US">
                <a:solidFill>
                  <a:srgbClr val="00B0F0"/>
                </a:solidFill>
              </a:rPr>
              <a:t>Composable: developers can build onto the language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Testable: queries are code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Contributable: open source contributions matter</a:t>
            </a:r>
            <a:endParaRPr/>
          </a:p>
        </p:txBody>
      </p:sp>
      <p:sp>
        <p:nvSpPr>
          <p:cNvPr id="415" name="Google Shape;415;p13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idx="4294967295" type="title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422" name="Google Shape;422;p14"/>
          <p:cNvSpPr txBox="1"/>
          <p:nvPr>
            <p:ph idx="4294967295" type="body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3" name="Google Shape;423;p14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4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idx="4294967295" type="title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8" name="Google Shape;78;p3"/>
          <p:cNvSpPr txBox="1"/>
          <p:nvPr>
            <p:ph idx="4294967295" type="body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80" name="Google Shape;80;p3"/>
          <p:cNvPicPr preferRelativeResize="0"/>
          <p:nvPr/>
        </p:nvPicPr>
        <p:blipFill rotWithShape="1">
          <a:blip r:embed="rId3">
            <a:alphaModFix/>
          </a:blip>
          <a:srcRect b="10134" l="54135" r="1916" t="57143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/>
          <p:nvPr>
            <p:ph idx="4294967295" type="title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430" name="Google Shape;430;p15"/>
          <p:cNvSpPr txBox="1"/>
          <p:nvPr>
            <p:ph idx="4294967295" type="body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9617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&lt;&lt;variable&gt;&gt;</a:t>
            </a:r>
            <a:r>
              <a:rPr lang="en-US"/>
              <a:t>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>
                <a:solidFill>
                  <a:schemeClr val="lt1"/>
                </a:solidFill>
              </a:rPr>
              <a:t>&lt;&lt; implementation &gt;&gt;</a:t>
            </a:r>
            <a:endParaRPr/>
          </a:p>
          <a:p>
            <a:pPr indent="-249617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>
                <a:solidFill>
                  <a:srgbClr val="FFFFFF"/>
                </a:solidFill>
              </a:rPr>
              <a:t>Example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 = (tables=&lt;-) =&gt;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map(fn: (r) =&gt; squared(r._value))</a:t>
            </a:r>
            <a:endParaRPr sz="150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(bucket:"foo")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r._measurement == "samples")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allSquared()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r._value &gt; 23.2)</a:t>
            </a:r>
            <a:endParaRPr sz="500">
              <a:solidFill>
                <a:schemeClr val="lt1"/>
              </a:solidFill>
            </a:endParaRPr>
          </a:p>
          <a:p>
            <a:pPr indent="-151447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15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/>
          <p:nvPr>
            <p:ph idx="4294967295" type="title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US" sz="2400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rPr>
              <a:t>Let’s get dirty!</a:t>
            </a:r>
            <a:endParaRPr/>
          </a:p>
        </p:txBody>
      </p:sp>
      <p:sp>
        <p:nvSpPr>
          <p:cNvPr id="438" name="Google Shape;438;p12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439" name="Google Shape;4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441" name="Google Shape;441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1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 txBox="1"/>
          <p:nvPr>
            <p:ph idx="4294967295" type="title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449" name="Google Shape;449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38" y="-116800"/>
            <a:ext cx="749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/>
          <p:nvPr>
            <p:ph idx="4294967295" type="title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457" name="Google Shape;457;p17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to each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7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8296aff5f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465" name="Google Shape;465;gd8296aff5f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466" name="Google Shape;466;gd8296aff5f_0_0"/>
          <p:cNvPicPr preferRelativeResize="0"/>
          <p:nvPr/>
        </p:nvPicPr>
        <p:blipFill rotWithShape="1">
          <a:blip r:embed="rId3">
            <a:alphaModFix/>
          </a:blip>
          <a:srcRect b="14358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472" name="Google Shape;472;p18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5" name="Google Shape;4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491378" y="616627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"/>
          <p:cNvSpPr txBox="1"/>
          <p:nvPr>
            <p:ph idx="4294967295" type="body"/>
          </p:nvPr>
        </p:nvSpPr>
        <p:spPr>
          <a:xfrm>
            <a:off x="4675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F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>
                <a:solidFill>
                  <a:schemeClr val="lt1"/>
                </a:solidFill>
              </a:rPr>
              <a:t> clause can add a column to each table – 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F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T</a:t>
            </a:r>
            <a:endParaRPr/>
          </a:p>
        </p:txBody>
      </p:sp>
      <p:sp>
        <p:nvSpPr>
          <p:cNvPr id="481" name="Google Shape;481;p19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4" name="Google Shape;4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491378" y="616627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c198ca85_2_73"/>
          <p:cNvSpPr txBox="1"/>
          <p:nvPr>
            <p:ph idx="4294967295" type="title"/>
          </p:nvPr>
        </p:nvSpPr>
        <p:spPr>
          <a:xfrm>
            <a:off x="711699" y="1962075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490" name="Google Shape;490;gd5c198ca85_2_73"/>
          <p:cNvSpPr txBox="1"/>
          <p:nvPr/>
        </p:nvSpPr>
        <p:spPr>
          <a:xfrm>
            <a:off x="711705" y="3507708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1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d5c198ca85_2_73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4294967295" type="title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7" name="Google Shape;87;p4"/>
          <p:cNvSpPr txBox="1"/>
          <p:nvPr>
            <p:ph idx="4294967295" type="body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8" name="Google Shape;88;p4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83d49e7c2_1_0"/>
          <p:cNvSpPr txBox="1"/>
          <p:nvPr>
            <p:ph idx="4294967295" type="title"/>
          </p:nvPr>
        </p:nvSpPr>
        <p:spPr>
          <a:xfrm>
            <a:off x="268203" y="357477"/>
            <a:ext cx="7372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95" name="Google Shape;95;gd83d49e7c2_1_0"/>
          <p:cNvSpPr txBox="1"/>
          <p:nvPr>
            <p:ph idx="4294967295" type="body"/>
          </p:nvPr>
        </p:nvSpPr>
        <p:spPr>
          <a:xfrm>
            <a:off x="268203" y="1261534"/>
            <a:ext cx="40497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96" name="Google Shape;96;gd83d49e7c2_1_0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d83d49e7c2_1_0"/>
          <p:cNvSpPr txBox="1"/>
          <p:nvPr/>
        </p:nvSpPr>
        <p:spPr>
          <a:xfrm>
            <a:off x="4826085" y="-1"/>
            <a:ext cx="31440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US" sz="287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:o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83d49e7c2_1_0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3" id="103" name="Google Shape;103;p5"/>
          <p:cNvPicPr preferRelativeResize="0"/>
          <p:nvPr/>
        </p:nvPicPr>
        <p:blipFill rotWithShape="1">
          <a:blip r:embed="rId3">
            <a:alphaModFix/>
          </a:blip>
          <a:srcRect b="10366" l="29457" r="26938" t="16943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idx="4294967295" type="title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105" name="Google Shape;105;p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7" name="Google Shape;117;p6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8" name="Google Shape;118;p6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9" name="Google Shape;119;p6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93216" y="1281161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9" name="Google Shape;129;p20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0" name="Google Shape;130;p20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1" name="Google Shape;131;p20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rot="5400000">
            <a:off x="3717021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93216" y="1281161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83696" y="1333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83695" y="356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2" name="Google Shape;142;p21"/>
          <p:cNvGraphicFramePr/>
          <p:nvPr/>
        </p:nvGraphicFramePr>
        <p:xfrm>
          <a:off x="90576" y="8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3" name="Google Shape;143;p21"/>
          <p:cNvGraphicFramePr/>
          <p:nvPr/>
        </p:nvGraphicFramePr>
        <p:xfrm>
          <a:off x="83695" y="26051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10:35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5873260" y="10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{0745CC11-3569-409D-BFEF-E08712BDD325}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