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ubik Light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Rubik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iGE/170XbVCvKSifbc7PBaN7P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Rubik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Rubik-italic.fntdata"/><Relationship Id="rId23" Type="http://schemas.openxmlformats.org/officeDocument/2006/relationships/font" Target="fonts/Rubi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Rubik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ubikLight-bold.fntdata"/><Relationship Id="rId14" Type="http://schemas.openxmlformats.org/officeDocument/2006/relationships/font" Target="fonts/RubikLight-regular.fntdata"/><Relationship Id="rId17" Type="http://schemas.openxmlformats.org/officeDocument/2006/relationships/font" Target="fonts/RubikLight-boldItalic.fntdata"/><Relationship Id="rId16" Type="http://schemas.openxmlformats.org/officeDocument/2006/relationships/font" Target="fonts/RubikLight-italic.fntdata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1">
  <p:cSld name="1_Title Slide 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12" name="Google Shape;1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13" name="Google Shape;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14" name="Google Shape;1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720171" y="3502450"/>
            <a:ext cx="3972855" cy="583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" name="Google Shape;16;p11"/>
          <p:cNvCxnSpPr/>
          <p:nvPr/>
        </p:nvCxnSpPr>
        <p:spPr>
          <a:xfrm>
            <a:off x="720171" y="3369231"/>
            <a:ext cx="3851831" cy="1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5098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, rectangle&#10;&#10;Description automatically generated" id="18" name="Google Shape;1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19" name="Google Shape;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20" name="Google Shape;2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1"/>
          <p:cNvSpPr txBox="1"/>
          <p:nvPr>
            <p:ph idx="2" type="subTitle"/>
          </p:nvPr>
        </p:nvSpPr>
        <p:spPr>
          <a:xfrm>
            <a:off x="720171" y="3502451"/>
            <a:ext cx="3972854" cy="583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︎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1"/>
          <p:cNvSpPr txBox="1"/>
          <p:nvPr/>
        </p:nvSpPr>
        <p:spPr>
          <a:xfrm>
            <a:off x="720171" y="1898254"/>
            <a:ext cx="3972854" cy="13469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 Light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23" name="Google Shape;23;p11"/>
          <p:cNvCxnSpPr/>
          <p:nvPr/>
        </p:nvCxnSpPr>
        <p:spPr>
          <a:xfrm>
            <a:off x="720171" y="3369232"/>
            <a:ext cx="385183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5098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" name="Google Shape;24;p11"/>
          <p:cNvSpPr txBox="1"/>
          <p:nvPr>
            <p:ph idx="3" type="body"/>
          </p:nvPr>
        </p:nvSpPr>
        <p:spPr>
          <a:xfrm>
            <a:off x="720170" y="1851743"/>
            <a:ext cx="4006850" cy="14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2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︎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2">
  <p:cSld name="1_Title and Content 2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467825" y="204538"/>
            <a:ext cx="8208392" cy="990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b="0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2385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▫︎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rectangle&#10;&#10;Description automatically generated" id="29" name="Google Shape;2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30" name="Google Shape;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31" name="Google Shape;3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3"/>
          <p:cNvSpPr txBox="1"/>
          <p:nvPr>
            <p:ph idx="1" type="subTitle"/>
          </p:nvPr>
        </p:nvSpPr>
        <p:spPr>
          <a:xfrm>
            <a:off x="720171" y="3502451"/>
            <a:ext cx="3972854" cy="583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︎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type="title"/>
          </p:nvPr>
        </p:nvSpPr>
        <p:spPr>
          <a:xfrm>
            <a:off x="720171" y="1898254"/>
            <a:ext cx="3972854" cy="13469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 Light"/>
              <a:buNone/>
              <a:defRPr b="0" i="0" sz="3000" u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4" name="Google Shape;34;p13"/>
          <p:cNvCxnSpPr/>
          <p:nvPr/>
        </p:nvCxnSpPr>
        <p:spPr>
          <a:xfrm>
            <a:off x="720171" y="3369232"/>
            <a:ext cx="385183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5098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Slide" showMasterSp="0">
  <p:cSld name="Chapter Slide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idx="1" type="subTitle"/>
          </p:nvPr>
        </p:nvSpPr>
        <p:spPr>
          <a:xfrm>
            <a:off x="710889" y="2614223"/>
            <a:ext cx="5566965" cy="757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82C32"/>
              </a:buClr>
              <a:buSzPts val="1800"/>
              <a:buNone/>
              <a:defRPr sz="1800" cap="none">
                <a:solidFill>
                  <a:srgbClr val="282C3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︎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710890" y="1333701"/>
            <a:ext cx="5566966" cy="967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 Light"/>
              <a:buNone/>
              <a:defRPr b="0" i="0" sz="3600" u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Shape, rectangle&#10;&#10;Description automatically generated" id="38" name="Google Shape;3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48" y="0"/>
            <a:ext cx="23812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39" name="Google Shape;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4895" y="4789777"/>
            <a:ext cx="1000263" cy="188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40" name="Google Shape;4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467825" y="204538"/>
            <a:ext cx="8208392" cy="990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b="0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467826" y="1621331"/>
            <a:ext cx="8208348" cy="3014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2385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▫︎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467825" y="204538"/>
            <a:ext cx="8208392" cy="990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b="0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2385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▫︎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Message Dark" showMasterSp="0">
  <p:cSld name="Big Message Dark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rectangle&#10;&#10;Description automatically generated" id="48" name="Google Shape;4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49" name="Google Shape;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18" y="4789777"/>
            <a:ext cx="1000263" cy="18895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7"/>
          <p:cNvSpPr txBox="1"/>
          <p:nvPr>
            <p:ph type="title"/>
          </p:nvPr>
        </p:nvSpPr>
        <p:spPr>
          <a:xfrm>
            <a:off x="710889" y="1075765"/>
            <a:ext cx="7372713" cy="149598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ubik"/>
              <a:buNone/>
              <a:defRPr b="0" i="0" sz="4800" u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idx="1" type="body"/>
          </p:nvPr>
        </p:nvSpPr>
        <p:spPr>
          <a:xfrm>
            <a:off x="671334" y="3149525"/>
            <a:ext cx="3972856" cy="583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Calibri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Calibri"/>
              <a:buChar char="▫︎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Calibri"/>
              <a:buChar char="-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type="title"/>
          </p:nvPr>
        </p:nvSpPr>
        <p:spPr>
          <a:xfrm>
            <a:off x="671334" y="1545327"/>
            <a:ext cx="3972856" cy="134699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3000"/>
              <a:buFont typeface="Calibri"/>
              <a:buNone/>
              <a:defRPr b="0" sz="30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729162"/>
            <a:ext cx="9144000" cy="4143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"/>
          <p:cNvSpPr txBox="1"/>
          <p:nvPr>
            <p:ph type="title"/>
          </p:nvPr>
        </p:nvSpPr>
        <p:spPr>
          <a:xfrm>
            <a:off x="431582" y="179294"/>
            <a:ext cx="8341845" cy="809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  <a:defRPr b="0" i="0" sz="2400" u="none" cap="none" strike="noStrike">
                <a:solidFill>
                  <a:srgbClr val="2C2C38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431581" y="1077556"/>
            <a:ext cx="8341846" cy="3518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350"/>
              <a:buFont typeface="Merriweather Sans"/>
              <a:buChar char="▫︎"/>
              <a:defRPr b="0" i="0" sz="135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350"/>
              <a:buFont typeface="Arial"/>
              <a:buChar char="-"/>
              <a:defRPr b="0" i="0" sz="135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/>
        </p:nvSpPr>
        <p:spPr>
          <a:xfrm>
            <a:off x="3439454" y="4889490"/>
            <a:ext cx="2265092" cy="156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"/>
              <a:buFont typeface="Rubik"/>
              <a:buNone/>
            </a:pPr>
            <a:r>
              <a:rPr b="0" i="0" lang="en-US" sz="675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 b="0" i="0" sz="675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" name="Google Shape;10;p10"/>
          <p:cNvSpPr txBox="1"/>
          <p:nvPr/>
        </p:nvSpPr>
        <p:spPr>
          <a:xfrm>
            <a:off x="7823950" y="4889491"/>
            <a:ext cx="949478" cy="149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"/>
              <a:buFont typeface="Rubik"/>
              <a:buNone/>
            </a:pPr>
            <a:fld id="{00000000-1234-1234-1234-123412341234}" type="slidenum">
              <a:rPr b="0" i="0" lang="en-US" sz="675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75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Calibri"/>
              <a:buNone/>
            </a:pPr>
            <a:r>
              <a:t/>
            </a:r>
            <a:endParaRPr b="0" i="0" sz="675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idx="4294967295" type="title"/>
          </p:nvPr>
        </p:nvSpPr>
        <p:spPr>
          <a:xfrm>
            <a:off x="711705" y="2196307"/>
            <a:ext cx="3972855" cy="134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ubik Light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Bootcamp – part 2</a:t>
            </a:r>
            <a:endParaRPr b="0" i="0" sz="3200" u="none" cap="none" strike="noStrike">
              <a:solidFill>
                <a:srgbClr val="2C2C38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711705" y="3507708"/>
            <a:ext cx="5297138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Politecnico di Milano 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Partner @ Quantia Consulting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Marco Balduini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CEO @ Quantia Consulting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Riccardo Tommasini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3" lvl="0" marL="100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University of Tartu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467825" y="204538"/>
            <a:ext cx="8208392" cy="990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Recall the Demo Scenario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</a:pPr>
            <a:r>
              <a:t/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" id="69" name="Google Shape;69;p2"/>
          <p:cNvPicPr preferRelativeResize="0"/>
          <p:nvPr/>
        </p:nvPicPr>
        <p:blipFill rotWithShape="1">
          <a:blip r:embed="rId3">
            <a:alphaModFix/>
          </a:blip>
          <a:srcRect b="0" l="20414" r="8327" t="0"/>
          <a:stretch/>
        </p:blipFill>
        <p:spPr>
          <a:xfrm rot="-5400000">
            <a:off x="2754332" y="-1014089"/>
            <a:ext cx="3806790" cy="7793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467825" y="204538"/>
            <a:ext cx="8208392" cy="990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Recall the Dashboard we demoed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"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335" y="1114337"/>
            <a:ext cx="8432801" cy="3331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273575" y="-47083"/>
            <a:ext cx="8208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go to the boot camp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4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2" id="85" name="Google Shape;85;p4"/>
          <p:cNvPicPr preferRelativeResize="0"/>
          <p:nvPr/>
        </p:nvPicPr>
        <p:blipFill rotWithShape="1">
          <a:blip r:embed="rId3">
            <a:alphaModFix/>
          </a:blip>
          <a:srcRect b="0" l="2403" r="6580" t="0"/>
          <a:stretch/>
        </p:blipFill>
        <p:spPr>
          <a:xfrm>
            <a:off x="228419" y="816749"/>
            <a:ext cx="8663009" cy="35100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4"/>
          <p:cNvGrpSpPr/>
          <p:nvPr/>
        </p:nvGrpSpPr>
        <p:grpSpPr>
          <a:xfrm>
            <a:off x="7307980" y="3505820"/>
            <a:ext cx="1583450" cy="914401"/>
            <a:chOff x="-1" y="0"/>
            <a:chExt cx="1583449" cy="914400"/>
          </a:xfrm>
        </p:grpSpPr>
        <p:sp>
          <p:nvSpPr>
            <p:cNvPr id="87" name="Google Shape;87;p4"/>
            <p:cNvSpPr/>
            <p:nvPr/>
          </p:nvSpPr>
          <p:spPr>
            <a:xfrm>
              <a:off x="-1" y="0"/>
              <a:ext cx="1583449" cy="91440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 txBox="1"/>
            <p:nvPr/>
          </p:nvSpPr>
          <p:spPr>
            <a:xfrm>
              <a:off x="45719" y="28997"/>
              <a:ext cx="1492009" cy="856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5400"/>
                <a:buFont typeface="Calibri"/>
                <a:buNone/>
              </a:pPr>
              <a:r>
                <a:rPr b="0" i="0" lang="en-US" sz="54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BC2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467800" y="60963"/>
            <a:ext cx="8208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It’s again your turn!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5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" id="96" name="Google Shape;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335" y="1114337"/>
            <a:ext cx="8432801" cy="333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5"/>
          <p:cNvSpPr/>
          <p:nvPr/>
        </p:nvSpPr>
        <p:spPr>
          <a:xfrm>
            <a:off x="1769531" y="2197336"/>
            <a:ext cx="1368057" cy="2248244"/>
          </a:xfrm>
          <a:prstGeom prst="rect">
            <a:avLst/>
          </a:prstGeom>
          <a:noFill/>
          <a:ln cap="flat" cmpd="sng" w="762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351336" y="1127271"/>
            <a:ext cx="1384990" cy="1044193"/>
          </a:xfrm>
          <a:prstGeom prst="rect">
            <a:avLst/>
          </a:prstGeom>
          <a:solidFill>
            <a:srgbClr val="44546A">
              <a:alpha val="73725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351336" y="3860331"/>
            <a:ext cx="1384990" cy="585247"/>
          </a:xfrm>
          <a:prstGeom prst="rect">
            <a:avLst/>
          </a:prstGeom>
          <a:solidFill>
            <a:srgbClr val="44546A">
              <a:alpha val="73725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3166531" y="2158527"/>
            <a:ext cx="5617605" cy="2287052"/>
          </a:xfrm>
          <a:prstGeom prst="rect">
            <a:avLst/>
          </a:prstGeom>
          <a:solidFill>
            <a:srgbClr val="44546A">
              <a:alpha val="73725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1769533" y="1127272"/>
            <a:ext cx="7043547" cy="1057129"/>
          </a:xfrm>
          <a:prstGeom prst="rect">
            <a:avLst/>
          </a:prstGeom>
          <a:noFill/>
          <a:ln cap="flat" cmpd="sng" w="762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355598" y="2197337"/>
            <a:ext cx="1413936" cy="1662993"/>
          </a:xfrm>
          <a:prstGeom prst="rect">
            <a:avLst/>
          </a:prstGeom>
          <a:noFill/>
          <a:ln cap="flat" cmpd="sng" w="762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type="title"/>
          </p:nvPr>
        </p:nvSpPr>
        <p:spPr>
          <a:xfrm>
            <a:off x="467800" y="-7037"/>
            <a:ext cx="8208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out the new material we are sharing with you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6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460778" y="1029429"/>
            <a:ext cx="1685315" cy="37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/>
          </a:p>
        </p:txBody>
      </p:sp>
      <p:sp>
        <p:nvSpPr>
          <p:cNvPr id="111" name="Google Shape;111;p6"/>
          <p:cNvSpPr txBox="1"/>
          <p:nvPr/>
        </p:nvSpPr>
        <p:spPr>
          <a:xfrm>
            <a:off x="7170020" y="1001147"/>
            <a:ext cx="1304068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Test cases</a:t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552892" y="1450804"/>
            <a:ext cx="638733" cy="372481"/>
          </a:xfrm>
          <a:custGeom>
            <a:rect b="b" l="l" r="r" t="t"/>
            <a:pathLst>
              <a:path extrusionOk="0" h="21517" w="20873">
                <a:moveTo>
                  <a:pt x="0" y="19"/>
                </a:moveTo>
                <a:cubicBezTo>
                  <a:pt x="10047" y="-32"/>
                  <a:pt x="20094" y="-83"/>
                  <a:pt x="20847" y="1248"/>
                </a:cubicBezTo>
                <a:cubicBezTo>
                  <a:pt x="21600" y="2579"/>
                  <a:pt x="5385" y="6059"/>
                  <a:pt x="4517" y="8004"/>
                </a:cubicBezTo>
                <a:cubicBezTo>
                  <a:pt x="3648" y="9949"/>
                  <a:pt x="12972" y="10666"/>
                  <a:pt x="15635" y="12918"/>
                </a:cubicBezTo>
                <a:cubicBezTo>
                  <a:pt x="18299" y="15170"/>
                  <a:pt x="19399" y="18344"/>
                  <a:pt x="20500" y="21517"/>
                </a:cubicBezTo>
              </a:path>
            </a:pathLst>
          </a:custGeom>
          <a:noFill/>
          <a:ln cap="flat" cmpd="sng" w="9525">
            <a:solidFill>
              <a:srgbClr val="D7E5E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6655981" y="1429539"/>
            <a:ext cx="1180215" cy="393746"/>
          </a:xfrm>
          <a:custGeom>
            <a:rect b="b" l="l" r="r" t="t"/>
            <a:pathLst>
              <a:path extrusionOk="0" h="21522" w="21600">
                <a:moveTo>
                  <a:pt x="21600" y="19"/>
                </a:moveTo>
                <a:cubicBezTo>
                  <a:pt x="15746" y="-30"/>
                  <a:pt x="9892" y="-78"/>
                  <a:pt x="8951" y="1181"/>
                </a:cubicBezTo>
                <a:cubicBezTo>
                  <a:pt x="8011" y="2440"/>
                  <a:pt x="16378" y="5637"/>
                  <a:pt x="15957" y="7574"/>
                </a:cubicBezTo>
                <a:cubicBezTo>
                  <a:pt x="15535" y="9511"/>
                  <a:pt x="9081" y="10480"/>
                  <a:pt x="6422" y="12805"/>
                </a:cubicBezTo>
                <a:cubicBezTo>
                  <a:pt x="3762" y="15129"/>
                  <a:pt x="1881" y="18326"/>
                  <a:pt x="0" y="21522"/>
                </a:cubicBezTo>
              </a:path>
            </a:pathLst>
          </a:custGeom>
          <a:noFill/>
          <a:ln cap="flat" cmpd="sng" w="9525">
            <a:solidFill>
              <a:srgbClr val="D7E5E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5" id="114" name="Google Shape;1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995955">
            <a:off x="396315" y="1627673"/>
            <a:ext cx="3600001" cy="2497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61634">
            <a:off x="4553391" y="1624981"/>
            <a:ext cx="3293144" cy="288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67800" y="113763"/>
            <a:ext cx="8208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WARNING: it’s time to gain independence! 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6" id="123" name="Google Shape;123;p7"/>
          <p:cNvPicPr preferRelativeResize="0"/>
          <p:nvPr/>
        </p:nvPicPr>
        <p:blipFill rotWithShape="1">
          <a:blip r:embed="rId3">
            <a:alphaModFix/>
          </a:blip>
          <a:srcRect b="13343" l="0" r="0" t="23230"/>
          <a:stretch/>
        </p:blipFill>
        <p:spPr>
          <a:xfrm>
            <a:off x="608542" y="1101713"/>
            <a:ext cx="8137097" cy="3440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467850" y="-38062"/>
            <a:ext cx="8208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</a:pPr>
            <a:r>
              <a:rPr b="1" lang="en-US" sz="2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Pivoting</a:t>
            </a: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narrow data in wide data!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6" id="131" name="Google Shape;131;p8"/>
          <p:cNvPicPr preferRelativeResize="0"/>
          <p:nvPr/>
        </p:nvPicPr>
        <p:blipFill rotWithShape="1">
          <a:blip r:embed="rId3">
            <a:alphaModFix/>
          </a:blip>
          <a:srcRect b="4222" l="16667" r="0" t="18074"/>
          <a:stretch/>
        </p:blipFill>
        <p:spPr>
          <a:xfrm>
            <a:off x="1790699" y="952248"/>
            <a:ext cx="5981700" cy="382164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 txBox="1"/>
          <p:nvPr/>
        </p:nvSpPr>
        <p:spPr>
          <a:xfrm>
            <a:off x="509260" y="616854"/>
            <a:ext cx="7858761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https://v2.docs.influxdata.com/v2.0/reference/flux/stdlib/built-in/transformations/pivot/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idx="4294967295" type="title"/>
          </p:nvPr>
        </p:nvSpPr>
        <p:spPr>
          <a:xfrm>
            <a:off x="711705" y="2196307"/>
            <a:ext cx="3972855" cy="134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ubik Light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Bootcamp – part 2</a:t>
            </a:r>
            <a:endParaRPr b="0" i="0" sz="3200" u="none" cap="none" strike="noStrike">
              <a:solidFill>
                <a:srgbClr val="2C2C38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38" name="Google Shape;138;p9"/>
          <p:cNvSpPr txBox="1"/>
          <p:nvPr/>
        </p:nvSpPr>
        <p:spPr>
          <a:xfrm>
            <a:off x="711705" y="3507708"/>
            <a:ext cx="5297138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Politecnico di Milano 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Partner @ Quantia Consulting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Marco Balduini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CEO @ Quantia Consulting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Riccardo Tommasini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3" lvl="0" marL="100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University of Tartu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fluxDays Template">
  <a:themeElements>
    <a:clrScheme name="InfluxDays 2019">
      <a:dk1>
        <a:srgbClr val="000000"/>
      </a:dk1>
      <a:lt1>
        <a:srgbClr val="FFFFFF"/>
      </a:lt1>
      <a:dk2>
        <a:srgbClr val="13002C"/>
      </a:dk2>
      <a:lt2>
        <a:srgbClr val="BEC2CC"/>
      </a:lt2>
      <a:accent1>
        <a:srgbClr val="00C9FF"/>
      </a:accent1>
      <a:accent2>
        <a:srgbClr val="D6F622"/>
      </a:accent2>
      <a:accent3>
        <a:srgbClr val="BF2FE5"/>
      </a:accent3>
      <a:accent4>
        <a:srgbClr val="155C06"/>
      </a:accent4>
      <a:accent5>
        <a:srgbClr val="088C15"/>
      </a:accent5>
      <a:accent6>
        <a:srgbClr val="59BB46"/>
      </a:accent6>
      <a:hlink>
        <a:srgbClr val="0563C1"/>
      </a:hlink>
      <a:folHlink>
        <a:srgbClr val="711C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InfluxDays Template">
  <a:themeElements>
    <a:clrScheme name="1_InfluxDays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9FF"/>
      </a:accent1>
      <a:accent2>
        <a:srgbClr val="F95F53"/>
      </a:accent2>
      <a:accent3>
        <a:srgbClr val="A5ACB5"/>
      </a:accent3>
      <a:accent4>
        <a:srgbClr val="8050EA"/>
      </a:accent4>
      <a:accent5>
        <a:srgbClr val="3E90EF"/>
      </a:accent5>
      <a:accent6>
        <a:srgbClr val="4FD8A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