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4" r:id="rId15"/>
    <p:sldId id="275" r:id="rId16"/>
    <p:sldId id="276" r:id="rId17"/>
    <p:sldId id="277" r:id="rId18"/>
    <p:sldId id="278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3" r:id="rId30"/>
    <p:sldId id="294" r:id="rId31"/>
    <p:sldId id="295" r:id="rId32"/>
    <p:sldId id="296" r:id="rId33"/>
    <p:sldId id="291" r:id="rId34"/>
    <p:sldId id="292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hPV+1lLMsutFQ2UX/3/4IdxsNF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5B16F9-86C2-4C05-B992-AC1B9F43EBDB}">
  <a:tblStyle styleId="{965B16F9-86C2-4C05-B992-AC1B9F43EBDB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CAEBFF"/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E6F5FF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56" d="100"/>
          <a:sy n="156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4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7" name="Google Shape;33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5" name="Google Shape;38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5" name="Google Shape;4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</p:txBody>
      </p:sp>
      <p:sp>
        <p:nvSpPr>
          <p:cNvPr id="411" name="Google Shape;4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9" name="Google Shape;4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7" name="Google Shape;4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5" name="Google Shape;4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4" name="Google Shape;4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d8296aff5f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2" name="Google Shape;462;gd8296aff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9" name="Google Shape;4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9" name="Google Shape;4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6551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9" name="Google Shape;4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657180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9" name="Google Shape;4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688792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9" name="Google Shape;4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907941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>
                <a:solidFill>
                  <a:schemeClr val="lt1"/>
                </a:solidFill>
              </a:rPr>
              <a:t>you can pass a custom functions only to a map() – </a:t>
            </a:r>
            <a:r>
              <a:rPr lang="en-US" b="1" dirty="0">
                <a:solidFill>
                  <a:srgbClr val="00B050"/>
                </a:solidFill>
              </a:rPr>
              <a:t>F </a:t>
            </a:r>
            <a:r>
              <a:rPr lang="en-US" b="1" dirty="0">
                <a:solidFill>
                  <a:srgbClr val="00B050"/>
                </a:solidFill>
                <a:sym typeface="Wingdings" pitchFamily="2" charset="2"/>
              </a:rPr>
              <a:t> in tutti </a:t>
            </a:r>
            <a:r>
              <a:rPr lang="en-US" b="1" dirty="0" err="1">
                <a:solidFill>
                  <a:srgbClr val="00B050"/>
                </a:solidFill>
                <a:sym typeface="Wingdings" pitchFamily="2" charset="2"/>
              </a:rPr>
              <a:t>i</a:t>
            </a:r>
            <a:r>
              <a:rPr lang="en-US" b="1" dirty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b="1" dirty="0" err="1">
                <a:solidFill>
                  <a:srgbClr val="00B050"/>
                </a:solidFill>
                <a:sym typeface="Wingdings" pitchFamily="2" charset="2"/>
              </a:rPr>
              <a:t>punti</a:t>
            </a:r>
            <a:r>
              <a:rPr lang="en-US" b="1" dirty="0">
                <a:solidFill>
                  <a:srgbClr val="00B050"/>
                </a:solidFill>
                <a:sym typeface="Wingdings" pitchFamily="2" charset="2"/>
              </a:rPr>
              <a:t> dove </a:t>
            </a:r>
            <a:r>
              <a:rPr lang="en-US" b="1" dirty="0" err="1">
                <a:solidFill>
                  <a:srgbClr val="00B050"/>
                </a:solidFill>
                <a:sym typeface="Wingdings" pitchFamily="2" charset="2"/>
              </a:rPr>
              <a:t>passi</a:t>
            </a:r>
            <a:r>
              <a:rPr lang="en-US" b="1" dirty="0">
                <a:solidFill>
                  <a:srgbClr val="00B050"/>
                </a:solidFill>
                <a:sym typeface="Wingdings" pitchFamily="2" charset="2"/>
              </a:rPr>
              <a:t> una </a:t>
            </a:r>
            <a:r>
              <a:rPr lang="en-US" b="1" dirty="0" err="1">
                <a:solidFill>
                  <a:srgbClr val="00B050"/>
                </a:solidFill>
                <a:sym typeface="Wingdings" pitchFamily="2" charset="2"/>
              </a:rPr>
              <a:t>funzione</a:t>
            </a:r>
            <a:r>
              <a:rPr lang="en-US" b="1" dirty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b="1" dirty="0" err="1">
                <a:solidFill>
                  <a:srgbClr val="00B050"/>
                </a:solidFill>
                <a:sym typeface="Wingdings" pitchFamily="2" charset="2"/>
              </a:rPr>
              <a:t>puoi</a:t>
            </a:r>
            <a:r>
              <a:rPr lang="en-US" b="1" dirty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b="1" dirty="0" err="1">
                <a:solidFill>
                  <a:srgbClr val="00B050"/>
                </a:solidFill>
                <a:sym typeface="Wingdings" pitchFamily="2" charset="2"/>
              </a:rPr>
              <a:t>passare</a:t>
            </a:r>
            <a:r>
              <a:rPr lang="en-US" b="1" dirty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b="1" dirty="0" err="1">
                <a:solidFill>
                  <a:srgbClr val="00B050"/>
                </a:solidFill>
                <a:sym typeface="Wingdings" pitchFamily="2" charset="2"/>
              </a:rPr>
              <a:t>anche</a:t>
            </a:r>
            <a:r>
              <a:rPr lang="en-US" b="1" dirty="0">
                <a:solidFill>
                  <a:srgbClr val="00B050"/>
                </a:solidFill>
                <a:sym typeface="Wingdings" pitchFamily="2" charset="2"/>
              </a:rPr>
              <a:t> una custom function, e.g., filter (</a:t>
            </a:r>
            <a:r>
              <a:rPr lang="en-US" b="1" dirty="0" err="1">
                <a:solidFill>
                  <a:srgbClr val="00B050"/>
                </a:solidFill>
                <a:sym typeface="Wingdings" pitchFamily="2" charset="2"/>
              </a:rPr>
              <a:t>banale</a:t>
            </a:r>
            <a:r>
              <a:rPr lang="en-US" b="1" dirty="0">
                <a:solidFill>
                  <a:srgbClr val="00B050"/>
                </a:solidFill>
                <a:sym typeface="Wingdings" pitchFamily="2" charset="2"/>
              </a:rPr>
              <a:t>), </a:t>
            </a:r>
            <a:r>
              <a:rPr lang="en-US" b="1" dirty="0" err="1">
                <a:solidFill>
                  <a:srgbClr val="00B050"/>
                </a:solidFill>
                <a:sym typeface="Wingdings" pitchFamily="2" charset="2"/>
              </a:rPr>
              <a:t>aggregateWindow</a:t>
            </a:r>
            <a:r>
              <a:rPr lang="en-US" b="1" dirty="0">
                <a:solidFill>
                  <a:srgbClr val="00B050"/>
                </a:solidFill>
                <a:sym typeface="Wingdings" pitchFamily="2" charset="2"/>
              </a:rPr>
              <a:t> (</a:t>
            </a:r>
            <a:r>
              <a:rPr lang="en-US" b="1" dirty="0" err="1">
                <a:solidFill>
                  <a:srgbClr val="00B050"/>
                </a:solidFill>
                <a:sym typeface="Wingdings" pitchFamily="2" charset="2"/>
              </a:rPr>
              <a:t>già</a:t>
            </a:r>
            <a:r>
              <a:rPr lang="en-US" b="1" dirty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b="1" dirty="0" err="1">
                <a:solidFill>
                  <a:srgbClr val="00B050"/>
                </a:solidFill>
                <a:sym typeface="Wingdings" pitchFamily="2" charset="2"/>
              </a:rPr>
              <a:t>più</a:t>
            </a:r>
            <a:r>
              <a:rPr lang="en-US" b="1" dirty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b="1" dirty="0" err="1">
                <a:solidFill>
                  <a:srgbClr val="00B050"/>
                </a:solidFill>
                <a:sym typeface="Wingdings" pitchFamily="2" charset="2"/>
              </a:rPr>
              <a:t>complesso</a:t>
            </a:r>
            <a:r>
              <a:rPr lang="en-US" b="1">
                <a:solidFill>
                  <a:srgbClr val="00B050"/>
                </a:solidFill>
                <a:sym typeface="Wingdings" pitchFamily="2" charset="2"/>
              </a:rPr>
              <a:t>)</a:t>
            </a:r>
            <a:endParaRPr lang="en-US"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8" name="Google Shape;4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d5c198ca85_2_7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7" name="Google Shape;487;gd5c198ca85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 1">
  <p:cSld name="1_Title Slide 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gd5c198ca85_2_32" descr="Picture 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gd5c198ca85_2_32" descr="Picture 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gd5c198ca85_2_32" descr="Picture 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413" y="639196"/>
            <a:ext cx="3417461" cy="64558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gd5c198ca85_2_32"/>
          <p:cNvSpPr txBox="1">
            <a:spLocks noGrp="1"/>
          </p:cNvSpPr>
          <p:nvPr>
            <p:ph type="body" idx="1"/>
          </p:nvPr>
        </p:nvSpPr>
        <p:spPr>
          <a:xfrm>
            <a:off x="720171" y="3502450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None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" name="Google Shape;17;gd5c198ca85_2_32"/>
          <p:cNvCxnSpPr/>
          <p:nvPr/>
        </p:nvCxnSpPr>
        <p:spPr>
          <a:xfrm>
            <a:off x="720171" y="3369231"/>
            <a:ext cx="3851700" cy="0"/>
          </a:xfrm>
          <a:prstGeom prst="straightConnector1">
            <a:avLst/>
          </a:prstGeom>
          <a:noFill/>
          <a:ln w="9525" cap="flat" cmpd="sng">
            <a:solidFill>
              <a:srgbClr val="FFFFFF">
                <a:alpha val="50588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8" name="Google Shape;18;gd5c198ca85_2_3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pic>
        <p:nvPicPr>
          <p:cNvPr id="19" name="Google Shape;19;gd5c198ca85_2_32" descr="Shape, rectang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92506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gd5c198ca85_2_32" descr="Background patter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d5c198ca85_2_32" descr="A picture containing text, clip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gd5c198ca85_2_32"/>
          <p:cNvSpPr txBox="1">
            <a:spLocks noGrp="1"/>
          </p:cNvSpPr>
          <p:nvPr>
            <p:ph type="subTitle" idx="2"/>
          </p:nvPr>
        </p:nvSpPr>
        <p:spPr>
          <a:xfrm>
            <a:off x="720171" y="3502451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gd5c198ca85_2_32"/>
          <p:cNvSpPr txBox="1"/>
          <p:nvPr/>
        </p:nvSpPr>
        <p:spPr>
          <a:xfrm>
            <a:off x="720171" y="1898254"/>
            <a:ext cx="3972900" cy="13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"/>
              <a:buNone/>
            </a:pPr>
            <a:endParaRPr sz="30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4" name="Google Shape;24;gd5c198ca85_2_32"/>
          <p:cNvCxnSpPr/>
          <p:nvPr/>
        </p:nvCxnSpPr>
        <p:spPr>
          <a:xfrm>
            <a:off x="720171" y="3369232"/>
            <a:ext cx="3851700" cy="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50588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5;gd5c198ca85_2_32"/>
          <p:cNvSpPr txBox="1">
            <a:spLocks noGrp="1"/>
          </p:cNvSpPr>
          <p:nvPr>
            <p:ph type="body" idx="3"/>
          </p:nvPr>
        </p:nvSpPr>
        <p:spPr>
          <a:xfrm>
            <a:off x="720170" y="1851743"/>
            <a:ext cx="40068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2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marL="2286000" lvl="4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lide">
  <p:cSld name="Chapter Slide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d5c198ca85_2_46"/>
          <p:cNvSpPr txBox="1">
            <a:spLocks noGrp="1"/>
          </p:cNvSpPr>
          <p:nvPr>
            <p:ph type="subTitle" idx="1"/>
          </p:nvPr>
        </p:nvSpPr>
        <p:spPr>
          <a:xfrm>
            <a:off x="710889" y="2614223"/>
            <a:ext cx="55671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82C32"/>
              </a:buClr>
              <a:buSzPts val="1800"/>
              <a:buNone/>
              <a:defRPr sz="1800" cap="none">
                <a:solidFill>
                  <a:srgbClr val="282C3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gd5c198ca85_2_46"/>
          <p:cNvSpPr txBox="1">
            <a:spLocks noGrp="1"/>
          </p:cNvSpPr>
          <p:nvPr>
            <p:ph type="title"/>
          </p:nvPr>
        </p:nvSpPr>
        <p:spPr>
          <a:xfrm>
            <a:off x="710890" y="1333701"/>
            <a:ext cx="5567100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sz="3600" b="0" i="0" u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pic>
        <p:nvPicPr>
          <p:cNvPr id="29" name="Google Shape;29;gd5c198ca85_2_46" descr="Shape, rectang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62748" y="0"/>
            <a:ext cx="23812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gd5c198ca85_2_46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4895" y="4789777"/>
            <a:ext cx="1000263" cy="18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gd5c198ca85_2_46" descr="Background patter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0" y="0"/>
            <a:ext cx="2381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gd5c198ca85_2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d5c198ca85_2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d5c198ca85_2_7" descr="Picture 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gd5c198ca85_2_7" descr="Picture 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gd5c198ca85_2_7" descr="Picture 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413" y="639196"/>
            <a:ext cx="3417461" cy="64558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gd5c198ca85_2_7"/>
          <p:cNvSpPr txBox="1">
            <a:spLocks noGrp="1"/>
          </p:cNvSpPr>
          <p:nvPr>
            <p:ph type="body" idx="1"/>
          </p:nvPr>
        </p:nvSpPr>
        <p:spPr>
          <a:xfrm>
            <a:off x="720171" y="3502450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None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gd5c198ca85_2_7"/>
          <p:cNvCxnSpPr/>
          <p:nvPr/>
        </p:nvCxnSpPr>
        <p:spPr>
          <a:xfrm>
            <a:off x="720171" y="3369231"/>
            <a:ext cx="3851700" cy="0"/>
          </a:xfrm>
          <a:prstGeom prst="straightConnector1">
            <a:avLst/>
          </a:prstGeom>
          <a:noFill/>
          <a:ln w="9525" cap="flat" cmpd="sng">
            <a:solidFill>
              <a:srgbClr val="FFFFFF">
                <a:alpha val="50588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1" name="Google Shape;41;gd5c198ca85_2_7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pic>
        <p:nvPicPr>
          <p:cNvPr id="42" name="Google Shape;42;gd5c198ca85_2_7" descr="Shape, rectang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92506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gd5c198ca85_2_7" descr="Background patter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gd5c198ca85_2_7" descr="A picture containing text, clip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gd5c198ca85_2_7"/>
          <p:cNvSpPr txBox="1">
            <a:spLocks noGrp="1"/>
          </p:cNvSpPr>
          <p:nvPr>
            <p:ph type="subTitle" idx="2"/>
          </p:nvPr>
        </p:nvSpPr>
        <p:spPr>
          <a:xfrm>
            <a:off x="720171" y="3502451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gd5c198ca85_2_7"/>
          <p:cNvSpPr txBox="1"/>
          <p:nvPr/>
        </p:nvSpPr>
        <p:spPr>
          <a:xfrm>
            <a:off x="720171" y="1898254"/>
            <a:ext cx="3972900" cy="13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"/>
              <a:buNone/>
            </a:pPr>
            <a:endParaRPr sz="30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47" name="Google Shape;47;gd5c198ca85_2_7"/>
          <p:cNvCxnSpPr/>
          <p:nvPr/>
        </p:nvCxnSpPr>
        <p:spPr>
          <a:xfrm>
            <a:off x="720171" y="3369232"/>
            <a:ext cx="3851700" cy="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50588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gd5c198ca85_2_7"/>
          <p:cNvSpPr txBox="1">
            <a:spLocks noGrp="1"/>
          </p:cNvSpPr>
          <p:nvPr>
            <p:ph type="body" idx="3"/>
          </p:nvPr>
        </p:nvSpPr>
        <p:spPr>
          <a:xfrm>
            <a:off x="720170" y="1851743"/>
            <a:ext cx="40068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2pPr>
            <a:lvl3pPr marL="1371600" lvl="2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marL="2286000" lvl="4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marL="2743200" lvl="5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Message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gd5c198ca85_2_21" descr="Picture 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62750" y="0"/>
            <a:ext cx="2381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gd5c198ca85_2_21"/>
          <p:cNvSpPr txBox="1">
            <a:spLocks noGrp="1"/>
          </p:cNvSpPr>
          <p:nvPr>
            <p:ph type="title"/>
          </p:nvPr>
        </p:nvSpPr>
        <p:spPr>
          <a:xfrm>
            <a:off x="431581" y="179293"/>
            <a:ext cx="83418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d5c198ca85_2_21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luxDays - Content Dark">
  <p:cSld name="InfluxDays - Content Dar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5c198ca85_2_25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d5c198ca85_2_25"/>
          <p:cNvSpPr txBox="1">
            <a:spLocks noGrp="1"/>
          </p:cNvSpPr>
          <p:nvPr>
            <p:ph type="body" idx="1"/>
          </p:nvPr>
        </p:nvSpPr>
        <p:spPr>
          <a:xfrm>
            <a:off x="463540" y="1244338"/>
            <a:ext cx="82083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marL="2286000" lvl="4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marL="2743200" lvl="5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gd5c198ca85_2_25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chemeClr val="dk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5c198ca85_2_29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d5c198ca85_2_29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d5c198ca85_2_0" descr="Picture 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4729162"/>
            <a:ext cx="9144000" cy="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gd5c198ca85_2_0"/>
          <p:cNvSpPr txBox="1"/>
          <p:nvPr/>
        </p:nvSpPr>
        <p:spPr>
          <a:xfrm>
            <a:off x="3914936" y="4889489"/>
            <a:ext cx="1314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r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© 2021 InfluxData. All rights reserved.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gd5c198ca85_2_0"/>
          <p:cNvSpPr txBox="1"/>
          <p:nvPr/>
        </p:nvSpPr>
        <p:spPr>
          <a:xfrm>
            <a:off x="8646428" y="4889491"/>
            <a:ext cx="126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1400"/>
              <a:buFont typeface="Rubik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gd5c198ca85_2_0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gd5c198ca85_2_0"/>
          <p:cNvSpPr txBox="1">
            <a:spLocks noGrp="1"/>
          </p:cNvSpPr>
          <p:nvPr>
            <p:ph type="body" idx="1"/>
          </p:nvPr>
        </p:nvSpPr>
        <p:spPr>
          <a:xfrm>
            <a:off x="463540" y="1244338"/>
            <a:ext cx="82083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marR="0" lvl="0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▫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-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gd5c198ca85_2_0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>
            <a:spLocks noGrp="1"/>
          </p:cNvSpPr>
          <p:nvPr>
            <p:ph type="title" idx="4294967295"/>
          </p:nvPr>
        </p:nvSpPr>
        <p:spPr>
          <a:xfrm>
            <a:off x="711699" y="1962075"/>
            <a:ext cx="4655700" cy="13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ubik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Advanced Data Analysis</a:t>
            </a:r>
            <a:br>
              <a:rPr lang="en-US" sz="32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-US" sz="32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map() &amp; Custom Functions</a:t>
            </a:r>
            <a:endParaRPr sz="3200" b="0" i="0" u="none" strike="noStrike" cap="none">
              <a:solidFill>
                <a:srgbClr val="2C2C38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6" name="Google Shape;66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69B04781-489F-D04C-A4DD-4D9E940C9B1F}"/>
              </a:ext>
            </a:extLst>
          </p:cNvPr>
          <p:cNvSpPr txBox="1">
            <a:spLocks/>
          </p:cNvSpPr>
          <p:nvPr/>
        </p:nvSpPr>
        <p:spPr>
          <a:xfrm>
            <a:off x="720171" y="3508973"/>
            <a:ext cx="5297138" cy="11821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marR="0" lvl="0" indent="-171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  <a:defRPr lang="en-US" sz="1800" b="0" i="0" u="none" strike="noStrike" cap="none" spc="0" baseline="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Helvetica Neue"/>
              <a:buChar char="–"/>
              <a:defRPr sz="1800" b="0" i="0" u="none" strike="noStrike" cap="none">
                <a:solidFill>
                  <a:srgbClr val="2C2C3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2C2C3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400"/>
              <a:buFont typeface="Merriweather Sans"/>
              <a:buChar char="▫︎"/>
              <a:defRPr sz="1400" b="0" i="0" u="none" strike="noStrike" cap="none">
                <a:solidFill>
                  <a:srgbClr val="2C2C3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rgbClr val="2C2C3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77800" indent="-177800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1300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Alessio Bernardo</a:t>
            </a:r>
          </a:p>
          <a:p>
            <a:pPr marL="177800" indent="-177800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13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PhD Student @ Politecnico di Milano </a:t>
            </a:r>
          </a:p>
          <a:p>
            <a:pPr marL="177800" indent="-177800">
              <a:spcBef>
                <a:spcPts val="0"/>
              </a:spcBef>
            </a:pPr>
            <a:r>
              <a:rPr lang="it-IT" sz="1300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Falzone</a:t>
            </a:r>
          </a:p>
          <a:p>
            <a:pPr marL="177800" indent="-177800">
              <a:spcBef>
                <a:spcPts val="0"/>
              </a:spcBef>
            </a:pPr>
            <a:r>
              <a:rPr lang="en" sz="13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PhD Student @ Politecnico di Milano</a:t>
            </a:r>
            <a:endParaRPr lang="it-IT" sz="1300" dirty="0">
              <a:latin typeface="Helvetica Neue Light"/>
              <a:ea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>
            <a:spLocks noGrp="1"/>
          </p:cNvSpPr>
          <p:nvPr>
            <p:ph type="title" idx="4294967295"/>
          </p:nvPr>
        </p:nvSpPr>
        <p:spPr>
          <a:xfrm>
            <a:off x="220134" y="-214411"/>
            <a:ext cx="7372350" cy="149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Enrich data using map(r </a:t>
            </a:r>
            <a:r>
              <a:rPr lang="en-US" sz="21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… )</a:t>
            </a:r>
            <a:endParaRPr/>
          </a:p>
        </p:txBody>
      </p:sp>
      <p:sp>
        <p:nvSpPr>
          <p:cNvPr id="196" name="Google Shape;196;p7"/>
          <p:cNvSpPr txBox="1">
            <a:spLocks noGrp="1"/>
          </p:cNvSpPr>
          <p:nvPr>
            <p:ph type="sldNum" idx="4294967295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6699691" y="1685109"/>
            <a:ext cx="108001" cy="418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6686625" y="2769327"/>
            <a:ext cx="108001" cy="418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6649867" y="3853543"/>
            <a:ext cx="108001" cy="6976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4491651" y="2541180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7" descr="Picture 10"/>
          <p:cNvPicPr preferRelativeResize="0"/>
          <p:nvPr/>
        </p:nvPicPr>
        <p:blipFill rotWithShape="1">
          <a:blip r:embed="rId3">
            <a:alphaModFix/>
          </a:blip>
          <a:srcRect l="29795" t="17094" b="9281"/>
          <a:stretch/>
        </p:blipFill>
        <p:spPr>
          <a:xfrm>
            <a:off x="2147775" y="1194848"/>
            <a:ext cx="4833026" cy="347284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7"/>
          <p:cNvSpPr/>
          <p:nvPr/>
        </p:nvSpPr>
        <p:spPr>
          <a:xfrm>
            <a:off x="6699700" y="1431847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6681975" y="2562443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6653614" y="3661147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7" name="Google Shape;117;p6">
            <a:extLst>
              <a:ext uri="{FF2B5EF4-FFF2-40B4-BE49-F238E27FC236}">
                <a16:creationId xmlns:a16="http://schemas.microsoft.com/office/drawing/2014/main" id="{2C513E39-5BCE-404E-A964-D478BADFFB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079308"/>
              </p:ext>
            </p:extLst>
          </p:nvPr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GroupKey</a:t>
                      </a:r>
                      <a:r>
                        <a:rPr lang="en-US" sz="1100" u="none" strike="noStrike" cap="none" dirty="0"/>
                        <a:t>[</a:t>
                      </a:r>
                      <a:r>
                        <a:rPr lang="en-US" sz="1100" u="none" strike="noStrike" cap="none" dirty="0" err="1"/>
                        <a:t>obs</a:t>
                      </a:r>
                      <a:r>
                        <a:rPr lang="en-US" sz="1100" u="none" strike="noStrike" cap="none" dirty="0"/>
                        <a:t>, temp]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oogle Shape;118;p6">
            <a:extLst>
              <a:ext uri="{FF2B5EF4-FFF2-40B4-BE49-F238E27FC236}">
                <a16:creationId xmlns:a16="http://schemas.microsoft.com/office/drawing/2014/main" id="{3163B56B-FB80-3344-BA17-6C6A9C7C89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7356334"/>
              </p:ext>
            </p:extLst>
          </p:nvPr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obs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GroupKey</a:t>
                      </a:r>
                      <a:r>
                        <a:rPr lang="en-US" sz="1100" u="none" strike="noStrike" cap="none" dirty="0"/>
                        <a:t>[</a:t>
                      </a:r>
                      <a:r>
                        <a:rPr lang="en-US" sz="1100" u="none" strike="noStrike" cap="none" dirty="0" err="1"/>
                        <a:t>obs</a:t>
                      </a:r>
                      <a:r>
                        <a:rPr lang="en-US" sz="1100" u="none" strike="noStrike" cap="none" dirty="0"/>
                        <a:t>, humidity]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/>
        </p:nvSpPr>
        <p:spPr>
          <a:xfrm>
            <a:off x="2720974" y="1005243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lang="en-US" sz="1400" b="1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400" b="0" i="0" u="none" strike="noStrike" cap="none" dirty="0" err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fn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(r) =&gt; </a:t>
            </a:r>
            <a:b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</a:t>
            </a:r>
            <a:r>
              <a:rPr lang="en-US" sz="1400" b="1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hour: </a:t>
            </a:r>
            <a:b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-US" sz="1400" b="0" i="0" u="none" strike="noStrike" cap="none" dirty="0" err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date.hour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(t: </a:t>
            </a:r>
            <a:r>
              <a:rPr lang="en-US" sz="1400" b="0" i="0" u="none" strike="noStrike" cap="none" dirty="0" err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r._time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b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sz="1400" b="0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5"/>
          <p:cNvSpPr txBox="1">
            <a:spLocks noGrp="1"/>
          </p:cNvSpPr>
          <p:nvPr>
            <p:ph type="sldNum" idx="4294967295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10" name="Google Shape;117;p6">
            <a:extLst>
              <a:ext uri="{FF2B5EF4-FFF2-40B4-BE49-F238E27FC236}">
                <a16:creationId xmlns:a16="http://schemas.microsoft.com/office/drawing/2014/main" id="{8B34F392-C69C-C843-976B-33ED5D5615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079308"/>
              </p:ext>
            </p:extLst>
          </p:nvPr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GroupKey</a:t>
                      </a:r>
                      <a:r>
                        <a:rPr lang="en-US" sz="1100" u="none" strike="noStrike" cap="none" dirty="0"/>
                        <a:t>[</a:t>
                      </a:r>
                      <a:r>
                        <a:rPr lang="en-US" sz="1100" u="none" strike="noStrike" cap="none" dirty="0" err="1"/>
                        <a:t>obs</a:t>
                      </a:r>
                      <a:r>
                        <a:rPr lang="en-US" sz="1100" u="none" strike="noStrike" cap="none" dirty="0"/>
                        <a:t>, temp]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oogle Shape;118;p6">
            <a:extLst>
              <a:ext uri="{FF2B5EF4-FFF2-40B4-BE49-F238E27FC236}">
                <a16:creationId xmlns:a16="http://schemas.microsoft.com/office/drawing/2014/main" id="{29241D45-E689-D743-90E2-F6EDAD752E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7356334"/>
              </p:ext>
            </p:extLst>
          </p:nvPr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obs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GroupKey</a:t>
                      </a:r>
                      <a:r>
                        <a:rPr lang="en-US" sz="1100" u="none" strike="noStrike" cap="none" dirty="0"/>
                        <a:t>[</a:t>
                      </a:r>
                      <a:r>
                        <a:rPr lang="en-US" sz="1100" u="none" strike="noStrike" cap="none" dirty="0" err="1"/>
                        <a:t>obs</a:t>
                      </a:r>
                      <a:r>
                        <a:rPr lang="en-US" sz="1100" u="none" strike="noStrike" cap="none" dirty="0"/>
                        <a:t>, humidity]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Google Shape;125;p20">
            <a:extLst>
              <a:ext uri="{FF2B5EF4-FFF2-40B4-BE49-F238E27FC236}">
                <a16:creationId xmlns:a16="http://schemas.microsoft.com/office/drawing/2014/main" id="{B1C40BAB-0540-9249-81DE-B6C372B78699}"/>
              </a:ext>
            </a:extLst>
          </p:cNvPr>
          <p:cNvSpPr/>
          <p:nvPr/>
        </p:nvSpPr>
        <p:spPr>
          <a:xfrm rot="5400000">
            <a:off x="3790499" y="1277919"/>
            <a:ext cx="721111" cy="286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Google Shape;233;p26"/>
          <p:cNvGraphicFramePr/>
          <p:nvPr>
            <p:extLst>
              <p:ext uri="{D42A27DB-BD31-4B8C-83A1-F6EECF244321}">
                <p14:modId xmlns:p14="http://schemas.microsoft.com/office/powerpoint/2010/main" val="528358107"/>
              </p:ext>
            </p:extLst>
          </p:nvPr>
        </p:nvGraphicFramePr>
        <p:xfrm>
          <a:off x="5914082" y="1049674"/>
          <a:ext cx="3026775" cy="116580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64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/>
                        <a:t>_field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strike="noStrike" cap="none">
                        <a:solidFill>
                          <a:srgbClr val="00B0F0"/>
                        </a:solidFill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/>
                        <a:t>10:45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obs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/>
                        <a:t>humidity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GroupKey</a:t>
                      </a:r>
                      <a:r>
                        <a:rPr lang="en-US" sz="1100" u="none" strike="noStrike" cap="none" dirty="0"/>
                        <a:t>[</a:t>
                      </a:r>
                      <a:r>
                        <a:rPr lang="en-US" sz="1100" u="none" strike="noStrike" cap="none" dirty="0" err="1"/>
                        <a:t>obs</a:t>
                      </a:r>
                      <a:r>
                        <a:rPr lang="en-US" sz="1100" u="none" strike="noStrike" cap="none" dirty="0"/>
                        <a:t>, humidity]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4" name="Google Shape;234;p26"/>
          <p:cNvSpPr/>
          <p:nvPr/>
        </p:nvSpPr>
        <p:spPr>
          <a:xfrm>
            <a:off x="8668371" y="1425965"/>
            <a:ext cx="108001" cy="4180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aphicFrame>
        <p:nvGraphicFramePr>
          <p:cNvPr id="11" name="Google Shape;117;p6">
            <a:extLst>
              <a:ext uri="{FF2B5EF4-FFF2-40B4-BE49-F238E27FC236}">
                <a16:creationId xmlns:a16="http://schemas.microsoft.com/office/drawing/2014/main" id="{D93C4CBC-0499-A54E-8EFA-A039E3DB96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079308"/>
              </p:ext>
            </p:extLst>
          </p:nvPr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GroupKey</a:t>
                      </a:r>
                      <a:r>
                        <a:rPr lang="en-US" sz="1100" u="none" strike="noStrike" cap="none" dirty="0"/>
                        <a:t>[</a:t>
                      </a:r>
                      <a:r>
                        <a:rPr lang="en-US" sz="1100" u="none" strike="noStrike" cap="none" dirty="0" err="1"/>
                        <a:t>obs</a:t>
                      </a:r>
                      <a:r>
                        <a:rPr lang="en-US" sz="1100" u="none" strike="noStrike" cap="none" dirty="0"/>
                        <a:t>, temp]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oogle Shape;118;p6">
            <a:extLst>
              <a:ext uri="{FF2B5EF4-FFF2-40B4-BE49-F238E27FC236}">
                <a16:creationId xmlns:a16="http://schemas.microsoft.com/office/drawing/2014/main" id="{D237E1C9-0C09-D043-B246-8718CEAD59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7356334"/>
              </p:ext>
            </p:extLst>
          </p:nvPr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obs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GroupKey</a:t>
                      </a:r>
                      <a:r>
                        <a:rPr lang="en-US" sz="1100" u="none" strike="noStrike" cap="none" dirty="0"/>
                        <a:t>[</a:t>
                      </a:r>
                      <a:r>
                        <a:rPr lang="en-US" sz="1100" u="none" strike="noStrike" cap="none" dirty="0" err="1"/>
                        <a:t>obs</a:t>
                      </a:r>
                      <a:r>
                        <a:rPr lang="en-US" sz="1100" u="none" strike="noStrike" cap="none" dirty="0"/>
                        <a:t>, humidity]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Google Shape;220;p25">
            <a:extLst>
              <a:ext uri="{FF2B5EF4-FFF2-40B4-BE49-F238E27FC236}">
                <a16:creationId xmlns:a16="http://schemas.microsoft.com/office/drawing/2014/main" id="{E0D4DF6C-2173-B746-8513-63C1E9FFC7A5}"/>
              </a:ext>
            </a:extLst>
          </p:cNvPr>
          <p:cNvSpPr txBox="1"/>
          <p:nvPr/>
        </p:nvSpPr>
        <p:spPr>
          <a:xfrm>
            <a:off x="2720974" y="1005243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lang="en-US" sz="1400" b="1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400" b="0" i="0" u="none" strike="noStrike" cap="none" dirty="0" err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fn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(r) =&gt; </a:t>
            </a:r>
            <a:b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</a:t>
            </a:r>
            <a:r>
              <a:rPr lang="en-US" sz="1400" b="1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hour: </a:t>
            </a:r>
            <a:b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-US" sz="1400" b="0" i="0" u="none" strike="noStrike" cap="none" dirty="0" err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date.hour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(t: </a:t>
            </a:r>
            <a:r>
              <a:rPr lang="en-US" sz="1400" b="0" i="0" u="none" strike="noStrike" cap="none" dirty="0" err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r._time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b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sz="1400" b="0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25;p20">
            <a:extLst>
              <a:ext uri="{FF2B5EF4-FFF2-40B4-BE49-F238E27FC236}">
                <a16:creationId xmlns:a16="http://schemas.microsoft.com/office/drawing/2014/main" id="{5490DB19-D320-A641-9A60-2C0B6C90C2C4}"/>
              </a:ext>
            </a:extLst>
          </p:cNvPr>
          <p:cNvSpPr/>
          <p:nvPr/>
        </p:nvSpPr>
        <p:spPr>
          <a:xfrm rot="5400000">
            <a:off x="3790499" y="1277919"/>
            <a:ext cx="721111" cy="286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>
            <a:spLocks noGrp="1"/>
          </p:cNvSpPr>
          <p:nvPr>
            <p:ph type="sldNum" idx="4294967295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2" name="Google Shape;282;p29"/>
          <p:cNvGraphicFramePr/>
          <p:nvPr>
            <p:extLst>
              <p:ext uri="{D42A27DB-BD31-4B8C-83A1-F6EECF244321}">
                <p14:modId xmlns:p14="http://schemas.microsoft.com/office/powerpoint/2010/main" val="1801454478"/>
              </p:ext>
            </p:extLst>
          </p:nvPr>
        </p:nvGraphicFramePr>
        <p:xfrm>
          <a:off x="5914082" y="2401819"/>
          <a:ext cx="3026775" cy="117720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63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/>
                        <a:t>_field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strike="noStrike" cap="none">
                        <a:solidFill>
                          <a:srgbClr val="00B0F0"/>
                        </a:solidFill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GroupKey</a:t>
                      </a:r>
                      <a:r>
                        <a:rPr lang="en-US" sz="1100" u="none" strike="noStrike" cap="none" dirty="0"/>
                        <a:t>[</a:t>
                      </a:r>
                      <a:r>
                        <a:rPr lang="en-US" sz="1100" u="none" strike="noStrike" cap="none" dirty="0" err="1"/>
                        <a:t>obs</a:t>
                      </a:r>
                      <a:r>
                        <a:rPr lang="en-US" sz="1100" u="none" strike="noStrike" cap="none" dirty="0"/>
                        <a:t>, temp]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" name="Google Shape;287;p29"/>
          <p:cNvSpPr/>
          <p:nvPr/>
        </p:nvSpPr>
        <p:spPr>
          <a:xfrm>
            <a:off x="8675252" y="2773316"/>
            <a:ext cx="108001" cy="418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graphicFrame>
        <p:nvGraphicFramePr>
          <p:cNvPr id="18" name="Google Shape;117;p6">
            <a:extLst>
              <a:ext uri="{FF2B5EF4-FFF2-40B4-BE49-F238E27FC236}">
                <a16:creationId xmlns:a16="http://schemas.microsoft.com/office/drawing/2014/main" id="{CFC93CD2-2985-9441-A8E3-3C25F96B25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079308"/>
              </p:ext>
            </p:extLst>
          </p:nvPr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GroupKey</a:t>
                      </a:r>
                      <a:r>
                        <a:rPr lang="en-US" sz="1100" u="none" strike="noStrike" cap="none" dirty="0"/>
                        <a:t>[</a:t>
                      </a:r>
                      <a:r>
                        <a:rPr lang="en-US" sz="1100" u="none" strike="noStrike" cap="none" dirty="0" err="1"/>
                        <a:t>obs</a:t>
                      </a:r>
                      <a:r>
                        <a:rPr lang="en-US" sz="1100" u="none" strike="noStrike" cap="none" dirty="0"/>
                        <a:t>, temp]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oogle Shape;118;p6">
            <a:extLst>
              <a:ext uri="{FF2B5EF4-FFF2-40B4-BE49-F238E27FC236}">
                <a16:creationId xmlns:a16="http://schemas.microsoft.com/office/drawing/2014/main" id="{F5D41DA6-748D-9E4E-B000-58362B56DE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7356334"/>
              </p:ext>
            </p:extLst>
          </p:nvPr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obs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GroupKey</a:t>
                      </a:r>
                      <a:r>
                        <a:rPr lang="en-US" sz="1100" u="none" strike="noStrike" cap="none" dirty="0"/>
                        <a:t>[</a:t>
                      </a:r>
                      <a:r>
                        <a:rPr lang="en-US" sz="1100" u="none" strike="noStrike" cap="none" dirty="0" err="1"/>
                        <a:t>obs</a:t>
                      </a:r>
                      <a:r>
                        <a:rPr lang="en-US" sz="1100" u="none" strike="noStrike" cap="none" dirty="0"/>
                        <a:t>, humidity]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Google Shape;220;p25">
            <a:extLst>
              <a:ext uri="{FF2B5EF4-FFF2-40B4-BE49-F238E27FC236}">
                <a16:creationId xmlns:a16="http://schemas.microsoft.com/office/drawing/2014/main" id="{D069937F-58E3-394D-8C6D-1F4D1797F84E}"/>
              </a:ext>
            </a:extLst>
          </p:cNvPr>
          <p:cNvSpPr txBox="1"/>
          <p:nvPr/>
        </p:nvSpPr>
        <p:spPr>
          <a:xfrm>
            <a:off x="2720974" y="1005243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lang="en-US" sz="1400" b="1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400" b="0" i="0" u="none" strike="noStrike" cap="none" dirty="0" err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fn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(r) =&gt; </a:t>
            </a:r>
            <a:b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</a:t>
            </a:r>
            <a:r>
              <a:rPr lang="en-US" sz="1400" b="1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hour: </a:t>
            </a:r>
            <a:b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-US" sz="1400" b="0" i="0" u="none" strike="noStrike" cap="none" dirty="0" err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date.hour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(t: </a:t>
            </a:r>
            <a:r>
              <a:rPr lang="en-US" sz="1400" b="0" i="0" u="none" strike="noStrike" cap="none" dirty="0" err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r._time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b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sz="1400" b="0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25;p20">
            <a:extLst>
              <a:ext uri="{FF2B5EF4-FFF2-40B4-BE49-F238E27FC236}">
                <a16:creationId xmlns:a16="http://schemas.microsoft.com/office/drawing/2014/main" id="{E893D7A6-F1F1-7E43-8812-91103DCFF06C}"/>
              </a:ext>
            </a:extLst>
          </p:cNvPr>
          <p:cNvSpPr/>
          <p:nvPr/>
        </p:nvSpPr>
        <p:spPr>
          <a:xfrm rot="5400000">
            <a:off x="3790499" y="1277919"/>
            <a:ext cx="721111" cy="286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" name="Google Shape;233;p26">
            <a:extLst>
              <a:ext uri="{FF2B5EF4-FFF2-40B4-BE49-F238E27FC236}">
                <a16:creationId xmlns:a16="http://schemas.microsoft.com/office/drawing/2014/main" id="{BD965325-0896-D541-B80A-AFF362A123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1481025"/>
              </p:ext>
            </p:extLst>
          </p:nvPr>
        </p:nvGraphicFramePr>
        <p:xfrm>
          <a:off x="5914082" y="1049674"/>
          <a:ext cx="3026775" cy="116580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64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/>
                        <a:t>_field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strike="noStrike" cap="none">
                        <a:solidFill>
                          <a:srgbClr val="00B0F0"/>
                        </a:solidFill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/>
                        <a:t>10:45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obs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/>
                        <a:t>humidity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GroupKey</a:t>
                      </a:r>
                      <a:r>
                        <a:rPr lang="en-US" sz="1100" u="none" strike="noStrike" cap="none" dirty="0"/>
                        <a:t>[</a:t>
                      </a:r>
                      <a:r>
                        <a:rPr lang="en-US" sz="1100" u="none" strike="noStrike" cap="none" dirty="0" err="1"/>
                        <a:t>obs</a:t>
                      </a:r>
                      <a:r>
                        <a:rPr lang="en-US" sz="1100" u="none" strike="noStrike" cap="none" dirty="0"/>
                        <a:t>, humidity]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Google Shape;234;p26">
            <a:extLst>
              <a:ext uri="{FF2B5EF4-FFF2-40B4-BE49-F238E27FC236}">
                <a16:creationId xmlns:a16="http://schemas.microsoft.com/office/drawing/2014/main" id="{24BFADEC-0692-964E-BF3E-B2994D4796B4}"/>
              </a:ext>
            </a:extLst>
          </p:cNvPr>
          <p:cNvSpPr/>
          <p:nvPr/>
        </p:nvSpPr>
        <p:spPr>
          <a:xfrm>
            <a:off x="8668371" y="1425965"/>
            <a:ext cx="108001" cy="4180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"/>
          <p:cNvSpPr txBox="1">
            <a:spLocks noGrp="1"/>
          </p:cNvSpPr>
          <p:nvPr>
            <p:ph type="title" idx="4294967295"/>
          </p:nvPr>
        </p:nvSpPr>
        <p:spPr>
          <a:xfrm>
            <a:off x="152867" y="-187395"/>
            <a:ext cx="7372350" cy="149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data using map(r </a:t>
            </a:r>
            <a:r>
              <a:rPr lang="en-US" sz="21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</a:t>
            </a: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 )</a:t>
            </a:r>
            <a:endParaRPr/>
          </a:p>
        </p:txBody>
      </p:sp>
      <p:sp>
        <p:nvSpPr>
          <p:cNvPr id="299" name="Google Shape;299;p9"/>
          <p:cNvSpPr txBox="1">
            <a:spLocks noGrp="1"/>
          </p:cNvSpPr>
          <p:nvPr>
            <p:ph type="sldNum" idx="4294967295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9"/>
          <p:cNvSpPr/>
          <p:nvPr/>
        </p:nvSpPr>
        <p:spPr>
          <a:xfrm>
            <a:off x="6444507" y="1685109"/>
            <a:ext cx="108001" cy="418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9"/>
          <p:cNvSpPr/>
          <p:nvPr/>
        </p:nvSpPr>
        <p:spPr>
          <a:xfrm>
            <a:off x="6420808" y="2769327"/>
            <a:ext cx="108001" cy="418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9"/>
          <p:cNvSpPr/>
          <p:nvPr/>
        </p:nvSpPr>
        <p:spPr>
          <a:xfrm>
            <a:off x="6394684" y="3853543"/>
            <a:ext cx="108001" cy="6976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9"/>
          <p:cNvSpPr/>
          <p:nvPr/>
        </p:nvSpPr>
        <p:spPr>
          <a:xfrm>
            <a:off x="4491651" y="2541180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9" descr="Picture 10"/>
          <p:cNvPicPr preferRelativeResize="0"/>
          <p:nvPr/>
        </p:nvPicPr>
        <p:blipFill rotWithShape="1">
          <a:blip r:embed="rId3">
            <a:alphaModFix/>
          </a:blip>
          <a:srcRect l="29795" t="17094" r="10277" b="9281"/>
          <a:stretch/>
        </p:blipFill>
        <p:spPr>
          <a:xfrm>
            <a:off x="2158409" y="1184215"/>
            <a:ext cx="4125433" cy="3472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9" descr="Picture 13"/>
          <p:cNvPicPr preferRelativeResize="0"/>
          <p:nvPr/>
        </p:nvPicPr>
        <p:blipFill rotWithShape="1">
          <a:blip r:embed="rId3">
            <a:alphaModFix/>
          </a:blip>
          <a:srcRect l="93958" t="17094" b="9281"/>
          <a:stretch/>
        </p:blipFill>
        <p:spPr>
          <a:xfrm>
            <a:off x="6283842" y="1194847"/>
            <a:ext cx="415850" cy="34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9"/>
          <p:cNvSpPr/>
          <p:nvPr/>
        </p:nvSpPr>
        <p:spPr>
          <a:xfrm>
            <a:off x="3134232" y="1332613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9"/>
          <p:cNvSpPr/>
          <p:nvPr/>
        </p:nvSpPr>
        <p:spPr>
          <a:xfrm>
            <a:off x="3127142" y="2473842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9"/>
          <p:cNvSpPr/>
          <p:nvPr/>
        </p:nvSpPr>
        <p:spPr>
          <a:xfrm>
            <a:off x="3120046" y="3530013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9"/>
          <p:cNvSpPr/>
          <p:nvPr/>
        </p:nvSpPr>
        <p:spPr>
          <a:xfrm>
            <a:off x="6433880" y="1431847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9"/>
          <p:cNvSpPr/>
          <p:nvPr/>
        </p:nvSpPr>
        <p:spPr>
          <a:xfrm>
            <a:off x="6416156" y="2562443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9"/>
          <p:cNvSpPr/>
          <p:nvPr/>
        </p:nvSpPr>
        <p:spPr>
          <a:xfrm>
            <a:off x="6409061" y="3661147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0"/>
          <p:cNvSpPr txBox="1">
            <a:spLocks noGrp="1"/>
          </p:cNvSpPr>
          <p:nvPr>
            <p:ph type="sldNum" idx="4294967295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graphicFrame>
        <p:nvGraphicFramePr>
          <p:cNvPr id="8" name="Google Shape;117;p6">
            <a:extLst>
              <a:ext uri="{FF2B5EF4-FFF2-40B4-BE49-F238E27FC236}">
                <a16:creationId xmlns:a16="http://schemas.microsoft.com/office/drawing/2014/main" id="{D0D0DC81-21D4-B94B-A0AD-AFCC61CB46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079308"/>
              </p:ext>
            </p:extLst>
          </p:nvPr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GroupKey</a:t>
                      </a:r>
                      <a:r>
                        <a:rPr lang="en-US" sz="1100" u="none" strike="noStrike" cap="none" dirty="0"/>
                        <a:t>[</a:t>
                      </a:r>
                      <a:r>
                        <a:rPr lang="en-US" sz="1100" u="none" strike="noStrike" cap="none" dirty="0" err="1"/>
                        <a:t>obs</a:t>
                      </a:r>
                      <a:r>
                        <a:rPr lang="en-US" sz="1100" u="none" strike="noStrike" cap="none" dirty="0"/>
                        <a:t>, temp]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oogle Shape;118;p6">
            <a:extLst>
              <a:ext uri="{FF2B5EF4-FFF2-40B4-BE49-F238E27FC236}">
                <a16:creationId xmlns:a16="http://schemas.microsoft.com/office/drawing/2014/main" id="{14BB4840-2C78-6D4E-9637-02DB8D0828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7356334"/>
              </p:ext>
            </p:extLst>
          </p:nvPr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obs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GroupKey</a:t>
                      </a:r>
                      <a:r>
                        <a:rPr lang="en-US" sz="1100" u="none" strike="noStrike" cap="none" dirty="0"/>
                        <a:t>[</a:t>
                      </a:r>
                      <a:r>
                        <a:rPr lang="en-US" sz="1100" u="none" strike="noStrike" cap="none" dirty="0" err="1"/>
                        <a:t>obs</a:t>
                      </a:r>
                      <a:r>
                        <a:rPr lang="en-US" sz="1100" u="none" strike="noStrike" cap="none" dirty="0"/>
                        <a:t>, humidity]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0"/>
          <p:cNvSpPr/>
          <p:nvPr/>
        </p:nvSpPr>
        <p:spPr>
          <a:xfrm rot="5400000">
            <a:off x="3782333" y="1509405"/>
            <a:ext cx="721111" cy="286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0"/>
          <p:cNvSpPr txBox="1"/>
          <p:nvPr/>
        </p:nvSpPr>
        <p:spPr>
          <a:xfrm>
            <a:off x="2712808" y="1217974"/>
            <a:ext cx="34110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lang="en-US" sz="1400" b="1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400" b="0" i="0" u="none" strike="noStrike" cap="none" dirty="0" err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fn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(r) =&gt; </a:t>
            </a:r>
            <a:b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with </a:t>
            </a:r>
            <a:r>
              <a:rPr lang="en-US" sz="1400" b="1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_value 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    </a:t>
            </a:r>
            <a:b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 </a:t>
            </a:r>
            <a:r>
              <a:rPr lang="en-US" sz="1400" b="0" i="0" u="none" strike="noStrike" cap="none" dirty="0" err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r._value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/100 }))</a:t>
            </a:r>
            <a:endParaRPr sz="1400" b="0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0"/>
          <p:cNvSpPr txBox="1">
            <a:spLocks noGrp="1"/>
          </p:cNvSpPr>
          <p:nvPr>
            <p:ph type="sldNum" idx="4294967295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graphicFrame>
        <p:nvGraphicFramePr>
          <p:cNvPr id="10" name="Google Shape;117;p6">
            <a:extLst>
              <a:ext uri="{FF2B5EF4-FFF2-40B4-BE49-F238E27FC236}">
                <a16:creationId xmlns:a16="http://schemas.microsoft.com/office/drawing/2014/main" id="{0CA81581-F978-FD46-990B-6013488145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079308"/>
              </p:ext>
            </p:extLst>
          </p:nvPr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GroupKey</a:t>
                      </a:r>
                      <a:r>
                        <a:rPr lang="en-US" sz="1100" u="none" strike="noStrike" cap="none" dirty="0"/>
                        <a:t>[</a:t>
                      </a:r>
                      <a:r>
                        <a:rPr lang="en-US" sz="1100" u="none" strike="noStrike" cap="none" dirty="0" err="1"/>
                        <a:t>obs</a:t>
                      </a:r>
                      <a:r>
                        <a:rPr lang="en-US" sz="1100" u="none" strike="noStrike" cap="none" dirty="0"/>
                        <a:t>, temp]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oogle Shape;118;p6">
            <a:extLst>
              <a:ext uri="{FF2B5EF4-FFF2-40B4-BE49-F238E27FC236}">
                <a16:creationId xmlns:a16="http://schemas.microsoft.com/office/drawing/2014/main" id="{8929876D-767F-2348-AE89-7921E827D0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7356334"/>
              </p:ext>
            </p:extLst>
          </p:nvPr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obs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GroupKey</a:t>
                      </a:r>
                      <a:r>
                        <a:rPr lang="en-US" sz="1100" u="none" strike="noStrike" cap="none" dirty="0"/>
                        <a:t>[</a:t>
                      </a:r>
                      <a:r>
                        <a:rPr lang="en-US" sz="1100" u="none" strike="noStrike" cap="none" dirty="0" err="1"/>
                        <a:t>obs</a:t>
                      </a:r>
                      <a:r>
                        <a:rPr lang="en-US" sz="1100" u="none" strike="noStrike" cap="none" dirty="0"/>
                        <a:t>, humidity]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" name="Google Shape;342;p31"/>
          <p:cNvGraphicFramePr/>
          <p:nvPr>
            <p:extLst>
              <p:ext uri="{D42A27DB-BD31-4B8C-83A1-F6EECF244321}">
                <p14:modId xmlns:p14="http://schemas.microsoft.com/office/powerpoint/2010/main" val="2165729339"/>
              </p:ext>
            </p:extLst>
          </p:nvPr>
        </p:nvGraphicFramePr>
        <p:xfrm>
          <a:off x="6123808" y="1052627"/>
          <a:ext cx="2806259" cy="116580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76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B0F0"/>
                          </a:solidFill>
                        </a:rPr>
                        <a:t>_value</a:t>
                      </a:r>
                      <a:endParaRPr sz="1400" u="none" strike="noStrike" cap="none">
                        <a:solidFill>
                          <a:srgbClr val="00B0F0"/>
                        </a:solidFill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obs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/>
                        <a:t>humidity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0.1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obs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/>
                        <a:t>humidity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0.3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GroupKey</a:t>
                      </a:r>
                      <a:r>
                        <a:rPr lang="en-US" sz="1100" u="none" strike="noStrike" cap="none" dirty="0"/>
                        <a:t>[</a:t>
                      </a:r>
                      <a:r>
                        <a:rPr lang="en-US" sz="1100" u="none" strike="noStrike" cap="none" dirty="0" err="1"/>
                        <a:t>obs</a:t>
                      </a:r>
                      <a:r>
                        <a:rPr lang="en-US" sz="1100" u="none" strike="noStrike" cap="none" dirty="0"/>
                        <a:t>, humidity]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3" name="Google Shape;343;p31"/>
          <p:cNvSpPr/>
          <p:nvPr/>
        </p:nvSpPr>
        <p:spPr>
          <a:xfrm>
            <a:off x="8592432" y="1426521"/>
            <a:ext cx="130387" cy="418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graphicFrame>
        <p:nvGraphicFramePr>
          <p:cNvPr id="12" name="Google Shape;117;p6">
            <a:extLst>
              <a:ext uri="{FF2B5EF4-FFF2-40B4-BE49-F238E27FC236}">
                <a16:creationId xmlns:a16="http://schemas.microsoft.com/office/drawing/2014/main" id="{E1E2A035-68B9-8744-9F3F-4292EF5071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079308"/>
              </p:ext>
            </p:extLst>
          </p:nvPr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GroupKey</a:t>
                      </a:r>
                      <a:r>
                        <a:rPr lang="en-US" sz="1100" u="none" strike="noStrike" cap="none" dirty="0"/>
                        <a:t>[</a:t>
                      </a:r>
                      <a:r>
                        <a:rPr lang="en-US" sz="1100" u="none" strike="noStrike" cap="none" dirty="0" err="1"/>
                        <a:t>obs</a:t>
                      </a:r>
                      <a:r>
                        <a:rPr lang="en-US" sz="1100" u="none" strike="noStrike" cap="none" dirty="0"/>
                        <a:t>, temp]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Google Shape;118;p6">
            <a:extLst>
              <a:ext uri="{FF2B5EF4-FFF2-40B4-BE49-F238E27FC236}">
                <a16:creationId xmlns:a16="http://schemas.microsoft.com/office/drawing/2014/main" id="{94D75A66-5474-8247-9F8A-5B1AA5216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7356334"/>
              </p:ext>
            </p:extLst>
          </p:nvPr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/>
                        <a:t>humidity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obs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GroupKey</a:t>
                      </a:r>
                      <a:r>
                        <a:rPr lang="en-US" sz="1100" u="none" strike="noStrike" cap="none" dirty="0"/>
                        <a:t>[</a:t>
                      </a:r>
                      <a:r>
                        <a:rPr lang="en-US" sz="1100" u="none" strike="noStrike" cap="none" dirty="0" err="1"/>
                        <a:t>obs</a:t>
                      </a:r>
                      <a:r>
                        <a:rPr lang="en-US" sz="1100" u="none" strike="noStrike" cap="none" dirty="0"/>
                        <a:t>, humidity]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Google Shape;327;p30">
            <a:extLst>
              <a:ext uri="{FF2B5EF4-FFF2-40B4-BE49-F238E27FC236}">
                <a16:creationId xmlns:a16="http://schemas.microsoft.com/office/drawing/2014/main" id="{884CCB26-D258-3245-924F-F231AD23AD22}"/>
              </a:ext>
            </a:extLst>
          </p:cNvPr>
          <p:cNvSpPr/>
          <p:nvPr/>
        </p:nvSpPr>
        <p:spPr>
          <a:xfrm rot="5400000">
            <a:off x="3782333" y="1509405"/>
            <a:ext cx="721111" cy="286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28;p30">
            <a:extLst>
              <a:ext uri="{FF2B5EF4-FFF2-40B4-BE49-F238E27FC236}">
                <a16:creationId xmlns:a16="http://schemas.microsoft.com/office/drawing/2014/main" id="{797CAD67-A799-E34B-8A6A-5DF34AA0980B}"/>
              </a:ext>
            </a:extLst>
          </p:cNvPr>
          <p:cNvSpPr txBox="1"/>
          <p:nvPr/>
        </p:nvSpPr>
        <p:spPr>
          <a:xfrm>
            <a:off x="2712808" y="1217974"/>
            <a:ext cx="34110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lang="en-US" sz="1400" b="1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400" b="0" i="0" u="none" strike="noStrike" cap="none" dirty="0" err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fn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(r) =&gt; </a:t>
            </a:r>
            <a:b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with </a:t>
            </a:r>
            <a:r>
              <a:rPr lang="en-US" sz="1400" b="1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_value 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    </a:t>
            </a:r>
            <a:b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 </a:t>
            </a:r>
            <a:r>
              <a:rPr lang="en-US" sz="1400" b="0" i="0" u="none" strike="noStrike" cap="none" dirty="0" err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r._value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/100 }))</a:t>
            </a:r>
            <a:endParaRPr sz="1400" b="0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"/>
          <p:cNvSpPr txBox="1">
            <a:spLocks noGrp="1"/>
          </p:cNvSpPr>
          <p:nvPr>
            <p:ph type="sldNum" idx="4294967295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1" name="Google Shape;391;p34"/>
          <p:cNvGraphicFramePr/>
          <p:nvPr>
            <p:extLst>
              <p:ext uri="{D42A27DB-BD31-4B8C-83A1-F6EECF244321}">
                <p14:modId xmlns:p14="http://schemas.microsoft.com/office/powerpoint/2010/main" val="2480394626"/>
              </p:ext>
            </p:extLst>
          </p:nvPr>
        </p:nvGraphicFramePr>
        <p:xfrm>
          <a:off x="6123807" y="2401819"/>
          <a:ext cx="2806259" cy="117720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760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B0F0"/>
                          </a:solidFill>
                        </a:rPr>
                        <a:t>_value</a:t>
                      </a:r>
                      <a:endParaRPr sz="1400" u="none" strike="noStrike" cap="none">
                        <a:solidFill>
                          <a:srgbClr val="00B0F0"/>
                        </a:solidFill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obs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/>
                        <a:t>temp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obs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/>
                        <a:t>temp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GroupKey</a:t>
                      </a:r>
                      <a:r>
                        <a:rPr lang="en-US" sz="1100" u="none" strike="noStrike" cap="none" dirty="0"/>
                        <a:t>[</a:t>
                      </a:r>
                      <a:r>
                        <a:rPr lang="en-US" sz="1100" u="none" strike="noStrike" cap="none" dirty="0" err="1"/>
                        <a:t>obs</a:t>
                      </a:r>
                      <a:r>
                        <a:rPr lang="en-US" sz="1100" u="none" strike="noStrike" cap="none" dirty="0"/>
                        <a:t>, temp]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6" name="Google Shape;396;p34"/>
          <p:cNvSpPr/>
          <p:nvPr/>
        </p:nvSpPr>
        <p:spPr>
          <a:xfrm>
            <a:off x="8587871" y="2781413"/>
            <a:ext cx="108001" cy="418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graphicFrame>
        <p:nvGraphicFramePr>
          <p:cNvPr id="18" name="Google Shape;117;p6">
            <a:extLst>
              <a:ext uri="{FF2B5EF4-FFF2-40B4-BE49-F238E27FC236}">
                <a16:creationId xmlns:a16="http://schemas.microsoft.com/office/drawing/2014/main" id="{B7BE68F1-E661-CF4E-A2B3-CEB3E093C2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079308"/>
              </p:ext>
            </p:extLst>
          </p:nvPr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GroupKey</a:t>
                      </a:r>
                      <a:r>
                        <a:rPr lang="en-US" sz="1100" u="none" strike="noStrike" cap="none" dirty="0"/>
                        <a:t>[</a:t>
                      </a:r>
                      <a:r>
                        <a:rPr lang="en-US" sz="1100" u="none" strike="noStrike" cap="none" dirty="0" err="1"/>
                        <a:t>obs</a:t>
                      </a:r>
                      <a:r>
                        <a:rPr lang="en-US" sz="1100" u="none" strike="noStrike" cap="none" dirty="0"/>
                        <a:t>, temp]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oogle Shape;118;p6">
            <a:extLst>
              <a:ext uri="{FF2B5EF4-FFF2-40B4-BE49-F238E27FC236}">
                <a16:creationId xmlns:a16="http://schemas.microsoft.com/office/drawing/2014/main" id="{F8BAB098-F681-5547-8350-E2EA45FE69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7356334"/>
              </p:ext>
            </p:extLst>
          </p:nvPr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obs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GroupKey</a:t>
                      </a:r>
                      <a:r>
                        <a:rPr lang="en-US" sz="1100" u="none" strike="noStrike" cap="none" dirty="0"/>
                        <a:t>[</a:t>
                      </a:r>
                      <a:r>
                        <a:rPr lang="en-US" sz="1100" u="none" strike="noStrike" cap="none" dirty="0" err="1"/>
                        <a:t>obs</a:t>
                      </a:r>
                      <a:r>
                        <a:rPr lang="en-US" sz="1100" u="none" strike="noStrike" cap="none" dirty="0"/>
                        <a:t>, humidity]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Google Shape;327;p30">
            <a:extLst>
              <a:ext uri="{FF2B5EF4-FFF2-40B4-BE49-F238E27FC236}">
                <a16:creationId xmlns:a16="http://schemas.microsoft.com/office/drawing/2014/main" id="{FB401ABE-83FA-364D-9159-4D0D95A56C47}"/>
              </a:ext>
            </a:extLst>
          </p:cNvPr>
          <p:cNvSpPr/>
          <p:nvPr/>
        </p:nvSpPr>
        <p:spPr>
          <a:xfrm rot="5400000">
            <a:off x="3782333" y="1509405"/>
            <a:ext cx="721111" cy="286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28;p30">
            <a:extLst>
              <a:ext uri="{FF2B5EF4-FFF2-40B4-BE49-F238E27FC236}">
                <a16:creationId xmlns:a16="http://schemas.microsoft.com/office/drawing/2014/main" id="{E99981B6-021E-D441-9F81-6420A4A4CD7A}"/>
              </a:ext>
            </a:extLst>
          </p:cNvPr>
          <p:cNvSpPr txBox="1"/>
          <p:nvPr/>
        </p:nvSpPr>
        <p:spPr>
          <a:xfrm>
            <a:off x="2712808" y="1217974"/>
            <a:ext cx="34110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lang="en-US" sz="1400" b="1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400" b="0" i="0" u="none" strike="noStrike" cap="none" dirty="0" err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fn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(r) =&gt; </a:t>
            </a:r>
            <a:b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with </a:t>
            </a:r>
            <a:r>
              <a:rPr lang="en-US" sz="1400" b="1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_value 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    </a:t>
            </a:r>
            <a:b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 </a:t>
            </a:r>
            <a:r>
              <a:rPr lang="en-US" sz="1400" b="0" i="0" u="none" strike="noStrike" cap="none" dirty="0" err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r._value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/100 }))</a:t>
            </a:r>
            <a:endParaRPr sz="1400" b="0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" name="Google Shape;342;p31">
            <a:extLst>
              <a:ext uri="{FF2B5EF4-FFF2-40B4-BE49-F238E27FC236}">
                <a16:creationId xmlns:a16="http://schemas.microsoft.com/office/drawing/2014/main" id="{D9C84359-BE44-7844-8479-85572DE19F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9211165"/>
              </p:ext>
            </p:extLst>
          </p:nvPr>
        </p:nvGraphicFramePr>
        <p:xfrm>
          <a:off x="6123808" y="1052627"/>
          <a:ext cx="2806259" cy="116580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769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B0F0"/>
                          </a:solidFill>
                        </a:rPr>
                        <a:t>_value</a:t>
                      </a:r>
                      <a:endParaRPr sz="1400" u="none" strike="noStrike" cap="none">
                        <a:solidFill>
                          <a:srgbClr val="00B0F0"/>
                        </a:solidFill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obs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/>
                        <a:t>humidity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0.1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obs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/>
                        <a:t>humidity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0.3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GroupKey</a:t>
                      </a:r>
                      <a:r>
                        <a:rPr lang="en-US" sz="1100" u="none" strike="noStrike" cap="none" dirty="0"/>
                        <a:t>[</a:t>
                      </a:r>
                      <a:r>
                        <a:rPr lang="en-US" sz="1100" u="none" strike="noStrike" cap="none" dirty="0" err="1"/>
                        <a:t>obs</a:t>
                      </a:r>
                      <a:r>
                        <a:rPr lang="en-US" sz="1100" u="none" strike="noStrike" cap="none" dirty="0"/>
                        <a:t>, humidity]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Google Shape;343;p31">
            <a:extLst>
              <a:ext uri="{FF2B5EF4-FFF2-40B4-BE49-F238E27FC236}">
                <a16:creationId xmlns:a16="http://schemas.microsoft.com/office/drawing/2014/main" id="{48BA0C7B-F6DB-194F-980F-A2E401FB6740}"/>
              </a:ext>
            </a:extLst>
          </p:cNvPr>
          <p:cNvSpPr/>
          <p:nvPr/>
        </p:nvSpPr>
        <p:spPr>
          <a:xfrm>
            <a:off x="8592432" y="1426521"/>
            <a:ext cx="130387" cy="418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>
            <a:spLocks noGrp="1"/>
          </p:cNvSpPr>
          <p:nvPr>
            <p:ph type="title"/>
          </p:nvPr>
        </p:nvSpPr>
        <p:spPr>
          <a:xfrm>
            <a:off x="678233" y="2088140"/>
            <a:ext cx="5566966" cy="96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</a:pPr>
            <a:r>
              <a:rPr lang="en-US" sz="2800"/>
              <a:t>Exploring flux</a:t>
            </a:r>
            <a:br>
              <a:rPr lang="en-US" sz="2800"/>
            </a:br>
            <a:r>
              <a:rPr lang="en-US" sz="3600"/>
              <a:t>map()</a:t>
            </a:r>
            <a:endParaRPr/>
          </a:p>
        </p:txBody>
      </p:sp>
      <p:sp>
        <p:nvSpPr>
          <p:cNvPr id="72" name="Google Shape;7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1"/>
          <p:cNvSpPr txBox="1">
            <a:spLocks noGrp="1"/>
          </p:cNvSpPr>
          <p:nvPr>
            <p:ph type="title"/>
          </p:nvPr>
        </p:nvSpPr>
        <p:spPr>
          <a:xfrm>
            <a:off x="721776" y="2088140"/>
            <a:ext cx="5566966" cy="96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</a:pPr>
            <a:r>
              <a:rPr lang="en-US"/>
              <a:t>Exploring Flux</a:t>
            </a:r>
            <a:br>
              <a:rPr lang="en-US"/>
            </a:br>
            <a:r>
              <a:rPr lang="en-US" sz="3600"/>
              <a:t>Custom Functions</a:t>
            </a:r>
            <a:endParaRPr/>
          </a:p>
        </p:txBody>
      </p:sp>
      <p:sp>
        <p:nvSpPr>
          <p:cNvPr id="408" name="Google Shape;408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3"/>
          <p:cNvSpPr txBox="1">
            <a:spLocks noGrp="1"/>
          </p:cNvSpPr>
          <p:nvPr>
            <p:ph type="title" idx="4294967295"/>
          </p:nvPr>
        </p:nvSpPr>
        <p:spPr>
          <a:xfrm>
            <a:off x="194734" y="215106"/>
            <a:ext cx="8208963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</a:pPr>
            <a:r>
              <a:rPr lang="en-US">
                <a:solidFill>
                  <a:schemeClr val="lt1"/>
                </a:solidFill>
              </a:rPr>
              <a:t>Recall: What Is Flux?</a:t>
            </a:r>
            <a:endParaRPr/>
          </a:p>
        </p:txBody>
      </p:sp>
      <p:sp>
        <p:nvSpPr>
          <p:cNvPr id="414" name="Google Shape;414;p13"/>
          <p:cNvSpPr txBox="1">
            <a:spLocks noGrp="1"/>
          </p:cNvSpPr>
          <p:nvPr>
            <p:ph type="body" idx="4294967295"/>
          </p:nvPr>
        </p:nvSpPr>
        <p:spPr>
          <a:xfrm>
            <a:off x="194734" y="1091804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556" lvl="0" indent="-2595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Flux is a functional data scripting and query language</a:t>
            </a:r>
            <a:endParaRPr/>
          </a:p>
          <a:p>
            <a:pPr marL="259556" lvl="0" indent="-259556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Written to be:</a:t>
            </a:r>
            <a:endParaRPr/>
          </a:p>
          <a:p>
            <a:pPr marL="600075" lvl="1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>
                <a:solidFill>
                  <a:schemeClr val="lt1"/>
                </a:solidFill>
              </a:rPr>
              <a:t>Useable: easy to learn</a:t>
            </a:r>
            <a:endParaRPr/>
          </a:p>
          <a:p>
            <a:pPr marL="600075" lvl="1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>
                <a:solidFill>
                  <a:schemeClr val="lt1"/>
                </a:solidFill>
              </a:rPr>
              <a:t>Readable: developers read more code than we write</a:t>
            </a:r>
            <a:endParaRPr/>
          </a:p>
          <a:p>
            <a:pPr marL="600075" lvl="1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B0F0"/>
              </a:buClr>
              <a:buSzPts val="1800"/>
              <a:buChar char="–"/>
            </a:pPr>
            <a:r>
              <a:rPr lang="en-US" b="1">
                <a:solidFill>
                  <a:srgbClr val="00B0F0"/>
                </a:solidFill>
              </a:rPr>
              <a:t>Composable: developers can build onto the language</a:t>
            </a:r>
            <a:endParaRPr/>
          </a:p>
          <a:p>
            <a:pPr marL="600075" lvl="1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>
                <a:solidFill>
                  <a:schemeClr val="lt1"/>
                </a:solidFill>
              </a:rPr>
              <a:t>Testable: queries are code</a:t>
            </a:r>
            <a:endParaRPr/>
          </a:p>
          <a:p>
            <a:pPr marL="600075" lvl="1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>
                <a:solidFill>
                  <a:schemeClr val="lt1"/>
                </a:solidFill>
              </a:rPr>
              <a:t>Contributable: open source contributions matter</a:t>
            </a:r>
            <a:endParaRPr/>
          </a:p>
        </p:txBody>
      </p:sp>
      <p:sp>
        <p:nvSpPr>
          <p:cNvPr id="415" name="Google Shape;415;p13"/>
          <p:cNvSpPr txBox="1">
            <a:spLocks noGrp="1"/>
          </p:cNvSpPr>
          <p:nvPr>
            <p:ph type="sldNum" idx="4294967295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4"/>
          <p:cNvSpPr txBox="1">
            <a:spLocks noGrp="1"/>
          </p:cNvSpPr>
          <p:nvPr>
            <p:ph type="title" idx="4294967295"/>
          </p:nvPr>
        </p:nvSpPr>
        <p:spPr>
          <a:xfrm>
            <a:off x="177800" y="215106"/>
            <a:ext cx="8208963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</a:pPr>
            <a:r>
              <a:rPr lang="en-US">
                <a:solidFill>
                  <a:schemeClr val="lt1"/>
                </a:solidFill>
              </a:rPr>
              <a:t>Defining and using a custom function</a:t>
            </a:r>
            <a:endParaRPr/>
          </a:p>
        </p:txBody>
      </p:sp>
      <p:sp>
        <p:nvSpPr>
          <p:cNvPr id="422" name="Google Shape;422;p14"/>
          <p:cNvSpPr txBox="1">
            <a:spLocks noGrp="1"/>
          </p:cNvSpPr>
          <p:nvPr>
            <p:ph type="body" idx="4294967295"/>
          </p:nvPr>
        </p:nvSpPr>
        <p:spPr>
          <a:xfrm>
            <a:off x="177800" y="1210734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556" lvl="0" indent="-2595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Syntax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&lt;&lt;function name&gt;&gt;</a:t>
            </a:r>
            <a:r>
              <a:rPr lang="en-US"/>
              <a:t>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>
                <a:solidFill>
                  <a:schemeClr val="lt1"/>
                </a:solidFill>
              </a:rPr>
              <a:t>&lt;&lt;variable&gt;&gt;*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) =&gt;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&lt;&lt;implementation&gt;&gt;</a:t>
            </a:r>
            <a:endParaRPr/>
          </a:p>
          <a:p>
            <a:pPr marL="259556" lvl="0" indent="-259556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Example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600"/>
              <a:buNone/>
            </a:pPr>
            <a:r>
              <a:rPr lang="en-US" sz="1600" b="1">
                <a:solidFill>
                  <a:srgbClr val="FF4E47"/>
                </a:solidFill>
                <a:latin typeface="Courier"/>
                <a:ea typeface="Courier"/>
                <a:cs typeface="Courier"/>
                <a:sym typeface="Courier"/>
              </a:rPr>
              <a:t>squared = (x) =&gt; x*x</a:t>
            </a:r>
            <a:endParaRPr>
              <a:solidFill>
                <a:srgbClr val="FF4E47"/>
              </a:solidFill>
            </a:endParaRPr>
          </a:p>
          <a:p>
            <a:pPr marL="5715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from(bucket:"foo")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|&gt; range(start: -1h)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|&gt; filter(fn: (r) =&gt; r._measurement == "samples")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|&gt; map(fn: (r) =&gt; ({ _value: </a:t>
            </a:r>
            <a:r>
              <a:rPr lang="en-US" sz="1600" b="1">
                <a:solidFill>
                  <a:srgbClr val="FF4E47"/>
                </a:solidFill>
                <a:latin typeface="Courier"/>
                <a:ea typeface="Courier"/>
                <a:cs typeface="Courier"/>
                <a:sym typeface="Courier"/>
              </a:rPr>
              <a:t>squared(x: r._value)</a:t>
            </a: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}))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|&gt; filter(fn: (r) =&gt; r._value &gt; 23.2)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600"/>
              <a:buNone/>
            </a:pPr>
            <a:endParaRPr sz="16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3" name="Google Shape;423;p14"/>
          <p:cNvSpPr txBox="1">
            <a:spLocks noGrp="1"/>
          </p:cNvSpPr>
          <p:nvPr>
            <p:ph type="sldNum" idx="4294967295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5"/>
          <p:cNvSpPr txBox="1">
            <a:spLocks noGrp="1"/>
          </p:cNvSpPr>
          <p:nvPr>
            <p:ph type="title" idx="4294967295"/>
          </p:nvPr>
        </p:nvSpPr>
        <p:spPr>
          <a:xfrm>
            <a:off x="211666" y="508000"/>
            <a:ext cx="8208963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</a:pPr>
            <a:r>
              <a:rPr lang="en-US">
                <a:solidFill>
                  <a:schemeClr val="lt1"/>
                </a:solidFill>
              </a:rPr>
              <a:t>Defining a custom pipe forwardable function</a:t>
            </a:r>
            <a:endParaRPr/>
          </a:p>
        </p:txBody>
      </p:sp>
      <p:sp>
        <p:nvSpPr>
          <p:cNvPr id="430" name="Google Shape;430;p15"/>
          <p:cNvSpPr txBox="1">
            <a:spLocks noGrp="1"/>
          </p:cNvSpPr>
          <p:nvPr>
            <p:ph type="body" idx="4294967295"/>
          </p:nvPr>
        </p:nvSpPr>
        <p:spPr>
          <a:xfrm>
            <a:off x="539750" y="1244600"/>
            <a:ext cx="860425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59556" lvl="0" indent="-2496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</a:rPr>
              <a:t>Syntax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ct val="85714"/>
              <a:buNone/>
            </a:pPr>
            <a:r>
              <a:rPr lang="en-US">
                <a:solidFill>
                  <a:schemeClr val="lt1"/>
                </a:solidFill>
              </a:rPr>
              <a:t>&lt;&lt;function name&gt;&gt;</a:t>
            </a:r>
            <a:r>
              <a:rPr lang="en-US"/>
              <a:t>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>
                <a:solidFill>
                  <a:schemeClr val="lt1"/>
                </a:solidFill>
              </a:rPr>
              <a:t>&lt;&lt;table&gt;&gt;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=&lt;-,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&lt;&lt;variable&gt;&gt;</a:t>
            </a:r>
            <a:r>
              <a:rPr lang="en-US"/>
              <a:t>*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) =&gt; </a:t>
            </a:r>
            <a:b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           </a:t>
            </a:r>
            <a:r>
              <a:rPr lang="en-US">
                <a:solidFill>
                  <a:schemeClr val="lt1"/>
                </a:solidFill>
              </a:rPr>
              <a:t>&lt;&lt;table&gt;&gt;</a:t>
            </a:r>
            <a:r>
              <a:rPr lang="en-US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|&gt; </a:t>
            </a:r>
            <a:r>
              <a:rPr lang="en-US">
                <a:solidFill>
                  <a:schemeClr val="lt1"/>
                </a:solidFill>
              </a:rPr>
              <a:t>&lt;&lt; implementation &gt;&gt;</a:t>
            </a:r>
            <a:endParaRPr/>
          </a:p>
          <a:p>
            <a:pPr marL="259556" lvl="0" indent="-249617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•"/>
            </a:pPr>
            <a:r>
              <a:rPr lang="en-US">
                <a:solidFill>
                  <a:srgbClr val="FFFFFF"/>
                </a:solidFill>
              </a:rPr>
              <a:t>Example</a:t>
            </a:r>
            <a:endParaRPr/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7"/>
              <a:buNone/>
            </a:pPr>
            <a:r>
              <a:rPr lang="en-US" sz="15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1500" b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allSquared = (tables=&lt;-) =&gt;</a:t>
            </a:r>
            <a:endParaRPr sz="500" b="1">
              <a:solidFill>
                <a:srgbClr val="00B0F0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7"/>
              <a:buNone/>
            </a:pPr>
            <a:r>
              <a:rPr lang="en-US" sz="1500" b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		tables |&gt; map(fn: (r) =&gt; squared(r._value))</a:t>
            </a:r>
            <a:endParaRPr sz="1500">
              <a:solidFill>
                <a:srgbClr val="00B0F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7"/>
              <a:buNone/>
            </a:pP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lang="en-US" sz="1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(bucket:"foo")</a:t>
            </a:r>
            <a:endParaRPr sz="5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7"/>
              <a:buNone/>
            </a:pPr>
            <a:r>
              <a:rPr lang="en-US" sz="1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	|&gt; range(start: -1h)</a:t>
            </a:r>
            <a:endParaRPr sz="5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7"/>
              <a:buNone/>
            </a:pPr>
            <a:r>
              <a:rPr lang="en-US" sz="1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	|&gt; filter(fn: (r) =&gt; r._measurement == "samples")</a:t>
            </a:r>
            <a:endParaRPr sz="5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7"/>
              <a:buNone/>
            </a:pP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1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|&gt; </a:t>
            </a:r>
            <a:r>
              <a:rPr lang="en-US" sz="1500" b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allSquared()</a:t>
            </a:r>
            <a:endParaRPr sz="500" b="1">
              <a:solidFill>
                <a:srgbClr val="00B0F0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7"/>
              <a:buNone/>
            </a:pPr>
            <a:r>
              <a:rPr lang="en-US" sz="1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	|&gt; filter(fn: (r) =&gt; r._value &gt; 23.2)</a:t>
            </a:r>
            <a:endParaRPr sz="500">
              <a:solidFill>
                <a:schemeClr val="lt1"/>
              </a:solidFill>
            </a:endParaRPr>
          </a:p>
          <a:p>
            <a:pPr marL="600075" lvl="1" indent="-151447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ct val="85714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31" name="Google Shape;431;p15"/>
          <p:cNvSpPr txBox="1">
            <a:spLocks noGrp="1"/>
          </p:cNvSpPr>
          <p:nvPr>
            <p:ph type="sldNum" idx="4294967295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2"/>
          <p:cNvSpPr txBox="1">
            <a:spLocks noGrp="1"/>
          </p:cNvSpPr>
          <p:nvPr>
            <p:ph type="title" idx="4294967295"/>
          </p:nvPr>
        </p:nvSpPr>
        <p:spPr>
          <a:xfrm>
            <a:off x="0" y="1544638"/>
            <a:ext cx="3971925" cy="134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"/>
              <a:buNone/>
            </a:pPr>
            <a:r>
              <a:rPr lang="en-US" sz="2400" b="0" i="0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rPr>
              <a:t>Let’s get dirty!</a:t>
            </a:r>
            <a:endParaRPr/>
          </a:p>
        </p:txBody>
      </p:sp>
      <p:sp>
        <p:nvSpPr>
          <p:cNvPr id="438" name="Google Shape;438;p12"/>
          <p:cNvSpPr txBox="1">
            <a:spLocks noGrp="1"/>
          </p:cNvSpPr>
          <p:nvPr>
            <p:ph type="sldNum" idx="4294967295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9" name="Google Shape;439;p12" descr="Picture 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048" y="1232017"/>
            <a:ext cx="8676000" cy="34808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0" name="Google Shape;440;p12"/>
          <p:cNvGrpSpPr/>
          <p:nvPr/>
        </p:nvGrpSpPr>
        <p:grpSpPr>
          <a:xfrm>
            <a:off x="8001179" y="3798444"/>
            <a:ext cx="914401" cy="914401"/>
            <a:chOff x="0" y="0"/>
            <a:chExt cx="914400" cy="914400"/>
          </a:xfrm>
        </p:grpSpPr>
        <p:sp>
          <p:nvSpPr>
            <p:cNvPr id="441" name="Google Shape;441;p12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12"/>
            <p:cNvSpPr txBox="1"/>
            <p:nvPr/>
          </p:nvSpPr>
          <p:spPr>
            <a:xfrm>
              <a:off x="45719" y="28997"/>
              <a:ext cx="822962" cy="8564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5400"/>
                <a:buFont typeface="Calibri"/>
                <a:buNone/>
              </a:pPr>
              <a:r>
                <a:rPr lang="en-US" sz="54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3" name="Google Shape;443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6"/>
          <p:cNvSpPr txBox="1">
            <a:spLocks noGrp="1"/>
          </p:cNvSpPr>
          <p:nvPr>
            <p:ph type="title" idx="4294967295"/>
          </p:nvPr>
        </p:nvSpPr>
        <p:spPr>
          <a:xfrm>
            <a:off x="285750" y="0"/>
            <a:ext cx="7372350" cy="149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</a:pPr>
            <a:r>
              <a:rPr lang="en-US">
                <a:solidFill>
                  <a:schemeClr val="lt1"/>
                </a:solidFill>
              </a:rPr>
              <a:t>Continuous Linear Pizza Oven</a:t>
            </a:r>
            <a:endParaRPr/>
          </a:p>
        </p:txBody>
      </p:sp>
      <p:sp>
        <p:nvSpPr>
          <p:cNvPr id="449" name="Google Shape;449;p16"/>
          <p:cNvSpPr txBox="1"/>
          <p:nvPr/>
        </p:nvSpPr>
        <p:spPr>
          <a:xfrm>
            <a:off x="463541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52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Learning goals</a:t>
            </a:r>
            <a:r>
              <a:rPr lang="en-US" sz="18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9556" marR="0" lvl="0" indent="-259556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Map functions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9556" marR="0" lvl="0" indent="-259556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Custom functions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451" name="Google Shape;45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7938" y="-116800"/>
            <a:ext cx="74913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7"/>
          <p:cNvSpPr txBox="1">
            <a:spLocks noGrp="1"/>
          </p:cNvSpPr>
          <p:nvPr>
            <p:ph type="title" idx="4294967295"/>
          </p:nvPr>
        </p:nvSpPr>
        <p:spPr>
          <a:xfrm>
            <a:off x="424542" y="0"/>
            <a:ext cx="5567363" cy="96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</a:pPr>
            <a:r>
              <a:rPr lang="en-US">
                <a:solidFill>
                  <a:schemeClr val="lt1"/>
                </a:solidFill>
              </a:rPr>
              <a:t>Task</a:t>
            </a:r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ldNum" idx="4294967295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7"/>
          <p:cNvSpPr/>
          <p:nvPr/>
        </p:nvSpPr>
        <p:spPr>
          <a:xfrm>
            <a:off x="330200" y="787401"/>
            <a:ext cx="8389258" cy="233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52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Correct the temperature observations of the cooking base area by by subtracting a delta of 5°C to each value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an inline map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custom function to be used in the inline map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custom pipe forwardable function</a:t>
            </a:r>
            <a:b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contains a map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d8296aff5f_0_0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Let’s do some live coding</a:t>
            </a:r>
            <a:endParaRPr/>
          </a:p>
        </p:txBody>
      </p:sp>
      <p:sp>
        <p:nvSpPr>
          <p:cNvPr id="465" name="Google Shape;465;gd8296aff5f_0_0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466" name="Google Shape;466;gd8296aff5f_0_0" descr="Picture 4"/>
          <p:cNvPicPr preferRelativeResize="0"/>
          <p:nvPr/>
        </p:nvPicPr>
        <p:blipFill rotWithShape="1">
          <a:blip r:embed="rId3">
            <a:alphaModFix/>
          </a:blip>
          <a:srcRect t="21543" b="14358"/>
          <a:stretch/>
        </p:blipFill>
        <p:spPr>
          <a:xfrm>
            <a:off x="463540" y="1194847"/>
            <a:ext cx="8208394" cy="3504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8"/>
          <p:cNvSpPr txBox="1">
            <a:spLocks noGrp="1"/>
          </p:cNvSpPr>
          <p:nvPr>
            <p:ph type="body" idx="4294967295"/>
          </p:nvPr>
        </p:nvSpPr>
        <p:spPr>
          <a:xfrm>
            <a:off x="463213" y="12446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556" lvl="0" indent="-2595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True or false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functional programming language, map() applies a function to each element of a collection – ?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Flux, map() always adds a column to each table – ?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map() using the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b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clause can add a column to each table – ?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you can pass a custom functions only to a map() – ?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pipe-forwardable custom function with a parameter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(t=&lt;-)</a:t>
            </a:r>
            <a:r>
              <a:rPr lang="en-US"/>
              <a:t>,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represents input tables that the function applies to – ?</a:t>
            </a:r>
            <a:endParaRPr/>
          </a:p>
        </p:txBody>
      </p:sp>
      <p:sp>
        <p:nvSpPr>
          <p:cNvPr id="472" name="Google Shape;472;p18"/>
          <p:cNvSpPr txBox="1">
            <a:spLocks noGrp="1"/>
          </p:cNvSpPr>
          <p:nvPr>
            <p:ph type="sldNum" idx="4294967295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8"/>
          <p:cNvSpPr txBox="1"/>
          <p:nvPr/>
        </p:nvSpPr>
        <p:spPr>
          <a:xfrm>
            <a:off x="497797" y="739274"/>
            <a:ext cx="8139792" cy="39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8"/>
          <p:cNvSpPr txBox="1">
            <a:spLocks noGrp="1"/>
          </p:cNvSpPr>
          <p:nvPr>
            <p:ph type="body" idx="4294967295"/>
          </p:nvPr>
        </p:nvSpPr>
        <p:spPr>
          <a:xfrm>
            <a:off x="463213" y="12446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556" lvl="0" indent="-2595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 dirty="0">
                <a:solidFill>
                  <a:schemeClr val="lt1"/>
                </a:solidFill>
              </a:rPr>
              <a:t>True or false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 dirty="0">
                <a:solidFill>
                  <a:schemeClr val="lt1"/>
                </a:solidFill>
              </a:rPr>
              <a:t>in a functional programming language, map() applies a function to each element of a collection – </a:t>
            </a:r>
            <a:r>
              <a:rPr lang="en-US" b="1" dirty="0">
                <a:solidFill>
                  <a:srgbClr val="00B050"/>
                </a:solidFill>
              </a:rPr>
              <a:t>T</a:t>
            </a:r>
            <a:endParaRPr b="1" dirty="0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 dirty="0">
                <a:solidFill>
                  <a:schemeClr val="lt1"/>
                </a:solidFill>
              </a:rPr>
              <a:t>in Flux, map() always adds a column to each table – ?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 dirty="0">
                <a:solidFill>
                  <a:schemeClr val="lt1"/>
                </a:solidFill>
              </a:rPr>
              <a:t>map() using the</a:t>
            </a:r>
            <a:r>
              <a:rPr lang="en-US" sz="1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 dirty="0"/>
              <a:t> </a:t>
            </a:r>
            <a:r>
              <a:rPr lang="en-US" dirty="0">
                <a:solidFill>
                  <a:schemeClr val="lt1"/>
                </a:solidFill>
              </a:rPr>
              <a:t>clause can add a column to each table – ?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 dirty="0">
                <a:solidFill>
                  <a:schemeClr val="lt1"/>
                </a:solidFill>
              </a:rPr>
              <a:t>you can pass a custom functions only to a map() – ?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 dirty="0">
                <a:solidFill>
                  <a:schemeClr val="lt1"/>
                </a:solidFill>
              </a:rPr>
              <a:t>in a pipe-forwardable custom function with a parameter </a:t>
            </a:r>
            <a:r>
              <a:rPr lang="en-US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(t=&lt;-)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 dirty="0"/>
              <a:t> </a:t>
            </a:r>
            <a:r>
              <a:rPr lang="en-US" dirty="0">
                <a:solidFill>
                  <a:schemeClr val="lt1"/>
                </a:solidFill>
              </a:rPr>
              <a:t>represents input tables that the function applies to – ?</a:t>
            </a:r>
            <a:endParaRPr dirty="0"/>
          </a:p>
        </p:txBody>
      </p:sp>
      <p:sp>
        <p:nvSpPr>
          <p:cNvPr id="472" name="Google Shape;472;p18"/>
          <p:cNvSpPr txBox="1">
            <a:spLocks noGrp="1"/>
          </p:cNvSpPr>
          <p:nvPr>
            <p:ph type="sldNum" idx="4294967295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8"/>
          <p:cNvSpPr txBox="1"/>
          <p:nvPr/>
        </p:nvSpPr>
        <p:spPr>
          <a:xfrm>
            <a:off x="497797" y="739274"/>
            <a:ext cx="8139792" cy="39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801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>
            <a:spLocks noGrp="1"/>
          </p:cNvSpPr>
          <p:nvPr>
            <p:ph type="title" idx="4294967295"/>
          </p:nvPr>
        </p:nvSpPr>
        <p:spPr>
          <a:xfrm>
            <a:off x="0" y="411163"/>
            <a:ext cx="7372350" cy="67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952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Map()</a:t>
            </a:r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body" idx="4294967295"/>
          </p:nvPr>
        </p:nvSpPr>
        <p:spPr>
          <a:xfrm>
            <a:off x="0" y="1397000"/>
            <a:ext cx="4183063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does it work?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applies a function to each element of a collection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e.g., square each number</a:t>
            </a:r>
            <a:endParaRPr/>
          </a:p>
        </p:txBody>
      </p:sp>
      <p:sp>
        <p:nvSpPr>
          <p:cNvPr id="79" name="Google Shape;79;p3"/>
          <p:cNvSpPr txBox="1"/>
          <p:nvPr/>
        </p:nvSpPr>
        <p:spPr>
          <a:xfrm>
            <a:off x="4908805" y="1396738"/>
            <a:ext cx="41142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952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What’s for?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Combine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Derive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Enrich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Turn data into information!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3" descr="Picture 4"/>
          <p:cNvPicPr preferRelativeResize="0"/>
          <p:nvPr/>
        </p:nvPicPr>
        <p:blipFill rotWithShape="1">
          <a:blip r:embed="rId3">
            <a:alphaModFix/>
          </a:blip>
          <a:srcRect l="54135" t="57143" r="1916" b="10134"/>
          <a:stretch/>
        </p:blipFill>
        <p:spPr>
          <a:xfrm>
            <a:off x="1829050" y="2929316"/>
            <a:ext cx="2411178" cy="122999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8"/>
          <p:cNvSpPr txBox="1">
            <a:spLocks noGrp="1"/>
          </p:cNvSpPr>
          <p:nvPr>
            <p:ph type="body" idx="4294967295"/>
          </p:nvPr>
        </p:nvSpPr>
        <p:spPr>
          <a:xfrm>
            <a:off x="463213" y="12446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556" lvl="0" indent="-2595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 dirty="0">
                <a:solidFill>
                  <a:schemeClr val="lt1"/>
                </a:solidFill>
              </a:rPr>
              <a:t>True or false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 dirty="0">
                <a:solidFill>
                  <a:schemeClr val="lt1"/>
                </a:solidFill>
              </a:rPr>
              <a:t>in a functional programming language, map() applies a function to each element of a collection – </a:t>
            </a:r>
            <a:r>
              <a:rPr lang="en-US" b="1" dirty="0">
                <a:solidFill>
                  <a:srgbClr val="00B050"/>
                </a:solidFill>
              </a:rPr>
              <a:t>T</a:t>
            </a:r>
            <a:endParaRPr b="1" dirty="0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 dirty="0">
                <a:solidFill>
                  <a:schemeClr val="lt1"/>
                </a:solidFill>
              </a:rPr>
              <a:t>in Flux, map() always adds a column to each table – </a:t>
            </a:r>
            <a:r>
              <a:rPr lang="en-US" b="1" dirty="0">
                <a:solidFill>
                  <a:srgbClr val="00B050"/>
                </a:solidFill>
              </a:rPr>
              <a:t>F</a:t>
            </a:r>
            <a:endParaRPr b="1" dirty="0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 dirty="0">
                <a:solidFill>
                  <a:schemeClr val="lt1"/>
                </a:solidFill>
              </a:rPr>
              <a:t>map() using the</a:t>
            </a:r>
            <a:r>
              <a:rPr lang="en-US" sz="1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 dirty="0"/>
              <a:t> </a:t>
            </a:r>
            <a:r>
              <a:rPr lang="en-US" dirty="0">
                <a:solidFill>
                  <a:schemeClr val="lt1"/>
                </a:solidFill>
              </a:rPr>
              <a:t>clause can add a column to each table – ?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 dirty="0">
                <a:solidFill>
                  <a:schemeClr val="lt1"/>
                </a:solidFill>
              </a:rPr>
              <a:t>you can pass a custom functions only to a map() – ?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 dirty="0">
                <a:solidFill>
                  <a:schemeClr val="lt1"/>
                </a:solidFill>
              </a:rPr>
              <a:t>in a pipe-forwardable custom function with a parameter </a:t>
            </a:r>
            <a:r>
              <a:rPr lang="en-US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(t=&lt;-)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 dirty="0"/>
              <a:t> </a:t>
            </a:r>
            <a:r>
              <a:rPr lang="en-US" dirty="0">
                <a:solidFill>
                  <a:schemeClr val="lt1"/>
                </a:solidFill>
              </a:rPr>
              <a:t>represents input tables that the function applies to – ?</a:t>
            </a:r>
            <a:endParaRPr dirty="0"/>
          </a:p>
        </p:txBody>
      </p:sp>
      <p:sp>
        <p:nvSpPr>
          <p:cNvPr id="472" name="Google Shape;472;p18"/>
          <p:cNvSpPr txBox="1">
            <a:spLocks noGrp="1"/>
          </p:cNvSpPr>
          <p:nvPr>
            <p:ph type="sldNum" idx="4294967295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8"/>
          <p:cNvSpPr txBox="1"/>
          <p:nvPr/>
        </p:nvSpPr>
        <p:spPr>
          <a:xfrm>
            <a:off x="497797" y="739274"/>
            <a:ext cx="8139792" cy="39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897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8"/>
          <p:cNvSpPr txBox="1">
            <a:spLocks noGrp="1"/>
          </p:cNvSpPr>
          <p:nvPr>
            <p:ph type="body" idx="4294967295"/>
          </p:nvPr>
        </p:nvSpPr>
        <p:spPr>
          <a:xfrm>
            <a:off x="463213" y="12446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556" lvl="0" indent="-2595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 dirty="0">
                <a:solidFill>
                  <a:schemeClr val="lt1"/>
                </a:solidFill>
              </a:rPr>
              <a:t>True or false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 dirty="0">
                <a:solidFill>
                  <a:schemeClr val="lt1"/>
                </a:solidFill>
              </a:rPr>
              <a:t>in a functional programming language, map() applies a function to each element of a collection – </a:t>
            </a:r>
            <a:r>
              <a:rPr lang="en-US" b="1" dirty="0">
                <a:solidFill>
                  <a:srgbClr val="00B050"/>
                </a:solidFill>
              </a:rPr>
              <a:t>T</a:t>
            </a:r>
            <a:endParaRPr b="1" dirty="0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 dirty="0">
                <a:solidFill>
                  <a:schemeClr val="lt1"/>
                </a:solidFill>
              </a:rPr>
              <a:t>in Flux, map() always adds a column to each table – </a:t>
            </a:r>
            <a:r>
              <a:rPr lang="en-US" b="1" dirty="0">
                <a:solidFill>
                  <a:srgbClr val="00B050"/>
                </a:solidFill>
              </a:rPr>
              <a:t>F</a:t>
            </a:r>
            <a:endParaRPr b="1" dirty="0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 dirty="0">
                <a:solidFill>
                  <a:schemeClr val="lt1"/>
                </a:solidFill>
              </a:rPr>
              <a:t>map() using the</a:t>
            </a:r>
            <a:r>
              <a:rPr lang="en-US" sz="1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 dirty="0"/>
              <a:t> </a:t>
            </a:r>
            <a:r>
              <a:rPr lang="en-US" dirty="0">
                <a:solidFill>
                  <a:schemeClr val="lt1"/>
                </a:solidFill>
              </a:rPr>
              <a:t>clause can add a column to each table – </a:t>
            </a:r>
            <a:r>
              <a:rPr lang="en-US" b="1" dirty="0">
                <a:solidFill>
                  <a:srgbClr val="00B050"/>
                </a:solidFill>
              </a:rPr>
              <a:t>T</a:t>
            </a:r>
            <a:endParaRPr b="1" dirty="0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 dirty="0">
                <a:solidFill>
                  <a:schemeClr val="lt1"/>
                </a:solidFill>
              </a:rPr>
              <a:t>you can pass a custom functions only to a map() – ?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 dirty="0">
                <a:solidFill>
                  <a:schemeClr val="lt1"/>
                </a:solidFill>
              </a:rPr>
              <a:t>in a pipe-forwardable custom function with a parameter </a:t>
            </a:r>
            <a:r>
              <a:rPr lang="en-US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(t=&lt;-)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 dirty="0"/>
              <a:t> </a:t>
            </a:r>
            <a:r>
              <a:rPr lang="en-US" dirty="0">
                <a:solidFill>
                  <a:schemeClr val="lt1"/>
                </a:solidFill>
              </a:rPr>
              <a:t>represents input tables that the function applies to – ?</a:t>
            </a:r>
            <a:endParaRPr dirty="0"/>
          </a:p>
        </p:txBody>
      </p:sp>
      <p:sp>
        <p:nvSpPr>
          <p:cNvPr id="472" name="Google Shape;472;p18"/>
          <p:cNvSpPr txBox="1">
            <a:spLocks noGrp="1"/>
          </p:cNvSpPr>
          <p:nvPr>
            <p:ph type="sldNum" idx="4294967295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8"/>
          <p:cNvSpPr txBox="1"/>
          <p:nvPr/>
        </p:nvSpPr>
        <p:spPr>
          <a:xfrm>
            <a:off x="497797" y="739274"/>
            <a:ext cx="8139792" cy="39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47052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8"/>
          <p:cNvSpPr txBox="1">
            <a:spLocks noGrp="1"/>
          </p:cNvSpPr>
          <p:nvPr>
            <p:ph type="body" idx="4294967295"/>
          </p:nvPr>
        </p:nvSpPr>
        <p:spPr>
          <a:xfrm>
            <a:off x="463213" y="12446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556" lvl="0" indent="-2595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 dirty="0">
                <a:solidFill>
                  <a:schemeClr val="lt1"/>
                </a:solidFill>
              </a:rPr>
              <a:t>True or false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 dirty="0">
                <a:solidFill>
                  <a:schemeClr val="lt1"/>
                </a:solidFill>
              </a:rPr>
              <a:t>in a functional programming language, map() applies a function to each element of a collection – </a:t>
            </a:r>
            <a:r>
              <a:rPr lang="en-US" b="1" dirty="0">
                <a:solidFill>
                  <a:srgbClr val="00B050"/>
                </a:solidFill>
              </a:rPr>
              <a:t>T</a:t>
            </a:r>
            <a:endParaRPr b="1" dirty="0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 dirty="0">
                <a:solidFill>
                  <a:schemeClr val="lt1"/>
                </a:solidFill>
              </a:rPr>
              <a:t>in Flux, map() always adds a column to each table – </a:t>
            </a:r>
            <a:r>
              <a:rPr lang="en-US" b="1" dirty="0">
                <a:solidFill>
                  <a:srgbClr val="00B050"/>
                </a:solidFill>
              </a:rPr>
              <a:t>F</a:t>
            </a:r>
            <a:endParaRPr b="1" dirty="0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 dirty="0">
                <a:solidFill>
                  <a:schemeClr val="lt1"/>
                </a:solidFill>
              </a:rPr>
              <a:t>map() using the</a:t>
            </a:r>
            <a:r>
              <a:rPr lang="en-US" sz="1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 dirty="0"/>
              <a:t> </a:t>
            </a:r>
            <a:r>
              <a:rPr lang="en-US" dirty="0">
                <a:solidFill>
                  <a:schemeClr val="lt1"/>
                </a:solidFill>
              </a:rPr>
              <a:t>clause can add a column to each table – </a:t>
            </a:r>
            <a:r>
              <a:rPr lang="en-US" b="1" dirty="0">
                <a:solidFill>
                  <a:srgbClr val="00B050"/>
                </a:solidFill>
              </a:rPr>
              <a:t>T</a:t>
            </a:r>
            <a:endParaRPr b="1" dirty="0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 dirty="0">
                <a:solidFill>
                  <a:schemeClr val="lt1"/>
                </a:solidFill>
              </a:rPr>
              <a:t>you can pass a custom functions only to a map() – </a:t>
            </a:r>
            <a:r>
              <a:rPr lang="en-US" b="1" dirty="0">
                <a:solidFill>
                  <a:srgbClr val="00B050"/>
                </a:solidFill>
              </a:rPr>
              <a:t>F</a:t>
            </a:r>
            <a:endParaRPr b="1" dirty="0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 dirty="0">
                <a:solidFill>
                  <a:schemeClr val="lt1"/>
                </a:solidFill>
              </a:rPr>
              <a:t>in a pipe-forwardable custom function with a parameter </a:t>
            </a:r>
            <a:r>
              <a:rPr lang="en-US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(t=&lt;-)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 dirty="0"/>
              <a:t> </a:t>
            </a:r>
            <a:r>
              <a:rPr lang="en-US" dirty="0">
                <a:solidFill>
                  <a:schemeClr val="lt1"/>
                </a:solidFill>
              </a:rPr>
              <a:t>represents input tables that the function applies to – ?</a:t>
            </a:r>
            <a:endParaRPr dirty="0"/>
          </a:p>
        </p:txBody>
      </p:sp>
      <p:sp>
        <p:nvSpPr>
          <p:cNvPr id="472" name="Google Shape;472;p18"/>
          <p:cNvSpPr txBox="1">
            <a:spLocks noGrp="1"/>
          </p:cNvSpPr>
          <p:nvPr>
            <p:ph type="sldNum" idx="4294967295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8"/>
          <p:cNvSpPr txBox="1"/>
          <p:nvPr/>
        </p:nvSpPr>
        <p:spPr>
          <a:xfrm>
            <a:off x="497797" y="739274"/>
            <a:ext cx="8139792" cy="39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4254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9"/>
          <p:cNvSpPr txBox="1">
            <a:spLocks noGrp="1"/>
          </p:cNvSpPr>
          <p:nvPr>
            <p:ph type="body" idx="4294967295"/>
          </p:nvPr>
        </p:nvSpPr>
        <p:spPr>
          <a:xfrm>
            <a:off x="467513" y="12446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556" lvl="0" indent="-2595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 dirty="0">
                <a:solidFill>
                  <a:schemeClr val="lt1"/>
                </a:solidFill>
              </a:rPr>
              <a:t>True or false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 dirty="0">
                <a:solidFill>
                  <a:schemeClr val="lt1"/>
                </a:solidFill>
              </a:rPr>
              <a:t>in a functional programming language, map() applies a function to each element of a collection – </a:t>
            </a:r>
            <a:r>
              <a:rPr lang="en-US" b="1" dirty="0">
                <a:solidFill>
                  <a:srgbClr val="00B050"/>
                </a:solidFill>
              </a:rPr>
              <a:t>T</a:t>
            </a:r>
            <a:endParaRPr b="1" dirty="0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 dirty="0">
                <a:solidFill>
                  <a:schemeClr val="lt1"/>
                </a:solidFill>
              </a:rPr>
              <a:t>in Flux, map() always adds a column to each table – </a:t>
            </a:r>
            <a:r>
              <a:rPr lang="en-US" b="1" dirty="0">
                <a:solidFill>
                  <a:srgbClr val="00B050"/>
                </a:solidFill>
              </a:rPr>
              <a:t>F</a:t>
            </a:r>
            <a:endParaRPr b="1" dirty="0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 dirty="0">
                <a:solidFill>
                  <a:schemeClr val="lt1"/>
                </a:solidFill>
              </a:rPr>
              <a:t>map() using the</a:t>
            </a:r>
            <a:r>
              <a:rPr lang="en-US" sz="1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 dirty="0">
                <a:solidFill>
                  <a:schemeClr val="lt1"/>
                </a:solidFill>
              </a:rPr>
              <a:t> clause can add a column to each table – </a:t>
            </a:r>
            <a:r>
              <a:rPr lang="en-US" b="1" dirty="0">
                <a:solidFill>
                  <a:srgbClr val="00B050"/>
                </a:solidFill>
              </a:rPr>
              <a:t>T</a:t>
            </a:r>
            <a:endParaRPr b="1" dirty="0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 dirty="0">
                <a:solidFill>
                  <a:schemeClr val="lt1"/>
                </a:solidFill>
              </a:rPr>
              <a:t>you can pass a custom functions only to a map() – </a:t>
            </a:r>
            <a:r>
              <a:rPr lang="en-US" b="1" dirty="0">
                <a:solidFill>
                  <a:srgbClr val="00B050"/>
                </a:solidFill>
              </a:rPr>
              <a:t>F</a:t>
            </a:r>
            <a:endParaRPr b="1" dirty="0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 dirty="0">
                <a:solidFill>
                  <a:schemeClr val="lt1"/>
                </a:solidFill>
              </a:rPr>
              <a:t>in a pipe-forwardable custom function with a parameter</a:t>
            </a:r>
            <a:r>
              <a:rPr lang="en-US" dirty="0"/>
              <a:t> </a:t>
            </a:r>
            <a:r>
              <a:rPr lang="en-US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(t=&lt;-)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 dirty="0"/>
              <a:t> </a:t>
            </a:r>
            <a:r>
              <a:rPr lang="en-US" dirty="0">
                <a:solidFill>
                  <a:schemeClr val="lt1"/>
                </a:solidFill>
              </a:rPr>
              <a:t>represents input tables that the function applies to – </a:t>
            </a:r>
            <a:r>
              <a:rPr lang="en-US" b="1" dirty="0">
                <a:solidFill>
                  <a:srgbClr val="00B050"/>
                </a:solidFill>
              </a:rPr>
              <a:t>T</a:t>
            </a:r>
            <a:endParaRPr b="1" dirty="0">
              <a:solidFill>
                <a:srgbClr val="00B050"/>
              </a:solidFill>
            </a:endParaRPr>
          </a:p>
        </p:txBody>
      </p:sp>
      <p:sp>
        <p:nvSpPr>
          <p:cNvPr id="481" name="Google Shape;481;p19"/>
          <p:cNvSpPr txBox="1">
            <a:spLocks noGrp="1"/>
          </p:cNvSpPr>
          <p:nvPr>
            <p:ph type="sldNum" idx="4294967295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19"/>
          <p:cNvSpPr txBox="1"/>
          <p:nvPr/>
        </p:nvSpPr>
        <p:spPr>
          <a:xfrm>
            <a:off x="497797" y="739274"/>
            <a:ext cx="8139792" cy="39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 answers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d5c198ca85_2_73"/>
          <p:cNvSpPr txBox="1">
            <a:spLocks noGrp="1"/>
          </p:cNvSpPr>
          <p:nvPr>
            <p:ph type="title" idx="4294967295"/>
          </p:nvPr>
        </p:nvSpPr>
        <p:spPr>
          <a:xfrm>
            <a:off x="711699" y="1962075"/>
            <a:ext cx="4655700" cy="13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ubik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Advanced Data Analysis</a:t>
            </a:r>
            <a:br>
              <a:rPr lang="en-US" sz="32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-US" sz="32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map() &amp; Custom Functions</a:t>
            </a:r>
            <a:endParaRPr sz="3200" b="0" i="0" u="none" strike="noStrike" cap="none">
              <a:solidFill>
                <a:srgbClr val="2C2C38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91" name="Google Shape;491;gd5c198ca85_2_7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388E8810-69F7-4342-8A57-25D7753D6593}"/>
              </a:ext>
            </a:extLst>
          </p:cNvPr>
          <p:cNvSpPr txBox="1">
            <a:spLocks/>
          </p:cNvSpPr>
          <p:nvPr/>
        </p:nvSpPr>
        <p:spPr>
          <a:xfrm>
            <a:off x="720171" y="3508973"/>
            <a:ext cx="5297138" cy="11821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marR="0" lvl="0" indent="-171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  <a:defRPr lang="en-US" sz="1800" b="0" i="0" u="none" strike="noStrike" cap="none" spc="0" baseline="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Helvetica Neue"/>
              <a:buChar char="–"/>
              <a:defRPr sz="1800" b="0" i="0" u="none" strike="noStrike" cap="none">
                <a:solidFill>
                  <a:srgbClr val="2C2C3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2C2C3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400"/>
              <a:buFont typeface="Merriweather Sans"/>
              <a:buChar char="▫︎"/>
              <a:defRPr sz="1400" b="0" i="0" u="none" strike="noStrike" cap="none">
                <a:solidFill>
                  <a:srgbClr val="2C2C3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rgbClr val="2C2C3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77800" indent="-177800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1300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Alessio Bernardo</a:t>
            </a:r>
          </a:p>
          <a:p>
            <a:pPr marL="177800" indent="-177800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13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PhD Student @ Politecnico di Milano </a:t>
            </a:r>
          </a:p>
          <a:p>
            <a:pPr marL="177800" indent="-177800">
              <a:spcBef>
                <a:spcPts val="0"/>
              </a:spcBef>
            </a:pPr>
            <a:r>
              <a:rPr lang="it-IT" sz="1300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Falzone</a:t>
            </a:r>
          </a:p>
          <a:p>
            <a:pPr marL="177800" indent="-177800">
              <a:spcBef>
                <a:spcPts val="0"/>
              </a:spcBef>
            </a:pPr>
            <a:r>
              <a:rPr lang="en" sz="13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PhD Student @ Politecnico di Milano</a:t>
            </a:r>
            <a:endParaRPr lang="it-IT" sz="1300" dirty="0">
              <a:latin typeface="Helvetica Neue Light"/>
              <a:ea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>
            <a:spLocks noGrp="1"/>
          </p:cNvSpPr>
          <p:nvPr>
            <p:ph type="title" idx="4294967295"/>
          </p:nvPr>
        </p:nvSpPr>
        <p:spPr>
          <a:xfrm>
            <a:off x="268203" y="357477"/>
            <a:ext cx="7372350" cy="693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Map() in flux</a:t>
            </a:r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body" idx="4294967295"/>
          </p:nvPr>
        </p:nvSpPr>
        <p:spPr>
          <a:xfrm>
            <a:off x="268203" y="1261534"/>
            <a:ext cx="4049713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556" lvl="0" indent="-2595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en-US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map() </a:t>
            </a: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applies a function to each record in the input tables </a:t>
            </a:r>
            <a:endParaRPr/>
          </a:p>
          <a:p>
            <a:pPr marL="259556" lvl="0" indent="-259556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modified records are assigned to new tables based on the group key of the input table</a:t>
            </a:r>
            <a:endParaRPr/>
          </a:p>
        </p:txBody>
      </p:sp>
      <p:sp>
        <p:nvSpPr>
          <p:cNvPr id="88" name="Google Shape;88;p4"/>
          <p:cNvSpPr txBox="1">
            <a:spLocks noGrp="1"/>
          </p:cNvSpPr>
          <p:nvPr>
            <p:ph type="sldNum" idx="4294967295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5" descr="Picture 13"/>
          <p:cNvPicPr preferRelativeResize="0"/>
          <p:nvPr/>
        </p:nvPicPr>
        <p:blipFill rotWithShape="1">
          <a:blip r:embed="rId3">
            <a:alphaModFix/>
          </a:blip>
          <a:srcRect l="29457" t="16943" r="26938" b="10366"/>
          <a:stretch/>
        </p:blipFill>
        <p:spPr>
          <a:xfrm>
            <a:off x="2983484" y="1064661"/>
            <a:ext cx="3168503" cy="361913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 txBox="1">
            <a:spLocks noGrp="1"/>
          </p:cNvSpPr>
          <p:nvPr>
            <p:ph type="title" idx="4294967295"/>
          </p:nvPr>
        </p:nvSpPr>
        <p:spPr>
          <a:xfrm>
            <a:off x="254001" y="7610"/>
            <a:ext cx="7372350" cy="149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Combine/derive data with map()</a:t>
            </a:r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sldNum" idx="4294967295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5012642" y="2477381"/>
            <a:ext cx="197310" cy="1807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5870349" y="1251087"/>
            <a:ext cx="144001" cy="14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5852626" y="2424215"/>
            <a:ext cx="144001" cy="14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5856163" y="3565450"/>
            <a:ext cx="144001" cy="14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sldNum" idx="4294967295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7" name="Google Shape;117;p6"/>
          <p:cNvGraphicFramePr/>
          <p:nvPr>
            <p:extLst>
              <p:ext uri="{D42A27DB-BD31-4B8C-83A1-F6EECF244321}">
                <p14:modId xmlns:p14="http://schemas.microsoft.com/office/powerpoint/2010/main" val="845095722"/>
              </p:ext>
            </p:extLst>
          </p:nvPr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GroupKey</a:t>
                      </a:r>
                      <a:r>
                        <a:rPr lang="en-US" sz="1100" u="none" strike="noStrike" cap="none" dirty="0"/>
                        <a:t>[</a:t>
                      </a:r>
                      <a:r>
                        <a:rPr lang="en-US" sz="1100" u="none" strike="noStrike" cap="none" dirty="0" err="1"/>
                        <a:t>obs</a:t>
                      </a:r>
                      <a:r>
                        <a:rPr lang="en-US" sz="1100" u="none" strike="noStrike" cap="none" dirty="0"/>
                        <a:t>, temp]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8" name="Google Shape;118;p6"/>
          <p:cNvGraphicFramePr/>
          <p:nvPr>
            <p:extLst>
              <p:ext uri="{D42A27DB-BD31-4B8C-83A1-F6EECF244321}">
                <p14:modId xmlns:p14="http://schemas.microsoft.com/office/powerpoint/2010/main" val="3186374275"/>
              </p:ext>
            </p:extLst>
          </p:nvPr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obs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GroupKey</a:t>
                      </a:r>
                      <a:r>
                        <a:rPr lang="en-US" sz="1100" u="none" strike="noStrike" cap="none" dirty="0"/>
                        <a:t>[</a:t>
                      </a:r>
                      <a:r>
                        <a:rPr lang="en-US" sz="1100" u="none" strike="noStrike" cap="none" dirty="0" err="1"/>
                        <a:t>obs</a:t>
                      </a:r>
                      <a:r>
                        <a:rPr lang="en-US" sz="1100" u="none" strike="noStrike" cap="none" dirty="0"/>
                        <a:t>, humidity]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0" name="Google Shape;120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/>
          <p:nvPr/>
        </p:nvSpPr>
        <p:spPr>
          <a:xfrm rot="5400000">
            <a:off x="3790499" y="1277919"/>
            <a:ext cx="721111" cy="286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2766694" y="1049675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lang="en-US" sz="1400" b="1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400" b="0" i="0" u="none" strike="noStrike" cap="none" dirty="0" err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fn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(r) =&gt; </a:t>
            </a:r>
            <a:b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</a:t>
            </a:r>
            <a:r>
              <a:rPr lang="en-US" sz="1400" b="1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hour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b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-US" sz="1400" b="0" i="0" u="none" strike="noStrike" cap="none" dirty="0" err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date.hour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(t: </a:t>
            </a:r>
            <a:r>
              <a:rPr lang="en-US" sz="1400" b="0" i="0" u="none" strike="noStrike" cap="none" dirty="0" err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r._time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b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sz="1400" b="0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sldNum" idx="4294967295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10" name="Google Shape;117;p6">
            <a:extLst>
              <a:ext uri="{FF2B5EF4-FFF2-40B4-BE49-F238E27FC236}">
                <a16:creationId xmlns:a16="http://schemas.microsoft.com/office/drawing/2014/main" id="{156E71B6-2081-EA41-834A-A2EF540C54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079308"/>
              </p:ext>
            </p:extLst>
          </p:nvPr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GroupKey</a:t>
                      </a:r>
                      <a:r>
                        <a:rPr lang="en-US" sz="1100" u="none" strike="noStrike" cap="none" dirty="0"/>
                        <a:t>[</a:t>
                      </a:r>
                      <a:r>
                        <a:rPr lang="en-US" sz="1100" u="none" strike="noStrike" cap="none" dirty="0" err="1"/>
                        <a:t>obs</a:t>
                      </a:r>
                      <a:r>
                        <a:rPr lang="en-US" sz="1100" u="none" strike="noStrike" cap="none" dirty="0"/>
                        <a:t>, temp]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oogle Shape;118;p6">
            <a:extLst>
              <a:ext uri="{FF2B5EF4-FFF2-40B4-BE49-F238E27FC236}">
                <a16:creationId xmlns:a16="http://schemas.microsoft.com/office/drawing/2014/main" id="{B83BE5C5-AAE5-594F-A14C-4479DE24E4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7356334"/>
              </p:ext>
            </p:extLst>
          </p:nvPr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obs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GroupKey</a:t>
                      </a:r>
                      <a:r>
                        <a:rPr lang="en-US" sz="1100" u="none" strike="noStrike" cap="none" dirty="0"/>
                        <a:t>[</a:t>
                      </a:r>
                      <a:r>
                        <a:rPr lang="en-US" sz="1100" u="none" strike="noStrike" cap="none" dirty="0" err="1"/>
                        <a:t>obs</a:t>
                      </a:r>
                      <a:r>
                        <a:rPr lang="en-US" sz="1100" u="none" strike="noStrike" cap="none" dirty="0"/>
                        <a:t>, humidity]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sldNum" idx="4294967295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4" name="Google Shape;144;p21"/>
          <p:cNvGraphicFramePr/>
          <p:nvPr>
            <p:extLst>
              <p:ext uri="{D42A27DB-BD31-4B8C-83A1-F6EECF244321}">
                <p14:modId xmlns:p14="http://schemas.microsoft.com/office/powerpoint/2010/main" val="3241823390"/>
              </p:ext>
            </p:extLst>
          </p:nvPr>
        </p:nvGraphicFramePr>
        <p:xfrm>
          <a:off x="6177694" y="1198249"/>
          <a:ext cx="595675" cy="86865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59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strike="noStrike" cap="none">
                        <a:solidFill>
                          <a:srgbClr val="00B0F0"/>
                        </a:solidFill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/>
                        <a:t>10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/>
                        <a:t>11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11" name="Google Shape;117;p6">
            <a:extLst>
              <a:ext uri="{FF2B5EF4-FFF2-40B4-BE49-F238E27FC236}">
                <a16:creationId xmlns:a16="http://schemas.microsoft.com/office/drawing/2014/main" id="{950BE43C-AB0F-AE40-A4F1-E99B617EB0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079308"/>
              </p:ext>
            </p:extLst>
          </p:nvPr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GroupKey</a:t>
                      </a:r>
                      <a:r>
                        <a:rPr lang="en-US" sz="1100" u="none" strike="noStrike" cap="none" dirty="0"/>
                        <a:t>[</a:t>
                      </a:r>
                      <a:r>
                        <a:rPr lang="en-US" sz="1100" u="none" strike="noStrike" cap="none" dirty="0" err="1"/>
                        <a:t>obs</a:t>
                      </a:r>
                      <a:r>
                        <a:rPr lang="en-US" sz="1100" u="none" strike="noStrike" cap="none" dirty="0"/>
                        <a:t>, temp]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oogle Shape;118;p6">
            <a:extLst>
              <a:ext uri="{FF2B5EF4-FFF2-40B4-BE49-F238E27FC236}">
                <a16:creationId xmlns:a16="http://schemas.microsoft.com/office/drawing/2014/main" id="{71C95CDD-5B4D-8E44-BED8-6D4BE20758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7356334"/>
              </p:ext>
            </p:extLst>
          </p:nvPr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obs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GroupKey</a:t>
                      </a:r>
                      <a:r>
                        <a:rPr lang="en-US" sz="1100" u="none" strike="noStrike" cap="none" dirty="0"/>
                        <a:t>[</a:t>
                      </a:r>
                      <a:r>
                        <a:rPr lang="en-US" sz="1100" u="none" strike="noStrike" cap="none" dirty="0" err="1"/>
                        <a:t>obs</a:t>
                      </a:r>
                      <a:r>
                        <a:rPr lang="en-US" sz="1100" u="none" strike="noStrike" cap="none" dirty="0"/>
                        <a:t>, humidity]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Google Shape;125;p20">
            <a:extLst>
              <a:ext uri="{FF2B5EF4-FFF2-40B4-BE49-F238E27FC236}">
                <a16:creationId xmlns:a16="http://schemas.microsoft.com/office/drawing/2014/main" id="{B6836D4A-F03C-7449-BE03-305BC4E3759C}"/>
              </a:ext>
            </a:extLst>
          </p:cNvPr>
          <p:cNvSpPr/>
          <p:nvPr/>
        </p:nvSpPr>
        <p:spPr>
          <a:xfrm rot="5400000">
            <a:off x="3790499" y="1277919"/>
            <a:ext cx="721111" cy="286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26;p20">
            <a:extLst>
              <a:ext uri="{FF2B5EF4-FFF2-40B4-BE49-F238E27FC236}">
                <a16:creationId xmlns:a16="http://schemas.microsoft.com/office/drawing/2014/main" id="{DAA070B0-2BDD-B040-84AD-77D69B6A5686}"/>
              </a:ext>
            </a:extLst>
          </p:cNvPr>
          <p:cNvSpPr txBox="1"/>
          <p:nvPr/>
        </p:nvSpPr>
        <p:spPr>
          <a:xfrm>
            <a:off x="2766694" y="1049675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lang="en-US" sz="1400" b="1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400" b="0" i="0" u="none" strike="noStrike" cap="none" dirty="0" err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fn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(r) =&gt; </a:t>
            </a:r>
            <a:b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</a:t>
            </a:r>
            <a:r>
              <a:rPr lang="en-US" sz="1400" b="1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hour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b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-US" sz="1400" b="0" i="0" u="none" strike="noStrike" cap="none" dirty="0" err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date.hour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(t: </a:t>
            </a:r>
            <a:r>
              <a:rPr lang="en-US" sz="1400" b="0" i="0" u="none" strike="noStrike" cap="none" dirty="0" err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r._time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b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sz="1400" b="0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sldNum" idx="4294967295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7" name="Google Shape;157;p22"/>
          <p:cNvGraphicFramePr/>
          <p:nvPr>
            <p:extLst>
              <p:ext uri="{D42A27DB-BD31-4B8C-83A1-F6EECF244321}">
                <p14:modId xmlns:p14="http://schemas.microsoft.com/office/powerpoint/2010/main" val="3100626075"/>
              </p:ext>
            </p:extLst>
          </p:nvPr>
        </p:nvGraphicFramePr>
        <p:xfrm>
          <a:off x="6177694" y="2550209"/>
          <a:ext cx="595675" cy="88005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59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strike="noStrike" cap="none">
                        <a:solidFill>
                          <a:srgbClr val="00B0F0"/>
                        </a:solidFill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/>
                        <a:t>11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9" name="Google Shape;159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12" name="Google Shape;117;p6">
            <a:extLst>
              <a:ext uri="{FF2B5EF4-FFF2-40B4-BE49-F238E27FC236}">
                <a16:creationId xmlns:a16="http://schemas.microsoft.com/office/drawing/2014/main" id="{BC44C043-3E41-EB4C-902E-0AEE7EC093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9079308"/>
              </p:ext>
            </p:extLst>
          </p:nvPr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GroupKey</a:t>
                      </a:r>
                      <a:r>
                        <a:rPr lang="en-US" sz="1100" u="none" strike="noStrike" cap="none" dirty="0"/>
                        <a:t>[</a:t>
                      </a:r>
                      <a:r>
                        <a:rPr lang="en-US" sz="1100" u="none" strike="noStrike" cap="none" dirty="0" err="1"/>
                        <a:t>obs</a:t>
                      </a:r>
                      <a:r>
                        <a:rPr lang="en-US" sz="1100" u="none" strike="noStrike" cap="none" dirty="0"/>
                        <a:t>, temp]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Google Shape;118;p6">
            <a:extLst>
              <a:ext uri="{FF2B5EF4-FFF2-40B4-BE49-F238E27FC236}">
                <a16:creationId xmlns:a16="http://schemas.microsoft.com/office/drawing/2014/main" id="{B7119BF6-F97F-C545-9DC2-D99379FEBA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7356334"/>
              </p:ext>
            </p:extLst>
          </p:nvPr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obs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 err="1"/>
                        <a:t>GroupKey</a:t>
                      </a:r>
                      <a:r>
                        <a:rPr lang="en-US" sz="1100" u="none" strike="noStrike" cap="none" dirty="0"/>
                        <a:t>[</a:t>
                      </a:r>
                      <a:r>
                        <a:rPr lang="en-US" sz="1100" u="none" strike="noStrike" cap="none" dirty="0" err="1"/>
                        <a:t>obs</a:t>
                      </a:r>
                      <a:r>
                        <a:rPr lang="en-US" sz="1100" u="none" strike="noStrike" cap="none" dirty="0"/>
                        <a:t>, humidity]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Google Shape;125;p20">
            <a:extLst>
              <a:ext uri="{FF2B5EF4-FFF2-40B4-BE49-F238E27FC236}">
                <a16:creationId xmlns:a16="http://schemas.microsoft.com/office/drawing/2014/main" id="{F6FBC0A5-A6CF-E340-AD8A-851FA210C8E7}"/>
              </a:ext>
            </a:extLst>
          </p:cNvPr>
          <p:cNvSpPr/>
          <p:nvPr/>
        </p:nvSpPr>
        <p:spPr>
          <a:xfrm rot="5400000">
            <a:off x="3790499" y="1277919"/>
            <a:ext cx="721111" cy="286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26;p20">
            <a:extLst>
              <a:ext uri="{FF2B5EF4-FFF2-40B4-BE49-F238E27FC236}">
                <a16:creationId xmlns:a16="http://schemas.microsoft.com/office/drawing/2014/main" id="{0406B272-60ED-CC42-91BA-840327DDBA5C}"/>
              </a:ext>
            </a:extLst>
          </p:cNvPr>
          <p:cNvSpPr txBox="1"/>
          <p:nvPr/>
        </p:nvSpPr>
        <p:spPr>
          <a:xfrm>
            <a:off x="2766694" y="1049675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lang="en-US" sz="1400" b="1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sz="1400" b="0" i="0" u="none" strike="noStrike" cap="none" dirty="0" err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fn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(r) =&gt; </a:t>
            </a:r>
            <a:b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</a:t>
            </a:r>
            <a:r>
              <a:rPr lang="en-US" sz="1400" b="1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hour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b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-US" sz="1400" b="0" i="0" u="none" strike="noStrike" cap="none" dirty="0" err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date.hour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(t: </a:t>
            </a:r>
            <a:r>
              <a:rPr lang="en-US" sz="1400" b="0" i="0" u="none" strike="noStrike" cap="none" dirty="0" err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r._time</a:t>
            </a: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) </a:t>
            </a:r>
            <a:b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sz="1400" b="0" i="0" u="none" strike="noStrike" cap="none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" name="Google Shape;144;p21">
            <a:extLst>
              <a:ext uri="{FF2B5EF4-FFF2-40B4-BE49-F238E27FC236}">
                <a16:creationId xmlns:a16="http://schemas.microsoft.com/office/drawing/2014/main" id="{DB210403-89F6-4A49-B4CB-A33D8CC74E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205931"/>
              </p:ext>
            </p:extLst>
          </p:nvPr>
        </p:nvGraphicFramePr>
        <p:xfrm>
          <a:off x="6177694" y="1198249"/>
          <a:ext cx="595675" cy="868650"/>
        </p:xfrm>
        <a:graphic>
          <a:graphicData uri="http://schemas.openxmlformats.org/drawingml/2006/table">
            <a:tbl>
              <a:tblPr>
                <a:noFill/>
                <a:tableStyleId>{965B16F9-86C2-4C05-B992-AC1B9F43EBDB}</a:tableStyleId>
              </a:tblPr>
              <a:tblGrid>
                <a:gridCol w="59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strike="noStrike" cap="none">
                        <a:solidFill>
                          <a:srgbClr val="00B0F0"/>
                        </a:solidFill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/>
                        <a:t>10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/>
                        <a:t>11</a:t>
                      </a:r>
                      <a:endParaRPr sz="1400" u="none" strike="noStrike" cap="none" dirty="0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fluxDays Template">
  <a:themeElements>
    <a:clrScheme name="InfluxDays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9FF"/>
      </a:accent1>
      <a:accent2>
        <a:srgbClr val="F95F53"/>
      </a:accent2>
      <a:accent3>
        <a:srgbClr val="A5ACB5"/>
      </a:accent3>
      <a:accent4>
        <a:srgbClr val="8050EA"/>
      </a:accent4>
      <a:accent5>
        <a:srgbClr val="3E90EF"/>
      </a:accent5>
      <a:accent6>
        <a:srgbClr val="4FD8A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2040</Words>
  <Application>Microsoft Macintosh PowerPoint</Application>
  <PresentationFormat>Presentazione su schermo (16:9)</PresentationFormat>
  <Paragraphs>588</Paragraphs>
  <Slides>34</Slides>
  <Notes>34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41" baseType="lpstr">
      <vt:lpstr>Arial</vt:lpstr>
      <vt:lpstr>Calibri</vt:lpstr>
      <vt:lpstr>Courier</vt:lpstr>
      <vt:lpstr>Helvetica Neue</vt:lpstr>
      <vt:lpstr>Helvetica Neue Light</vt:lpstr>
      <vt:lpstr>Rubik</vt:lpstr>
      <vt:lpstr>1_Office Theme</vt:lpstr>
      <vt:lpstr>Advanced Data Analysis map() &amp; Custom Functions</vt:lpstr>
      <vt:lpstr>Exploring flux map()</vt:lpstr>
      <vt:lpstr>Map()</vt:lpstr>
      <vt:lpstr>Map() in flux</vt:lpstr>
      <vt:lpstr>Combine/derive data with map()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Enrich data using map(r with … 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Clean data using map(r with … 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Exploring Flux Custom Functions</vt:lpstr>
      <vt:lpstr>Recall: What Is Flux?</vt:lpstr>
      <vt:lpstr>Defining and using a custom function</vt:lpstr>
      <vt:lpstr>Defining a custom pipe forwardable function</vt:lpstr>
      <vt:lpstr>Let’s get dirty!</vt:lpstr>
      <vt:lpstr>Continuous Linear Pizza Oven</vt:lpstr>
      <vt:lpstr>Task</vt:lpstr>
      <vt:lpstr>Let’s do some live coding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Advanced Data Analysis map() &amp; Custom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map() &amp; Custom Functions</dc:title>
  <cp:lastModifiedBy>Alessio Bernardo</cp:lastModifiedBy>
  <cp:revision>9</cp:revision>
  <dcterms:modified xsi:type="dcterms:W3CDTF">2021-09-14T08:09:37Z</dcterms:modified>
</cp:coreProperties>
</file>