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Helvetica Neue" panose="02000503000000020004" pitchFamily="2" charset="0"/>
      <p:regular r:id="rId41"/>
      <p:bold r:id="rId42"/>
      <p:italic r:id="rId43"/>
      <p:boldItalic r:id="rId44"/>
    </p:embeddedFont>
    <p:embeddedFont>
      <p:font typeface="Rubik" pitchFamily="2" charset="-79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xdKG4B7UKfRdwCUJG/bBvzu7u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C7B130-F511-414D-B7B9-4AE5177138E9}">
  <a:tblStyle styleId="{A1C7B130-F511-414D-B7B9-4AE5177138E9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CAEBFF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E6F5FF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6"/>
    <p:restoredTop sz="94719"/>
  </p:normalViewPr>
  <p:slideViewPr>
    <p:cSldViewPr snapToGrid="0" snapToObjects="1">
      <p:cViewPr varScale="1">
        <p:scale>
          <a:sx n="192" d="100"/>
          <a:sy n="192" d="100"/>
        </p:scale>
        <p:origin x="1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4b562ef61_0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f4b562ef6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268" name="Google Shape;2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8296aff5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gd8296aff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you can pass a custom functions only to a map() – </a:t>
            </a:r>
            <a:r>
              <a:rPr lang="en-US" b="1">
                <a:solidFill>
                  <a:srgbClr val="00B050"/>
                </a:solidFill>
              </a:rPr>
              <a:t>F 🡪 in tutti i punti dove passi una funzione puoi passare anche una custom function, e.g., filter (banale), aggregateWindow (già più complesso)</a:t>
            </a:r>
            <a:endParaRPr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4b562ef61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gf4b562ef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1">
  <p:cSld name="1_Title Slide 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gd5c198ca85_2_32" descr="Picture 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gd5c198ca85_2_32" descr="Pictur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gd5c198ca85_2_32" descr="Picture 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d5c198ca85_2_32"/>
          <p:cNvSpPr txBox="1">
            <a:spLocks noGrp="1"/>
          </p:cNvSpPr>
          <p:nvPr>
            <p:ph type="body" idx="1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" name="Google Shape;17;gd5c198ca85_2_32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w="9525" cap="flat" cmpd="sng">
            <a:solidFill>
              <a:srgbClr val="FFFFFF">
                <a:alpha val="49803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" name="Google Shape;18;gd5c198ca85_2_3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gd5c198ca85_2_32" descr="Shape,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gd5c198ca85_2_32" descr="Background patter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d5c198ca85_2_32" descr="A picture containing text,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d5c198ca85_2_32"/>
          <p:cNvSpPr txBox="1">
            <a:spLocks noGrp="1"/>
          </p:cNvSpPr>
          <p:nvPr>
            <p:ph type="subTitle" idx="2"/>
          </p:nvPr>
        </p:nvSpPr>
        <p:spPr>
          <a:xfrm>
            <a:off x="720171" y="3502451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gd5c198ca85_2_32"/>
          <p:cNvSpPr txBox="1"/>
          <p:nvPr/>
        </p:nvSpPr>
        <p:spPr>
          <a:xfrm>
            <a:off x="720171" y="1898254"/>
            <a:ext cx="3972900" cy="1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"/>
              <a:buNone/>
            </a:pPr>
            <a:endParaRPr sz="30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4" name="Google Shape;24;gd5c198ca85_2_32"/>
          <p:cNvCxnSpPr/>
          <p:nvPr/>
        </p:nvCxnSpPr>
        <p:spPr>
          <a:xfrm>
            <a:off x="720171" y="3369232"/>
            <a:ext cx="3851700" cy="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gd5c198ca85_2_32"/>
          <p:cNvSpPr txBox="1">
            <a:spLocks noGrp="1"/>
          </p:cNvSpPr>
          <p:nvPr>
            <p:ph type="body" idx="3"/>
          </p:nvPr>
        </p:nvSpPr>
        <p:spPr>
          <a:xfrm>
            <a:off x="720170" y="1851743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lide">
  <p:cSld name="Chapter Slide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d5c198ca85_2_46"/>
          <p:cNvSpPr txBox="1">
            <a:spLocks noGrp="1"/>
          </p:cNvSpPr>
          <p:nvPr>
            <p:ph type="subTitle" idx="1"/>
          </p:nvPr>
        </p:nvSpPr>
        <p:spPr>
          <a:xfrm>
            <a:off x="710889" y="2614223"/>
            <a:ext cx="55671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82C32"/>
              </a:buClr>
              <a:buSzPts val="1800"/>
              <a:buNone/>
              <a:defRPr sz="1800" cap="none">
                <a:solidFill>
                  <a:srgbClr val="282C3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gd5c198ca85_2_46"/>
          <p:cNvSpPr txBox="1">
            <a:spLocks noGrp="1"/>
          </p:cNvSpPr>
          <p:nvPr>
            <p:ph type="title"/>
          </p:nvPr>
        </p:nvSpPr>
        <p:spPr>
          <a:xfrm>
            <a:off x="710890" y="1333701"/>
            <a:ext cx="55671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sz="3600" b="0" i="0" u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gd5c198ca85_2_46" descr="Shape,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48" y="0"/>
            <a:ext cx="23812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d5c198ca85_2_4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4895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gd5c198ca85_2_46" descr="Background patter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gd5c198ca85_2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d5c198ca85_2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d5c198ca85_2_29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d5c198ca85_2_29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gd5c198ca85_2_7" descr="Picture 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gd5c198ca85_2_7" descr="Pictur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gd5c198ca85_2_7" descr="Picture 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d5c198ca85_2_7"/>
          <p:cNvSpPr txBox="1">
            <a:spLocks noGrp="1"/>
          </p:cNvSpPr>
          <p:nvPr>
            <p:ph type="body" idx="1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cxnSp>
        <p:nvCxnSpPr>
          <p:cNvPr id="43" name="Google Shape;43;gd5c198ca85_2_7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w="9525" cap="flat" cmpd="sng">
            <a:solidFill>
              <a:srgbClr val="FFFFFF">
                <a:alpha val="49803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4" name="Google Shape;44;gd5c198ca85_2_7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gd5c198ca85_2_7" descr="Shape,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d5c198ca85_2_7" descr="Background patter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d5c198ca85_2_7" descr="A picture containing text,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gd5c198ca85_2_7"/>
          <p:cNvSpPr txBox="1">
            <a:spLocks noGrp="1"/>
          </p:cNvSpPr>
          <p:nvPr>
            <p:ph type="subTitle" idx="2"/>
          </p:nvPr>
        </p:nvSpPr>
        <p:spPr>
          <a:xfrm>
            <a:off x="720171" y="3502451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gd5c198ca85_2_7"/>
          <p:cNvSpPr txBox="1"/>
          <p:nvPr/>
        </p:nvSpPr>
        <p:spPr>
          <a:xfrm>
            <a:off x="720171" y="1898254"/>
            <a:ext cx="3972900" cy="1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"/>
              <a:buNone/>
            </a:pPr>
            <a:endParaRPr sz="30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0" name="Google Shape;50;gd5c198ca85_2_7"/>
          <p:cNvCxnSpPr/>
          <p:nvPr/>
        </p:nvCxnSpPr>
        <p:spPr>
          <a:xfrm>
            <a:off x="720171" y="3369232"/>
            <a:ext cx="3851700" cy="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4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gd5c198ca85_2_7"/>
          <p:cNvSpPr txBox="1">
            <a:spLocks noGrp="1"/>
          </p:cNvSpPr>
          <p:nvPr>
            <p:ph type="body" idx="3"/>
          </p:nvPr>
        </p:nvSpPr>
        <p:spPr>
          <a:xfrm>
            <a:off x="720170" y="1851743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2pPr>
            <a:lvl3pPr marL="1371600" lvl="2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marL="2286000" lvl="4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marL="2743200" lvl="5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Message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d5c198ca85_2_21" descr="Picture 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d5c198ca85_2_21"/>
          <p:cNvSpPr txBox="1">
            <a:spLocks noGrp="1"/>
          </p:cNvSpPr>
          <p:nvPr>
            <p:ph type="title"/>
          </p:nvPr>
        </p:nvSpPr>
        <p:spPr>
          <a:xfrm>
            <a:off x="431581" y="179293"/>
            <a:ext cx="83418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d5c198ca85_2_21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luxDays - Content Dark">
  <p:cSld name="InfluxDays - Content Dar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c198ca85_2_25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d5c198ca85_2_25"/>
          <p:cNvSpPr txBox="1">
            <a:spLocks noGrp="1"/>
          </p:cNvSpPr>
          <p:nvPr>
            <p:ph type="body" idx="1"/>
          </p:nvPr>
        </p:nvSpPr>
        <p:spPr>
          <a:xfrm>
            <a:off x="463540" y="1244338"/>
            <a:ext cx="82083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marL="2286000" lvl="4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marL="2743200" lvl="5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gd5c198ca85_2_25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d5c198ca85_2_0" descr="Picture 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4729162"/>
            <a:ext cx="9144000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gd5c198ca85_2_0"/>
          <p:cNvSpPr txBox="1"/>
          <p:nvPr/>
        </p:nvSpPr>
        <p:spPr>
          <a:xfrm>
            <a:off x="3914936" y="4889489"/>
            <a:ext cx="1314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gd5c198ca85_2_0"/>
          <p:cNvSpPr txBox="1"/>
          <p:nvPr/>
        </p:nvSpPr>
        <p:spPr>
          <a:xfrm>
            <a:off x="8646428" y="4889491"/>
            <a:ext cx="126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1400"/>
              <a:buFont typeface="Rubik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gd5c198ca85_2_0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gd5c198ca85_2_0"/>
          <p:cNvSpPr txBox="1">
            <a:spLocks noGrp="1"/>
          </p:cNvSpPr>
          <p:nvPr>
            <p:ph type="body" idx="1"/>
          </p:nvPr>
        </p:nvSpPr>
        <p:spPr>
          <a:xfrm>
            <a:off x="463540" y="1244338"/>
            <a:ext cx="82083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▫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-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gd5c198ca85_2_0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4b562ef61_0_39"/>
          <p:cNvSpPr txBox="1">
            <a:spLocks noGrp="1"/>
          </p:cNvSpPr>
          <p:nvPr>
            <p:ph type="title" idx="4294967295"/>
          </p:nvPr>
        </p:nvSpPr>
        <p:spPr>
          <a:xfrm>
            <a:off x="720174" y="1898250"/>
            <a:ext cx="4655700" cy="1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ubik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Advanced Data Analysis</a:t>
            </a:r>
            <a:br>
              <a:rPr lang="en-US" sz="32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32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map() &amp; Custom Functions</a:t>
            </a:r>
            <a:endParaRPr sz="3200" b="0" i="0" u="none" strike="noStrike" cap="none">
              <a:solidFill>
                <a:srgbClr val="2C2C3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5" name="Google Shape;65;gf4b562ef61_0_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gf4b562ef61_0_39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0012" marR="0" lvl="0" indent="-100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INSA Lyon (France)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 idx="4294967295"/>
          </p:nvPr>
        </p:nvSpPr>
        <p:spPr>
          <a:xfrm>
            <a:off x="220134" y="-214411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Enrich data using map(r </a:t>
            </a:r>
            <a:r>
              <a:rPr lang="en-US" sz="2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… )</a:t>
            </a:r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6699691" y="1685109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6686625" y="2769327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6649867" y="3853543"/>
            <a:ext cx="108001" cy="6976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4491651" y="2541180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7" descr="Picture 10"/>
          <p:cNvPicPr preferRelativeResize="0"/>
          <p:nvPr/>
        </p:nvPicPr>
        <p:blipFill rotWithShape="1">
          <a:blip r:embed="rId3">
            <a:alphaModFix/>
          </a:blip>
          <a:srcRect l="29795" t="17094" b="9281"/>
          <a:stretch/>
        </p:blipFill>
        <p:spPr>
          <a:xfrm>
            <a:off x="2147775" y="1194848"/>
            <a:ext cx="4833026" cy="347284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/>
          <p:nvPr/>
        </p:nvSpPr>
        <p:spPr>
          <a:xfrm>
            <a:off x="6699700" y="14318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6681975" y="256244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6653614" y="36611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10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8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2" name="Google Shape;162;p8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3" name="Google Shape;163;p8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11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2720974" y="1005243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hour: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" name="Google Shape;170;p25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1" name="Google Shape;171;p25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2" name="Google Shape;172;p25"/>
          <p:cNvSpPr/>
          <p:nvPr/>
        </p:nvSpPr>
        <p:spPr>
          <a:xfrm rot="5400000">
            <a:off x="3790499" y="1277919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647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12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26"/>
          <p:cNvGraphicFramePr/>
          <p:nvPr/>
        </p:nvGraphicFramePr>
        <p:xfrm>
          <a:off x="5914082" y="1049674"/>
          <a:ext cx="3026775" cy="11658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4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9" name="Google Shape;179;p26"/>
          <p:cNvSpPr/>
          <p:nvPr/>
        </p:nvSpPr>
        <p:spPr>
          <a:xfrm>
            <a:off x="8668371" y="1425965"/>
            <a:ext cx="108001" cy="4180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" name="Google Shape;180;p26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1" name="Google Shape;181;p26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2" name="Google Shape;182;p26"/>
          <p:cNvSpPr txBox="1"/>
          <p:nvPr/>
        </p:nvSpPr>
        <p:spPr>
          <a:xfrm>
            <a:off x="2720974" y="1005243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hour: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/>
          <p:nvPr/>
        </p:nvSpPr>
        <p:spPr>
          <a:xfrm rot="5400000">
            <a:off x="3790499" y="1277919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647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13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Google Shape;190;p29"/>
          <p:cNvGraphicFramePr/>
          <p:nvPr/>
        </p:nvGraphicFramePr>
        <p:xfrm>
          <a:off x="5914082" y="2401819"/>
          <a:ext cx="3026775" cy="11772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1" name="Google Shape;191;p29"/>
          <p:cNvSpPr/>
          <p:nvPr/>
        </p:nvSpPr>
        <p:spPr>
          <a:xfrm>
            <a:off x="8675252" y="2773316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2" name="Google Shape;192;p29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3" name="Google Shape;193;p29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Google Shape;194;p29"/>
          <p:cNvSpPr txBox="1"/>
          <p:nvPr/>
        </p:nvSpPr>
        <p:spPr>
          <a:xfrm>
            <a:off x="2720974" y="1005243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hour: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 rot="5400000">
            <a:off x="3790499" y="1277919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647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5914082" y="1049674"/>
          <a:ext cx="3026775" cy="11658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4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Google Shape;197;p29"/>
          <p:cNvSpPr/>
          <p:nvPr/>
        </p:nvSpPr>
        <p:spPr>
          <a:xfrm>
            <a:off x="8668371" y="1425965"/>
            <a:ext cx="108001" cy="4180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14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>
            <a:spLocks noGrp="1"/>
          </p:cNvSpPr>
          <p:nvPr>
            <p:ph type="title" idx="4294967295"/>
          </p:nvPr>
        </p:nvSpPr>
        <p:spPr>
          <a:xfrm>
            <a:off x="152867" y="-187395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data using map(r </a:t>
            </a:r>
            <a:r>
              <a:rPr lang="en-US" sz="2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</a:t>
            </a: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 )</a:t>
            </a:r>
            <a:endParaRPr/>
          </a:p>
        </p:txBody>
      </p:sp>
      <p:sp>
        <p:nvSpPr>
          <p:cNvPr id="204" name="Google Shape;204;p9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6444507" y="1685109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6420808" y="2769327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6394684" y="3853543"/>
            <a:ext cx="108001" cy="6976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4491651" y="2541180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9" descr="Picture 10"/>
          <p:cNvPicPr preferRelativeResize="0"/>
          <p:nvPr/>
        </p:nvPicPr>
        <p:blipFill rotWithShape="1">
          <a:blip r:embed="rId3">
            <a:alphaModFix/>
          </a:blip>
          <a:srcRect l="29795" t="17094" r="10277" b="9281"/>
          <a:stretch/>
        </p:blipFill>
        <p:spPr>
          <a:xfrm>
            <a:off x="2158409" y="1184215"/>
            <a:ext cx="4125433" cy="347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9" descr="Picture 13"/>
          <p:cNvPicPr preferRelativeResize="0"/>
          <p:nvPr/>
        </p:nvPicPr>
        <p:blipFill rotWithShape="1">
          <a:blip r:embed="rId3">
            <a:alphaModFix/>
          </a:blip>
          <a:srcRect l="93958" t="17094" b="9281"/>
          <a:stretch/>
        </p:blipFill>
        <p:spPr>
          <a:xfrm>
            <a:off x="6283842" y="1194847"/>
            <a:ext cx="415850" cy="34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/>
          <p:nvPr/>
        </p:nvSpPr>
        <p:spPr>
          <a:xfrm>
            <a:off x="3134232" y="133261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3127142" y="2473842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3120046" y="353001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6433880" y="14318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6416156" y="256244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6409061" y="36611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15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>
            <a:spLocks noGrp="1"/>
          </p:cNvSpPr>
          <p:nvPr>
            <p:ph type="sldNum" idx="4294967295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3" name="Google Shape;223;p10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4" name="Google Shape;224;p10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" name="Google Shape;225;p10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16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/>
          <p:nvPr/>
        </p:nvSpPr>
        <p:spPr>
          <a:xfrm rot="5400000">
            <a:off x="3782333" y="1509405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647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2712808" y="1217974"/>
            <a:ext cx="3411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with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_value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   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 r._value/100 }))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sldNum" idx="4294967295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3" name="Google Shape;233;p30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4" name="Google Shape;234;p30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" name="Google Shape;235;p30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17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31"/>
          <p:cNvGraphicFramePr/>
          <p:nvPr/>
        </p:nvGraphicFramePr>
        <p:xfrm>
          <a:off x="6123808" y="1052627"/>
          <a:ext cx="2806275" cy="11658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7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0.1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0.3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1" name="Google Shape;241;p31"/>
          <p:cNvSpPr/>
          <p:nvPr/>
        </p:nvSpPr>
        <p:spPr>
          <a:xfrm>
            <a:off x="8592432" y="1426521"/>
            <a:ext cx="130387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2" name="Google Shape;242;p31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3" name="Google Shape;243;p31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4" name="Google Shape;244;p31"/>
          <p:cNvSpPr/>
          <p:nvPr/>
        </p:nvSpPr>
        <p:spPr>
          <a:xfrm rot="5400000">
            <a:off x="3782333" y="1509405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647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2712808" y="1217974"/>
            <a:ext cx="3411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with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_value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   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 r._value/100 }))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18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>
            <a:spLocks noGrp="1"/>
          </p:cNvSpPr>
          <p:nvPr>
            <p:ph type="sldNum" idx="4294967295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2" name="Google Shape;252;p34"/>
          <p:cNvGraphicFramePr/>
          <p:nvPr/>
        </p:nvGraphicFramePr>
        <p:xfrm>
          <a:off x="6123807" y="2401819"/>
          <a:ext cx="2806250" cy="11772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7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3" name="Google Shape;253;p34"/>
          <p:cNvSpPr/>
          <p:nvPr/>
        </p:nvSpPr>
        <p:spPr>
          <a:xfrm>
            <a:off x="8587871" y="2781413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4" name="Google Shape;254;p34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5" name="Google Shape;255;p34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" name="Google Shape;256;p34"/>
          <p:cNvSpPr/>
          <p:nvPr/>
        </p:nvSpPr>
        <p:spPr>
          <a:xfrm rot="5400000">
            <a:off x="3782333" y="1509405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647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2712808" y="1217974"/>
            <a:ext cx="3411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with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_value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   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 r._value/100 }))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8" name="Google Shape;258;p34"/>
          <p:cNvGraphicFramePr/>
          <p:nvPr/>
        </p:nvGraphicFramePr>
        <p:xfrm>
          <a:off x="6123808" y="1052627"/>
          <a:ext cx="2806275" cy="11658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7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0.1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0.3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9" name="Google Shape;259;p34"/>
          <p:cNvSpPr/>
          <p:nvPr/>
        </p:nvSpPr>
        <p:spPr>
          <a:xfrm>
            <a:off x="8592432" y="1426521"/>
            <a:ext cx="130387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19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>
            <a:spLocks noGrp="1"/>
          </p:cNvSpPr>
          <p:nvPr>
            <p:ph type="title"/>
          </p:nvPr>
        </p:nvSpPr>
        <p:spPr>
          <a:xfrm>
            <a:off x="678233" y="2088140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</a:pPr>
            <a:r>
              <a:rPr lang="en-US" sz="2800"/>
              <a:t>Exploring Flux</a:t>
            </a:r>
            <a:br>
              <a:rPr lang="en-US" sz="2800"/>
            </a:br>
            <a:r>
              <a:rPr lang="en-US" sz="3600"/>
              <a:t>map()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 txBox="1">
            <a:spLocks noGrp="1"/>
          </p:cNvSpPr>
          <p:nvPr>
            <p:ph type="title"/>
          </p:nvPr>
        </p:nvSpPr>
        <p:spPr>
          <a:xfrm>
            <a:off x="721776" y="2088140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</a:pPr>
            <a:r>
              <a:rPr lang="en-US"/>
              <a:t>Exploring Flux</a:t>
            </a:r>
            <a:br>
              <a:rPr lang="en-US"/>
            </a:br>
            <a:r>
              <a:rPr lang="en-US" sz="3600"/>
              <a:t>Custom Functions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>
            <a:spLocks noGrp="1"/>
          </p:cNvSpPr>
          <p:nvPr>
            <p:ph type="title" idx="4294967295"/>
          </p:nvPr>
        </p:nvSpPr>
        <p:spPr>
          <a:xfrm>
            <a:off x="194734" y="215106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Recall: What Is Flux?</a:t>
            </a:r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body" idx="4294967295"/>
          </p:nvPr>
        </p:nvSpPr>
        <p:spPr>
          <a:xfrm>
            <a:off x="194734" y="1091804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Flux is a functional data scripting and query language</a:t>
            </a:r>
            <a:endParaRPr/>
          </a:p>
          <a:p>
            <a:pPr marL="259556" lvl="0" indent="-259556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Written to be:</a:t>
            </a:r>
            <a:endParaRPr/>
          </a:p>
          <a:p>
            <a:pPr marL="600075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>
                <a:solidFill>
                  <a:schemeClr val="lt1"/>
                </a:solidFill>
              </a:rPr>
              <a:t>Useable: easy to learn</a:t>
            </a:r>
            <a:endParaRPr/>
          </a:p>
          <a:p>
            <a:pPr marL="600075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>
                <a:solidFill>
                  <a:schemeClr val="lt1"/>
                </a:solidFill>
              </a:rPr>
              <a:t>Readable: developers read more code than we write</a:t>
            </a:r>
            <a:endParaRPr/>
          </a:p>
          <a:p>
            <a:pPr marL="600075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B0F0"/>
              </a:buClr>
              <a:buSzPts val="1800"/>
              <a:buChar char="–"/>
            </a:pPr>
            <a:r>
              <a:rPr lang="en-US" b="1">
                <a:solidFill>
                  <a:srgbClr val="00B0F0"/>
                </a:solidFill>
              </a:rPr>
              <a:t>Composable: developers can build onto the language</a:t>
            </a:r>
            <a:endParaRPr/>
          </a:p>
          <a:p>
            <a:pPr marL="600075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>
                <a:solidFill>
                  <a:schemeClr val="lt1"/>
                </a:solidFill>
              </a:rPr>
              <a:t>Testable: queries are code</a:t>
            </a:r>
            <a:endParaRPr/>
          </a:p>
          <a:p>
            <a:pPr marL="600075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>
                <a:solidFill>
                  <a:schemeClr val="lt1"/>
                </a:solidFill>
              </a:rPr>
              <a:t>Contributable: open source contributions matter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3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21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>
            <a:spLocks noGrp="1"/>
          </p:cNvSpPr>
          <p:nvPr>
            <p:ph type="title" idx="4294967295"/>
          </p:nvPr>
        </p:nvSpPr>
        <p:spPr>
          <a:xfrm>
            <a:off x="177800" y="215106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Defining and using a custom function</a:t>
            </a:r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body" idx="4294967295"/>
          </p:nvPr>
        </p:nvSpPr>
        <p:spPr>
          <a:xfrm>
            <a:off x="177800" y="1210734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Syntax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&lt;&lt;function name&gt;&gt;</a:t>
            </a:r>
            <a:r>
              <a:rPr lang="en-US"/>
              <a:t>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</a:rPr>
              <a:t>&lt;&lt;variable&gt;&gt;*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) =&gt;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&lt;&lt;implementation&gt;&gt;</a:t>
            </a:r>
            <a:endParaRPr/>
          </a:p>
          <a:p>
            <a:pPr marL="259556" lvl="0" indent="-259556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Example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600"/>
              <a:buNone/>
            </a:pPr>
            <a:r>
              <a:rPr lang="en-US" sz="1600" b="1">
                <a:solidFill>
                  <a:srgbClr val="FF4E47"/>
                </a:solidFill>
                <a:latin typeface="Courier"/>
                <a:ea typeface="Courier"/>
                <a:cs typeface="Courier"/>
                <a:sym typeface="Courier"/>
              </a:rPr>
              <a:t>squared = (x) =&gt; x*x</a:t>
            </a:r>
            <a:endParaRPr>
              <a:solidFill>
                <a:srgbClr val="FF4E47"/>
              </a:solidFill>
            </a:endParaRPr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from(bucket:"foo")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|&gt; range(start: -1h)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|&gt; filter(fn: (r) =&gt; r._measurement == "samples")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|&gt; map(fn: (r) =&gt; ({ _value: </a:t>
            </a:r>
            <a:r>
              <a:rPr lang="en-US" sz="1600" b="1">
                <a:solidFill>
                  <a:srgbClr val="FF4E47"/>
                </a:solidFill>
                <a:latin typeface="Courier"/>
                <a:ea typeface="Courier"/>
                <a:cs typeface="Courier"/>
                <a:sym typeface="Courier"/>
              </a:rPr>
              <a:t>squared(x: r._value)</a:t>
            </a: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}))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|&gt; filter(fn: (r) =&gt; r._value &gt; 23.2)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600"/>
              <a:buNone/>
            </a:pPr>
            <a:endParaRPr sz="16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0" name="Google Shape;280;p14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22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>
            <a:spLocks noGrp="1"/>
          </p:cNvSpPr>
          <p:nvPr>
            <p:ph type="title" idx="4294967295"/>
          </p:nvPr>
        </p:nvSpPr>
        <p:spPr>
          <a:xfrm>
            <a:off x="211666" y="508000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Defining a custom pipe forwardable function</a:t>
            </a:r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body" idx="4294967295"/>
          </p:nvPr>
        </p:nvSpPr>
        <p:spPr>
          <a:xfrm>
            <a:off x="539750" y="1244600"/>
            <a:ext cx="860425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59556" lvl="0" indent="-2496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solidFill>
                  <a:schemeClr val="dk1"/>
                </a:solidFill>
              </a:rPr>
              <a:t>Syntax</a:t>
            </a:r>
            <a:endParaRPr dirty="0"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ct val="85714"/>
              <a:buNone/>
            </a:pPr>
            <a:r>
              <a:rPr lang="en-US" dirty="0">
                <a:solidFill>
                  <a:schemeClr val="lt1"/>
                </a:solidFill>
              </a:rPr>
              <a:t>&lt;&lt;function name&gt;&gt;</a:t>
            </a: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dirty="0">
                <a:solidFill>
                  <a:schemeClr val="lt1"/>
                </a:solidFill>
              </a:rPr>
              <a:t>&lt;&lt;table&gt;&gt;</a:t>
            </a:r>
            <a:r>
              <a:rPr lang="en-US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=&lt;-,</a:t>
            </a:r>
            <a:r>
              <a:rPr lang="en-US" dirty="0"/>
              <a:t> </a:t>
            </a:r>
            <a:r>
              <a:rPr lang="en-US" dirty="0">
                <a:solidFill>
                  <a:schemeClr val="lt1"/>
                </a:solidFill>
              </a:rPr>
              <a:t>&lt;&lt;variable&gt;&gt;</a:t>
            </a:r>
            <a:r>
              <a:rPr lang="en-US" dirty="0"/>
              <a:t>*</a:t>
            </a:r>
            <a:r>
              <a:rPr lang="en-US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) =&gt; </a:t>
            </a:r>
            <a:br>
              <a:rPr lang="en-US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           </a:t>
            </a:r>
            <a:r>
              <a:rPr lang="en-US" dirty="0">
                <a:solidFill>
                  <a:schemeClr val="lt1"/>
                </a:solidFill>
              </a:rPr>
              <a:t>&lt;&lt;table&gt;&gt;</a:t>
            </a:r>
            <a:r>
              <a:rPr lang="en-US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|&gt; </a:t>
            </a:r>
            <a:r>
              <a:rPr lang="en-US" dirty="0">
                <a:solidFill>
                  <a:schemeClr val="lt1"/>
                </a:solidFill>
              </a:rPr>
              <a:t>&lt;&lt; implementation &gt;&gt;</a:t>
            </a:r>
            <a:endParaRPr dirty="0"/>
          </a:p>
          <a:p>
            <a:pPr marL="259556" lvl="0" indent="-249679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•"/>
            </a:pPr>
            <a:r>
              <a:rPr lang="en-US" dirty="0">
                <a:solidFill>
                  <a:srgbClr val="FFFFFF"/>
                </a:solidFill>
              </a:rPr>
              <a:t>Example</a:t>
            </a:r>
            <a:endParaRPr dirty="0"/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500" b="1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allSquared</a:t>
            </a:r>
            <a:r>
              <a:rPr lang="en-US" sz="1500" b="1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= (tables=&lt;-) =&gt;</a:t>
            </a:r>
            <a:endParaRPr sz="500" b="1" dirty="0">
              <a:solidFill>
                <a:srgbClr val="00B0F0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 b="1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		tables |&gt; map(</a:t>
            </a:r>
            <a:r>
              <a:rPr lang="en-US" sz="1500" b="1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fn</a:t>
            </a:r>
            <a:r>
              <a:rPr lang="en-US" sz="1500" b="1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(r) =&gt; squared(</a:t>
            </a:r>
            <a:r>
              <a:rPr lang="en-US" sz="1500" b="1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r._value</a:t>
            </a:r>
            <a:r>
              <a:rPr lang="en-US" sz="1500" b="1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))</a:t>
            </a:r>
            <a:endParaRPr sz="1500" dirty="0">
              <a:solidFill>
                <a:srgbClr val="00B0F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5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 sz="1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5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bucket:"foo</a:t>
            </a:r>
            <a:r>
              <a:rPr lang="en-US" sz="1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")</a:t>
            </a:r>
            <a:endParaRPr sz="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|&gt; range(start: -1h)</a:t>
            </a:r>
            <a:endParaRPr sz="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|&gt; filter(</a:t>
            </a:r>
            <a:r>
              <a:rPr lang="en-US" sz="15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fn</a:t>
            </a:r>
            <a:r>
              <a:rPr lang="en-US" sz="1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 (r) =&gt; </a:t>
            </a:r>
            <a:r>
              <a:rPr lang="en-US" sz="15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r._measurement</a:t>
            </a:r>
            <a:r>
              <a:rPr lang="en-US" sz="1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== "samples")</a:t>
            </a:r>
            <a:endParaRPr sz="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1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|&gt; </a:t>
            </a:r>
            <a:r>
              <a:rPr lang="en-US" sz="1500" b="1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allSquared</a:t>
            </a:r>
            <a:r>
              <a:rPr lang="en-US" sz="1500" b="1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 sz="500" b="1" dirty="0">
              <a:solidFill>
                <a:srgbClr val="00B0F0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|&gt; filter(</a:t>
            </a:r>
            <a:r>
              <a:rPr lang="en-US" sz="15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fn</a:t>
            </a:r>
            <a:r>
              <a:rPr lang="en-US" sz="1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 (r) =&gt; </a:t>
            </a:r>
            <a:r>
              <a:rPr lang="en-US" sz="15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r._value</a:t>
            </a:r>
            <a:r>
              <a:rPr lang="en-US" sz="1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&gt; 23.2)</a:t>
            </a:r>
            <a:endParaRPr sz="500" dirty="0">
              <a:solidFill>
                <a:schemeClr val="lt1"/>
              </a:solidFill>
            </a:endParaRPr>
          </a:p>
          <a:p>
            <a:pPr marL="600075" lvl="1" indent="-151447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ct val="85714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88" name="Google Shape;288;p15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23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>
            <a:spLocks noGrp="1"/>
          </p:cNvSpPr>
          <p:nvPr>
            <p:ph type="title" idx="4294967295"/>
          </p:nvPr>
        </p:nvSpPr>
        <p:spPr>
          <a:xfrm>
            <a:off x="0" y="1544638"/>
            <a:ext cx="3971925" cy="134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"/>
              <a:buNone/>
            </a:pPr>
            <a:r>
              <a:rPr lang="en-US" sz="2400" b="0" i="0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rPr>
              <a:t>Let’s get dirty!</a:t>
            </a:r>
            <a:endParaRPr/>
          </a:p>
        </p:txBody>
      </p:sp>
      <p:sp>
        <p:nvSpPr>
          <p:cNvPr id="295" name="Google Shape;295;p12"/>
          <p:cNvSpPr txBox="1">
            <a:spLocks noGrp="1"/>
          </p:cNvSpPr>
          <p:nvPr>
            <p:ph type="sldNum" idx="4294967295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12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048" y="1232017"/>
            <a:ext cx="8676000" cy="34808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12"/>
          <p:cNvGrpSpPr/>
          <p:nvPr/>
        </p:nvGrpSpPr>
        <p:grpSpPr>
          <a:xfrm>
            <a:off x="8001179" y="3798444"/>
            <a:ext cx="914401" cy="914401"/>
            <a:chOff x="0" y="0"/>
            <a:chExt cx="914400" cy="914400"/>
          </a:xfrm>
        </p:grpSpPr>
        <p:sp>
          <p:nvSpPr>
            <p:cNvPr id="298" name="Google Shape;298;p12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2"/>
            <p:cNvSpPr txBox="1"/>
            <p:nvPr/>
          </p:nvSpPr>
          <p:spPr>
            <a:xfrm>
              <a:off x="45719" y="28997"/>
              <a:ext cx="822962" cy="856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5400"/>
                <a:buFont typeface="Calibri"/>
                <a:buNone/>
              </a:pPr>
              <a:r>
                <a:rPr lang="en-US" sz="54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12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24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1" name="Google Shape;301;p12"/>
          <p:cNvSpPr txBox="1"/>
          <p:nvPr/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Let’s get dirty!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>
            <a:spLocks noGrp="1"/>
          </p:cNvSpPr>
          <p:nvPr>
            <p:ph type="title" idx="4294967295"/>
          </p:nvPr>
        </p:nvSpPr>
        <p:spPr>
          <a:xfrm>
            <a:off x="285750" y="0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Continuous Linear Pizza Oven</a:t>
            </a:r>
            <a:endParaRPr/>
          </a:p>
        </p:txBody>
      </p:sp>
      <p:sp>
        <p:nvSpPr>
          <p:cNvPr id="307" name="Google Shape;307;p16"/>
          <p:cNvSpPr txBox="1"/>
          <p:nvPr/>
        </p:nvSpPr>
        <p:spPr>
          <a:xfrm>
            <a:off x="463541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Learning goals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9556" marR="0" lvl="0" indent="-259556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Map functions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9556" marR="0" lvl="0" indent="-259556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Custom functions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0288" y="-116675"/>
            <a:ext cx="74913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6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25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>
            <a:spLocks noGrp="1"/>
          </p:cNvSpPr>
          <p:nvPr>
            <p:ph type="title" idx="4294967295"/>
          </p:nvPr>
        </p:nvSpPr>
        <p:spPr>
          <a:xfrm>
            <a:off x="424542" y="0"/>
            <a:ext cx="5567363" cy="96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Task</a:t>
            </a:r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ldNum" idx="4294967295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330200" y="787401"/>
            <a:ext cx="8389258" cy="233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Correct the temperature observations of the cooking base area by by subtracting a delta of 5°C </a:t>
            </a: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each value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an inline 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custom function to be used in the inline 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custom pipe forwardable function</a:t>
            </a:r>
            <a:b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contains a 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26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8296aff5f_0_0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Let’s do some live coding</a:t>
            </a:r>
            <a:endParaRPr/>
          </a:p>
        </p:txBody>
      </p:sp>
      <p:sp>
        <p:nvSpPr>
          <p:cNvPr id="323" name="Google Shape;323;gd8296aff5f_0_0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324" name="Google Shape;324;gd8296aff5f_0_0" descr="Picture 4"/>
          <p:cNvPicPr preferRelativeResize="0"/>
          <p:nvPr/>
        </p:nvPicPr>
        <p:blipFill rotWithShape="1">
          <a:blip r:embed="rId3">
            <a:alphaModFix/>
          </a:blip>
          <a:srcRect t="21543" b="14356"/>
          <a:stretch/>
        </p:blipFill>
        <p:spPr>
          <a:xfrm>
            <a:off x="463540" y="1194847"/>
            <a:ext cx="8208394" cy="350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>
            <a:spLocks noGrp="1"/>
          </p:cNvSpPr>
          <p:nvPr>
            <p:ph type="body" idx="4294967295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330" name="Google Shape;330;p18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28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33" name="Google Shape;3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107606">
            <a:off x="7377044" y="660553"/>
            <a:ext cx="1450012" cy="48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body" idx="4294967295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lang="en-US" b="1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29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42" name="Google Shape;34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107606">
            <a:off x="7377044" y="660553"/>
            <a:ext cx="1450012" cy="48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 idx="4294967295"/>
          </p:nvPr>
        </p:nvSpPr>
        <p:spPr>
          <a:xfrm>
            <a:off x="0" y="411163"/>
            <a:ext cx="737235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52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Map()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body" idx="4294967295"/>
          </p:nvPr>
        </p:nvSpPr>
        <p:spPr>
          <a:xfrm>
            <a:off x="0" y="1397000"/>
            <a:ext cx="4183063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does it work?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applies a function to each element of a collection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square each number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4908805" y="1396738"/>
            <a:ext cx="4114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952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for?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Derive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Enrich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 data into information!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3" descr="Picture 4"/>
          <p:cNvPicPr preferRelativeResize="0"/>
          <p:nvPr/>
        </p:nvPicPr>
        <p:blipFill rotWithShape="1">
          <a:blip r:embed="rId3">
            <a:alphaModFix/>
          </a:blip>
          <a:srcRect l="54135" t="57143" r="1916" b="10132"/>
          <a:stretch/>
        </p:blipFill>
        <p:spPr>
          <a:xfrm>
            <a:off x="1829050" y="2929316"/>
            <a:ext cx="2411178" cy="122999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3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>
            <a:spLocks noGrp="1"/>
          </p:cNvSpPr>
          <p:nvPr>
            <p:ph type="body" idx="4294967295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lang="en-US" b="1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</a:t>
            </a:r>
            <a:r>
              <a:rPr lang="en-US" b="1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348" name="Google Shape;348;p36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6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6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30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51" name="Google Shape;35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107606">
            <a:off x="7377044" y="660553"/>
            <a:ext cx="1450012" cy="48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>
            <a:spLocks noGrp="1"/>
          </p:cNvSpPr>
          <p:nvPr>
            <p:ph type="body" idx="4294967295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lang="en-US" b="1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</a:t>
            </a:r>
            <a:r>
              <a:rPr lang="en-US" b="1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</a:t>
            </a:r>
            <a:r>
              <a:rPr lang="en-US" b="1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7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7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31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60" name="Google Shape;36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107606">
            <a:off x="7377044" y="660553"/>
            <a:ext cx="1450012" cy="48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>
            <a:spLocks noGrp="1"/>
          </p:cNvSpPr>
          <p:nvPr>
            <p:ph type="body" idx="4294967295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lang="en-US" b="1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</a:t>
            </a:r>
            <a:r>
              <a:rPr lang="en-US" b="1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</a:t>
            </a:r>
            <a:r>
              <a:rPr lang="en-US" b="1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</a:t>
            </a:r>
            <a:r>
              <a:rPr lang="en-US" b="1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8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8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32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69" name="Google Shape;36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107606">
            <a:off x="7377044" y="660553"/>
            <a:ext cx="1450012" cy="48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body" idx="4294967295"/>
          </p:nvPr>
        </p:nvSpPr>
        <p:spPr>
          <a:xfrm>
            <a:off x="467525" y="1244625"/>
            <a:ext cx="80025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lang="en-US" b="1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</a:t>
            </a:r>
            <a:r>
              <a:rPr lang="en-US" b="1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>
                <a:solidFill>
                  <a:schemeClr val="lt1"/>
                </a:solidFill>
              </a:rPr>
              <a:t> clause can add a column to each table – </a:t>
            </a:r>
            <a:r>
              <a:rPr lang="en-US" b="1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</a:t>
            </a:r>
            <a:r>
              <a:rPr lang="en-US" b="1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</a:t>
            </a:r>
            <a:r>
              <a:rPr lang="en-US"/>
              <a:t>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</a:t>
            </a:r>
            <a:r>
              <a:rPr lang="en-US" b="1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375" name="Google Shape;375;p19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 answers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9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33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77" name="Google Shape;37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107606">
            <a:off x="7377044" y="660553"/>
            <a:ext cx="1450012" cy="48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4b562ef61_0_1"/>
          <p:cNvSpPr txBox="1">
            <a:spLocks noGrp="1"/>
          </p:cNvSpPr>
          <p:nvPr>
            <p:ph type="title" idx="4294967295"/>
          </p:nvPr>
        </p:nvSpPr>
        <p:spPr>
          <a:xfrm>
            <a:off x="720174" y="1898250"/>
            <a:ext cx="4655700" cy="1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ubik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Advanced Data Analysis</a:t>
            </a:r>
            <a:br>
              <a:rPr lang="en-US" sz="32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32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map() &amp; Custom Functions</a:t>
            </a:r>
            <a:endParaRPr sz="3200" b="0" i="0" u="none" strike="noStrike" cap="none">
              <a:solidFill>
                <a:srgbClr val="2C2C3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3" name="Google Shape;383;gf4b562ef61_0_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84" name="Google Shape;384;gf4b562ef61_0_1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0012" marR="0" lvl="0" indent="-100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INSA Lyon (France)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 idx="4294967295"/>
          </p:nvPr>
        </p:nvSpPr>
        <p:spPr>
          <a:xfrm>
            <a:off x="268203" y="357477"/>
            <a:ext cx="7372350" cy="69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Map() in flux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4294967295"/>
          </p:nvPr>
        </p:nvSpPr>
        <p:spPr>
          <a:xfrm>
            <a:off x="268203" y="1261534"/>
            <a:ext cx="4049713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US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map() </a:t>
            </a: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applies a function to each record in the input tables </a:t>
            </a:r>
            <a:endParaRPr/>
          </a:p>
          <a:p>
            <a:pPr marL="259556" lvl="0" indent="-259556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modified records are assigned to new tables based on the group key of the input table</a:t>
            </a:r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4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5" descr="Picture 13"/>
          <p:cNvPicPr preferRelativeResize="0"/>
          <p:nvPr/>
        </p:nvPicPr>
        <p:blipFill rotWithShape="1">
          <a:blip r:embed="rId3">
            <a:alphaModFix/>
          </a:blip>
          <a:srcRect l="29457" t="16943" r="26938" b="10366"/>
          <a:stretch/>
        </p:blipFill>
        <p:spPr>
          <a:xfrm>
            <a:off x="2983484" y="1064661"/>
            <a:ext cx="3168503" cy="361913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title" idx="4294967295"/>
          </p:nvPr>
        </p:nvSpPr>
        <p:spPr>
          <a:xfrm>
            <a:off x="254001" y="7610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Combine/derive data with map()</a:t>
            </a:r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5012642" y="2477381"/>
            <a:ext cx="197310" cy="1807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5870349" y="1251087"/>
            <a:ext cx="144001" cy="14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5852626" y="2424215"/>
            <a:ext cx="144001" cy="14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5856163" y="3565450"/>
            <a:ext cx="144001" cy="14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5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Google Shape;106;p6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7" name="Google Shape;107;p6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8" name="Google Shape;108;p6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6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 rot="5400000">
            <a:off x="3790499" y="1277919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647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766694" y="1049675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hour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7" name="Google Shape;117;p20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8" name="Google Shape;118;p20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7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" name="Google Shape;124;p21"/>
          <p:cNvGraphicFramePr/>
          <p:nvPr/>
        </p:nvGraphicFramePr>
        <p:xfrm>
          <a:off x="6177694" y="1198249"/>
          <a:ext cx="595675" cy="86865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59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5" name="Google Shape;125;p21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6" name="Google Shape;126;p21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7" name="Google Shape;127;p21"/>
          <p:cNvSpPr/>
          <p:nvPr/>
        </p:nvSpPr>
        <p:spPr>
          <a:xfrm rot="5400000">
            <a:off x="3790499" y="1277919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647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2766694" y="1049675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hour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8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5" name="Google Shape;135;p22"/>
          <p:cNvGraphicFramePr/>
          <p:nvPr/>
        </p:nvGraphicFramePr>
        <p:xfrm>
          <a:off x="6177694" y="2550209"/>
          <a:ext cx="595675" cy="88005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59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6" name="Google Shape;136;p22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7" name="Google Shape;137;p22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8" name="Google Shape;138;p22"/>
          <p:cNvSpPr/>
          <p:nvPr/>
        </p:nvSpPr>
        <p:spPr>
          <a:xfrm rot="5400000">
            <a:off x="3790499" y="1277919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647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2766694" y="1049675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hour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" name="Google Shape;140;p22"/>
          <p:cNvGraphicFramePr/>
          <p:nvPr/>
        </p:nvGraphicFramePr>
        <p:xfrm>
          <a:off x="6177694" y="1198249"/>
          <a:ext cx="595675" cy="86865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59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Google Shape;141;p22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9</a:t>
            </a:fld>
            <a:endParaRPr sz="600" b="0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fluxDays Template">
  <a:themeElements>
    <a:clrScheme name="InfluxDays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9FF"/>
      </a:accent1>
      <a:accent2>
        <a:srgbClr val="F95F53"/>
      </a:accent2>
      <a:accent3>
        <a:srgbClr val="A5ACB5"/>
      </a:accent3>
      <a:accent4>
        <a:srgbClr val="8050EA"/>
      </a:accent4>
      <a:accent5>
        <a:srgbClr val="3E90EF"/>
      </a:accent5>
      <a:accent6>
        <a:srgbClr val="4FD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2075</Words>
  <Application>Microsoft Macintosh PowerPoint</Application>
  <PresentationFormat>On-screen Show (16:9)</PresentationFormat>
  <Paragraphs>592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Helvetica Neue</vt:lpstr>
      <vt:lpstr>Courier</vt:lpstr>
      <vt:lpstr>Calibri</vt:lpstr>
      <vt:lpstr>Arial</vt:lpstr>
      <vt:lpstr>Rubik</vt:lpstr>
      <vt:lpstr>1_Office Theme</vt:lpstr>
      <vt:lpstr>Advanced Data Analysis map() &amp; Custom Functions</vt:lpstr>
      <vt:lpstr>Exploring Flux map()</vt:lpstr>
      <vt:lpstr>Map()</vt:lpstr>
      <vt:lpstr>Map() in flux</vt:lpstr>
      <vt:lpstr>Combine/derive data with map()</vt:lpstr>
      <vt:lpstr>PowerPoint Presentation</vt:lpstr>
      <vt:lpstr>PowerPoint Presentation</vt:lpstr>
      <vt:lpstr>PowerPoint Presentation</vt:lpstr>
      <vt:lpstr>PowerPoint Presentation</vt:lpstr>
      <vt:lpstr>Enrich data using map(r with … )</vt:lpstr>
      <vt:lpstr>PowerPoint Presentation</vt:lpstr>
      <vt:lpstr>PowerPoint Presentation</vt:lpstr>
      <vt:lpstr>PowerPoint Presentation</vt:lpstr>
      <vt:lpstr>PowerPoint Presentation</vt:lpstr>
      <vt:lpstr>Clean data using map(r with … )</vt:lpstr>
      <vt:lpstr>PowerPoint Presentation</vt:lpstr>
      <vt:lpstr>PowerPoint Presentation</vt:lpstr>
      <vt:lpstr>PowerPoint Presentation</vt:lpstr>
      <vt:lpstr>PowerPoint Presentation</vt:lpstr>
      <vt:lpstr>Exploring Flux Custom Functions</vt:lpstr>
      <vt:lpstr>Recall: What Is Flux?</vt:lpstr>
      <vt:lpstr>Defining and using a custom function</vt:lpstr>
      <vt:lpstr>Defining a custom pipe forwardable function</vt:lpstr>
      <vt:lpstr>Let’s get dirty!</vt:lpstr>
      <vt:lpstr>Continuous Linear Pizza Oven</vt:lpstr>
      <vt:lpstr>Task</vt:lpstr>
      <vt:lpstr>Let’s do some live 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Advanced Data Analysis map() &amp; Custom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map() &amp; Custom Functions</dc:title>
  <cp:lastModifiedBy>Marco Balduini</cp:lastModifiedBy>
  <cp:revision>1</cp:revision>
  <dcterms:modified xsi:type="dcterms:W3CDTF">2021-11-09T11:40:24Z</dcterms:modified>
</cp:coreProperties>
</file>