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906000" cy="6858000" type="A4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7" roundtripDataSignature="AMtx7mi4YNmG4Bdbc3en89TyaPqVFNYhg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48"/>
  </p:normalViewPr>
  <p:slideViewPr>
    <p:cSldViewPr snapToGrid="0" snapToObjects="1">
      <p:cViewPr varScale="1">
        <p:scale>
          <a:sx n="112" d="100"/>
          <a:sy n="112" d="100"/>
        </p:scale>
        <p:origin x="1280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customschemas.google.com/relationships/presentationmetadata" Target="metadata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11" Type="http://schemas.openxmlformats.org/officeDocument/2006/relationships/tableStyles" Target="tableStyles.xml"/><Relationship Id="rId10" Type="http://schemas.openxmlformats.org/officeDocument/2006/relationships/theme" Target="theme/theme1.xml"/><Relationship Id="rId4" Type="http://schemas.openxmlformats.org/officeDocument/2006/relationships/notesMaster" Target="notesMasters/notesMaster1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18" name="Google Shape;11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52500" y="685800"/>
            <a:ext cx="4953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3"/>
          <p:cNvSpPr txBox="1">
            <a:spLocks noGrp="1"/>
          </p:cNvSpPr>
          <p:nvPr>
            <p:ph type="body" idx="1"/>
          </p:nvPr>
        </p:nvSpPr>
        <p:spPr>
          <a:xfrm rot="5400000">
            <a:off x="2777332" y="-270669"/>
            <a:ext cx="4351338" cy="85439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4"/>
          <p:cNvSpPr txBox="1">
            <a:spLocks noGrp="1"/>
          </p:cNvSpPr>
          <p:nvPr>
            <p:ph type="title"/>
          </p:nvPr>
        </p:nvSpPr>
        <p:spPr>
          <a:xfrm rot="5400000">
            <a:off x="5251054" y="2203053"/>
            <a:ext cx="5811838" cy="21359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4"/>
          <p:cNvSpPr txBox="1">
            <a:spLocks noGrp="1"/>
          </p:cNvSpPr>
          <p:nvPr>
            <p:ph type="body" idx="1"/>
          </p:nvPr>
        </p:nvSpPr>
        <p:spPr>
          <a:xfrm rot="5400000">
            <a:off x="917179" y="128985"/>
            <a:ext cx="5811838" cy="62841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4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4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5"/>
          <p:cNvSpPr txBox="1"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5"/>
          <p:cNvSpPr txBox="1"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8" name="Google Shape;18;p5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5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6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6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6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6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7"/>
          <p:cNvSpPr txBox="1"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>
                <a:solidFill>
                  <a:schemeClr val="dk1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7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8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8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6" name="Google Shape;36;p8"/>
          <p:cNvSpPr txBox="1">
            <a:spLocks noGrp="1"/>
          </p:cNvSpPr>
          <p:nvPr>
            <p:ph type="body" idx="2"/>
          </p:nvPr>
        </p:nvSpPr>
        <p:spPr>
          <a:xfrm>
            <a:off x="5014913" y="1825625"/>
            <a:ext cx="421005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7" name="Google Shape;37;p8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8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8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9"/>
          <p:cNvSpPr txBox="1"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9"/>
          <p:cNvSpPr txBox="1"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9"/>
          <p:cNvSpPr txBox="1">
            <a:spLocks noGrp="1"/>
          </p:cNvSpPr>
          <p:nvPr>
            <p:ph type="body" idx="2"/>
          </p:nvPr>
        </p:nvSpPr>
        <p:spPr>
          <a:xfrm>
            <a:off x="682329" y="2505075"/>
            <a:ext cx="4190702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4" name="Google Shape;44;p9"/>
          <p:cNvSpPr txBox="1">
            <a:spLocks noGrp="1"/>
          </p:cNvSpPr>
          <p:nvPr>
            <p:ph type="body" idx="3"/>
          </p:nvPr>
        </p:nvSpPr>
        <p:spPr>
          <a:xfrm>
            <a:off x="5014913" y="1681163"/>
            <a:ext cx="4211340" cy="8239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9"/>
          <p:cNvSpPr txBox="1">
            <a:spLocks noGrp="1"/>
          </p:cNvSpPr>
          <p:nvPr>
            <p:ph type="body" idx="4"/>
          </p:nvPr>
        </p:nvSpPr>
        <p:spPr>
          <a:xfrm>
            <a:off x="5014913" y="2505075"/>
            <a:ext cx="4211340" cy="3684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6" name="Google Shape;46;p9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9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9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10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10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10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1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11"/>
          <p:cNvSpPr txBox="1">
            <a:spLocks noGrp="1"/>
          </p:cNvSpPr>
          <p:nvPr>
            <p:ph type="body" idx="1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11"/>
          <p:cNvSpPr txBox="1">
            <a:spLocks noGrp="1"/>
          </p:cNvSpPr>
          <p:nvPr>
            <p:ph type="body" idx="2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11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11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1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2"/>
          <p:cNvSpPr txBox="1"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2"/>
          <p:cNvSpPr>
            <a:spLocks noGrp="1"/>
          </p:cNvSpPr>
          <p:nvPr>
            <p:ph type="pic" idx="2"/>
          </p:nvPr>
        </p:nvSpPr>
        <p:spPr>
          <a:xfrm>
            <a:off x="4211340" y="987427"/>
            <a:ext cx="5014913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2"/>
          <p:cNvSpPr txBox="1">
            <a:spLocks noGrp="1"/>
          </p:cNvSpPr>
          <p:nvPr>
            <p:ph type="body" idx="1"/>
          </p:nvPr>
        </p:nvSpPr>
        <p:spPr>
          <a:xfrm>
            <a:off x="682328" y="2057400"/>
            <a:ext cx="3194943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2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2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2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3"/>
          <p:cNvSpPr txBox="1"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3"/>
          <p:cNvSpPr txBox="1"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3"/>
          <p:cNvSpPr txBox="1">
            <a:spLocks noGrp="1"/>
          </p:cNvSpPr>
          <p:nvPr>
            <p:ph type="dt" idx="10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3"/>
          <p:cNvSpPr txBox="1">
            <a:spLocks noGrp="1"/>
          </p:cNvSpPr>
          <p:nvPr>
            <p:ph type="ftr" idx="11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3"/>
          <p:cNvSpPr txBox="1">
            <a:spLocks noGrp="1"/>
          </p:cNvSpPr>
          <p:nvPr>
            <p:ph type="sldNum" idx="12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Requirements</a:t>
            </a:r>
            <a:endParaRPr/>
          </a:p>
        </p:txBody>
      </p:sp>
      <p:sp>
        <p:nvSpPr>
          <p:cNvPr id="85" name="Google Shape;85;p1"/>
          <p:cNvSpPr txBox="1"/>
          <p:nvPr/>
        </p:nvSpPr>
        <p:spPr>
          <a:xfrm>
            <a:off x="358574" y="199028"/>
            <a:ext cx="3749744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 the selected time range, display:</a:t>
            </a:r>
            <a:endParaRPr/>
          </a:p>
        </p:txBody>
      </p:sp>
      <p:grpSp>
        <p:nvGrpSpPr>
          <p:cNvPr id="86" name="Google Shape;86;p1"/>
          <p:cNvGrpSpPr/>
          <p:nvPr/>
        </p:nvGrpSpPr>
        <p:grpSpPr>
          <a:xfrm>
            <a:off x="347816" y="650145"/>
            <a:ext cx="9558184" cy="6324899"/>
            <a:chOff x="347816" y="650145"/>
            <a:chExt cx="9558184" cy="6324899"/>
          </a:xfrm>
        </p:grpSpPr>
        <p:sp>
          <p:nvSpPr>
            <p:cNvPr id="87" name="Google Shape;87;p1"/>
            <p:cNvSpPr txBox="1"/>
            <p:nvPr/>
          </p:nvSpPr>
          <p:spPr>
            <a:xfrm>
              <a:off x="2727210" y="5559272"/>
              <a:ext cx="1783985" cy="1415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total flow rate from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88" name="Google Shape;88;p1"/>
            <p:cNvGrpSpPr/>
            <p:nvPr/>
          </p:nvGrpSpPr>
          <p:grpSpPr>
            <a:xfrm>
              <a:off x="358574" y="677730"/>
              <a:ext cx="9547426" cy="6087624"/>
              <a:chOff x="358574" y="1140312"/>
              <a:chExt cx="9547426" cy="5752725"/>
            </a:xfrm>
          </p:grpSpPr>
          <p:grpSp>
            <p:nvGrpSpPr>
              <p:cNvPr id="89" name="Google Shape;89;p1"/>
              <p:cNvGrpSpPr/>
              <p:nvPr/>
            </p:nvGrpSpPr>
            <p:grpSpPr>
              <a:xfrm>
                <a:off x="358574" y="1140312"/>
                <a:ext cx="9538507" cy="5752725"/>
                <a:chOff x="358574" y="0"/>
                <a:chExt cx="9538507" cy="6897872"/>
              </a:xfrm>
            </p:grpSpPr>
            <p:cxnSp>
              <p:nvCxnSpPr>
                <p:cNvPr id="90" name="Google Shape;90;p1"/>
                <p:cNvCxnSpPr/>
                <p:nvPr/>
              </p:nvCxnSpPr>
              <p:spPr>
                <a:xfrm>
                  <a:off x="2710927" y="0"/>
                  <a:ext cx="0" cy="685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1" name="Google Shape;91;p1"/>
                <p:cNvCxnSpPr/>
                <p:nvPr/>
              </p:nvCxnSpPr>
              <p:spPr>
                <a:xfrm>
                  <a:off x="4885760" y="29114"/>
                  <a:ext cx="0" cy="6826746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2" name="Google Shape;92;p1"/>
                <p:cNvCxnSpPr/>
                <p:nvPr/>
              </p:nvCxnSpPr>
              <p:spPr>
                <a:xfrm>
                  <a:off x="6159946" y="29114"/>
                  <a:ext cx="0" cy="685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3" name="Google Shape;93;p1"/>
                <p:cNvCxnSpPr/>
                <p:nvPr/>
              </p:nvCxnSpPr>
              <p:spPr>
                <a:xfrm>
                  <a:off x="7434132" y="39872"/>
                  <a:ext cx="0" cy="685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4" name="Google Shape;94;p1"/>
                <p:cNvCxnSpPr/>
                <p:nvPr/>
              </p:nvCxnSpPr>
              <p:spPr>
                <a:xfrm>
                  <a:off x="8708317" y="29114"/>
                  <a:ext cx="0" cy="68580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A5A5A5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5" name="Google Shape;95;p1"/>
                <p:cNvCxnSpPr/>
                <p:nvPr/>
              </p:nvCxnSpPr>
              <p:spPr>
                <a:xfrm>
                  <a:off x="358574" y="1674010"/>
                  <a:ext cx="9538507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6" name="Google Shape;96;p1"/>
                <p:cNvCxnSpPr/>
                <p:nvPr/>
              </p:nvCxnSpPr>
              <p:spPr>
                <a:xfrm>
                  <a:off x="2721685" y="5374226"/>
                  <a:ext cx="7157466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  <p:cxnSp>
              <p:nvCxnSpPr>
                <p:cNvPr id="97" name="Google Shape;97;p1"/>
                <p:cNvCxnSpPr/>
                <p:nvPr/>
              </p:nvCxnSpPr>
              <p:spPr>
                <a:xfrm>
                  <a:off x="361765" y="5374226"/>
                  <a:ext cx="2363111" cy="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rgbClr val="262626"/>
                  </a:solidFill>
                  <a:prstDash val="solid"/>
                  <a:miter lim="800000"/>
                  <a:headEnd type="none" w="sm" len="sm"/>
                  <a:tailEnd type="none" w="sm" len="sm"/>
                </a:ln>
              </p:spPr>
            </p:cxnSp>
          </p:grpSp>
          <p:sp>
            <p:nvSpPr>
              <p:cNvPr id="98" name="Google Shape;98;p1"/>
              <p:cNvSpPr/>
              <p:nvPr/>
            </p:nvSpPr>
            <p:spPr>
              <a:xfrm>
                <a:off x="358574" y="1149282"/>
                <a:ext cx="9547426" cy="5708718"/>
              </a:xfrm>
              <a:prstGeom prst="rect">
                <a:avLst/>
              </a:prstGeom>
              <a:noFill/>
              <a:ln w="12700" cap="flat" cmpd="sng">
                <a:solidFill>
                  <a:srgbClr val="262626"/>
                </a:solidFill>
                <a:prstDash val="solid"/>
                <a:miter lim="800000"/>
                <a:headEnd type="none" w="sm" len="sm"/>
                <a:tailEnd type="none" w="sm" len="sm"/>
              </a:ln>
            </p:spPr>
            <p:txBody>
              <a:bodyPr spcFirstLastPara="1" wrap="square" lIns="91425" tIns="45700" rIns="91425" bIns="4570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sp>
          <p:nvSpPr>
            <p:cNvPr id="99" name="Google Shape;99;p1"/>
            <p:cNvSpPr txBox="1"/>
            <p:nvPr/>
          </p:nvSpPr>
          <p:spPr>
            <a:xfrm>
              <a:off x="347816" y="650145"/>
              <a:ext cx="2109564" cy="923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the city water tank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/>
            </a:p>
          </p:txBody>
        </p:sp>
        <p:sp>
          <p:nvSpPr>
            <p:cNvPr id="100" name="Google Shape;100;p1"/>
            <p:cNvSpPr txBox="1"/>
            <p:nvPr/>
          </p:nvSpPr>
          <p:spPr>
            <a:xfrm>
              <a:off x="376276" y="5476917"/>
              <a:ext cx="2081100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speed of the pump that refills the city water tank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range, filter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" name="Google Shape;101;p1"/>
            <p:cNvSpPr txBox="1"/>
            <p:nvPr/>
          </p:nvSpPr>
          <p:spPr>
            <a:xfrm>
              <a:off x="4898907" y="703424"/>
              <a:ext cx="4601285" cy="144655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most recent state of each valve. </a:t>
              </a:r>
              <a:b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Use a green “1” to represent an open valve and a red “0” when is closed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last, custom function</a:t>
              </a:r>
              <a:endParaRPr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2" name="Google Shape;102;p1"/>
            <p:cNvSpPr txBox="1"/>
            <p:nvPr/>
          </p:nvSpPr>
          <p:spPr>
            <a:xfrm>
              <a:off x="4891128" y="2153214"/>
              <a:ext cx="4609064" cy="116955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fill level of each tank down sampled to 1 min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aggregateWindow</a:t>
              </a:r>
              <a:endParaRPr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3" name="Google Shape;103;p1"/>
            <p:cNvSpPr txBox="1"/>
            <p:nvPr/>
          </p:nvSpPr>
          <p:spPr>
            <a:xfrm>
              <a:off x="4891128" y="5440944"/>
              <a:ext cx="4609064" cy="8925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flow rate of each valve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4" name="Google Shape;104;p1"/>
            <p:cNvSpPr txBox="1"/>
            <p:nvPr/>
          </p:nvSpPr>
          <p:spPr>
            <a:xfrm>
              <a:off x="2710928" y="685333"/>
              <a:ext cx="1785252" cy="141577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number of open valve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Goals: last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HINT: group, sum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5" name="Google Shape;105;p1"/>
            <p:cNvSpPr txBox="1"/>
            <p:nvPr/>
          </p:nvSpPr>
          <p:spPr>
            <a:xfrm>
              <a:off x="376578" y="2149974"/>
              <a:ext cx="2327032" cy="27699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difference between the </a:t>
              </a:r>
              <a:b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average water </a:t>
              </a:r>
              <a:b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</a:b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levels in two consecutive windows of one minute.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 join, aggregateWindow, map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HINT: timeShift</a:t>
              </a:r>
              <a:endParaRPr sz="1600" i="1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6" name="Google Shape;106;p1"/>
            <p:cNvSpPr txBox="1"/>
            <p:nvPr/>
          </p:nvSpPr>
          <p:spPr>
            <a:xfrm rot="5400000">
              <a:off x="1950006" y="10919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/>
            </a:p>
          </p:txBody>
        </p:sp>
        <p:sp>
          <p:nvSpPr>
            <p:cNvPr id="107" name="Google Shape;107;p1"/>
            <p:cNvSpPr txBox="1"/>
            <p:nvPr/>
          </p:nvSpPr>
          <p:spPr>
            <a:xfrm rot="5400000">
              <a:off x="4124900" y="109103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/>
            </a:p>
          </p:txBody>
        </p:sp>
        <p:sp>
          <p:nvSpPr>
            <p:cNvPr id="108" name="Google Shape;108;p1"/>
            <p:cNvSpPr txBox="1"/>
            <p:nvPr/>
          </p:nvSpPr>
          <p:spPr>
            <a:xfrm rot="5400000">
              <a:off x="9146300" y="255591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/>
            </a:p>
          </p:txBody>
        </p:sp>
        <p:sp>
          <p:nvSpPr>
            <p:cNvPr id="109" name="Google Shape;109;p1"/>
            <p:cNvSpPr txBox="1"/>
            <p:nvPr/>
          </p:nvSpPr>
          <p:spPr>
            <a:xfrm rot="5400000">
              <a:off x="9147526" y="1093477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☆☆☆</a:t>
              </a:r>
              <a:endParaRPr/>
            </a:p>
          </p:txBody>
        </p:sp>
        <p:sp>
          <p:nvSpPr>
            <p:cNvPr id="110" name="Google Shape;110;p1"/>
            <p:cNvSpPr txBox="1"/>
            <p:nvPr/>
          </p:nvSpPr>
          <p:spPr>
            <a:xfrm rot="5400000">
              <a:off x="1952985" y="2576924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/>
            </a:p>
          </p:txBody>
        </p:sp>
        <p:sp>
          <p:nvSpPr>
            <p:cNvPr id="111" name="Google Shape;111;p1"/>
            <p:cNvSpPr txBox="1"/>
            <p:nvPr/>
          </p:nvSpPr>
          <p:spPr>
            <a:xfrm rot="5400000">
              <a:off x="1950006" y="5832995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</a:t>
              </a:r>
              <a:endParaRPr/>
            </a:p>
          </p:txBody>
        </p:sp>
        <p:sp>
          <p:nvSpPr>
            <p:cNvPr id="112" name="Google Shape;112;p1"/>
            <p:cNvSpPr txBox="1"/>
            <p:nvPr/>
          </p:nvSpPr>
          <p:spPr>
            <a:xfrm rot="5400000">
              <a:off x="4128585" y="5822490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☆☆☆☆</a:t>
              </a:r>
              <a:endParaRPr/>
            </a:p>
          </p:txBody>
        </p:sp>
        <p:sp>
          <p:nvSpPr>
            <p:cNvPr id="113" name="Google Shape;113;p1"/>
            <p:cNvSpPr txBox="1"/>
            <p:nvPr/>
          </p:nvSpPr>
          <p:spPr>
            <a:xfrm rot="5400000">
              <a:off x="9141211" y="5818151"/>
              <a:ext cx="1145286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☆☆</a:t>
              </a:r>
              <a:endParaRPr/>
            </a:p>
          </p:txBody>
        </p:sp>
        <p:sp>
          <p:nvSpPr>
            <p:cNvPr id="114" name="Google Shape;114;p1"/>
            <p:cNvSpPr txBox="1"/>
            <p:nvPr/>
          </p:nvSpPr>
          <p:spPr>
            <a:xfrm>
              <a:off x="2721052" y="2218900"/>
              <a:ext cx="1796790" cy="218521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Arial"/>
                  <a:ea typeface="Arial"/>
                  <a:cs typeface="Arial"/>
                  <a:sym typeface="Arial"/>
                </a:rPr>
                <a:t>The sum of the level of the 4 Tanks A1, A2, B1 and B2 </a:t>
              </a:r>
              <a:endParaRPr/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600" i="1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600" i="1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rPr>
                <a:t>Goals:aggregateWindow, map, and pivot</a:t>
              </a:r>
              <a:endPara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5" name="Google Shape;115;p1"/>
            <p:cNvSpPr txBox="1"/>
            <p:nvPr/>
          </p:nvSpPr>
          <p:spPr>
            <a:xfrm rot="5400000">
              <a:off x="3587545" y="3104355"/>
              <a:ext cx="2230191" cy="369332"/>
            </a:xfrm>
            <a:prstGeom prst="rect">
              <a:avLst/>
            </a:prstGeom>
            <a:solidFill>
              <a:srgbClr val="D8D8D8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sp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GB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GAIN INDEPENCENCE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"/>
          <p:cNvSpPr txBox="1"/>
          <p:nvPr/>
        </p:nvSpPr>
        <p:spPr>
          <a:xfrm rot="-5400000">
            <a:off x="-3255094" y="3244333"/>
            <a:ext cx="6858002" cy="369332"/>
          </a:xfrm>
          <a:prstGeom prst="rect">
            <a:avLst/>
          </a:prstGeom>
          <a:solidFill>
            <a:srgbClr val="D8D8D8"/>
          </a:solidFill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cases</a:t>
            </a:r>
            <a:endParaRPr/>
          </a:p>
        </p:txBody>
      </p:sp>
      <p:pic>
        <p:nvPicPr>
          <p:cNvPr id="121" name="Google Shape;121;p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92886" y="332276"/>
            <a:ext cx="7666323" cy="3028457"/>
          </a:xfrm>
          <a:prstGeom prst="rect">
            <a:avLst/>
          </a:prstGeom>
          <a:noFill/>
          <a:ln>
            <a:noFill/>
          </a:ln>
        </p:spPr>
      </p:pic>
      <p:pic>
        <p:nvPicPr>
          <p:cNvPr id="122" name="Google Shape;122;p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892885" y="3761148"/>
            <a:ext cx="7666323" cy="3028458"/>
          </a:xfrm>
          <a:prstGeom prst="rect">
            <a:avLst/>
          </a:prstGeom>
          <a:noFill/>
          <a:ln>
            <a:noFill/>
          </a:ln>
        </p:spPr>
      </p:pic>
      <p:sp>
        <p:nvSpPr>
          <p:cNvPr id="123" name="Google Shape;123;p2"/>
          <p:cNvSpPr txBox="1"/>
          <p:nvPr/>
        </p:nvSpPr>
        <p:spPr>
          <a:xfrm>
            <a:off x="802715" y="-62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GB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2021-10-11</a:t>
            </a:r>
            <a:r>
              <a:rPr lang="en-GB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12:00:00.000 (UTC) - </a:t>
            </a:r>
            <a:r>
              <a:rPr lang="en-GB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GB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2021-10-11</a:t>
            </a:r>
            <a:r>
              <a:rPr lang="en-GB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13:</a:t>
            </a:r>
            <a:r>
              <a:rPr lang="en-GB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30</a:t>
            </a:r>
            <a:r>
              <a:rPr lang="en-GB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</a:t>
            </a:r>
            <a:endParaRPr dirty="0"/>
          </a:p>
        </p:txBody>
      </p:sp>
      <p:sp>
        <p:nvSpPr>
          <p:cNvPr id="124" name="Google Shape;124;p2"/>
          <p:cNvSpPr txBox="1"/>
          <p:nvPr/>
        </p:nvSpPr>
        <p:spPr>
          <a:xfrm>
            <a:off x="802715" y="3422578"/>
            <a:ext cx="7756492" cy="338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/>
            <a:r>
              <a:rPr lang="en-GB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Start</a:t>
            </a:r>
            <a:r>
              <a:rPr lang="en-GB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 dirty="0">
                <a:solidFill>
                  <a:schemeClr val="dk1"/>
                </a:solidFill>
              </a:rPr>
              <a:t>2021-10-11</a:t>
            </a:r>
            <a:r>
              <a:rPr lang="en-GB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12:00:00.000 (UTC) - </a:t>
            </a:r>
            <a:r>
              <a:rPr lang="en-GB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Stop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GB" sz="1600">
                <a:solidFill>
                  <a:schemeClr val="dk1"/>
                </a:solidFill>
              </a:rPr>
              <a:t>2021-10-11</a:t>
            </a:r>
            <a:r>
              <a:rPr lang="en-GB" sz="16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n-GB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13:</a:t>
            </a:r>
            <a:r>
              <a:rPr lang="en-GB" sz="1600" b="1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40</a:t>
            </a:r>
            <a:r>
              <a:rPr lang="en-GB" sz="1600" dirty="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:00.000 (UTC)</a:t>
            </a: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215</Words>
  <Application>Microsoft Macintosh PowerPoint</Application>
  <PresentationFormat>A4 Paper (210x297 mm)</PresentationFormat>
  <Paragraphs>36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5" baseType="lpstr">
      <vt:lpstr>Arial</vt:lpstr>
      <vt:lpstr>Calibri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Emanuele Della Valle</dc:creator>
  <cp:lastModifiedBy>Marco Balduini</cp:lastModifiedBy>
  <cp:revision>1</cp:revision>
  <dcterms:created xsi:type="dcterms:W3CDTF">2019-09-23T09:22:52Z</dcterms:created>
  <dcterms:modified xsi:type="dcterms:W3CDTF">2021-10-07T20:26:26Z</dcterms:modified>
</cp:coreProperties>
</file>