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4"/>
  </p:normalViewPr>
  <p:slideViewPr>
    <p:cSldViewPr snapToGrid="0" snapToObjects="1">
      <p:cViewPr varScale="1">
        <p:scale>
          <a:sx n="120" d="100"/>
          <a:sy n="120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9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7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F0FB-7A3B-8A40-B8CB-F947FFCEAD12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9B7A9-C58D-0047-BF0D-1985E2A782D9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E2949-9505-F64D-A69E-3A8B9FADF8B4}"/>
              </a:ext>
            </a:extLst>
          </p:cNvPr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the selected time range, display: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02AAC-AEC9-C04A-AFE0-E7059A036D0E}"/>
              </a:ext>
            </a:extLst>
          </p:cNvPr>
          <p:cNvGrpSpPr/>
          <p:nvPr/>
        </p:nvGrpSpPr>
        <p:grpSpPr>
          <a:xfrm>
            <a:off x="347816" y="650145"/>
            <a:ext cx="9558184" cy="6324899"/>
            <a:chOff x="347816" y="650145"/>
            <a:chExt cx="9558184" cy="63248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4C1150-DAEF-354D-87B7-FD2CE9EE8209}"/>
                </a:ext>
              </a:extLst>
            </p:cNvPr>
            <p:cNvSpPr txBox="1"/>
            <p:nvPr/>
          </p:nvSpPr>
          <p:spPr>
            <a:xfrm>
              <a:off x="2727210" y="5559272"/>
              <a:ext cx="1783985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total flow rate from</a:t>
              </a:r>
            </a:p>
            <a:p>
              <a:pPr lvl="0"/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1AF227-4F89-E74F-8FBA-5CF55FC0A4E0}"/>
                </a:ext>
              </a:extLst>
            </p:cNvPr>
            <p:cNvGrpSpPr/>
            <p:nvPr/>
          </p:nvGrpSpPr>
          <p:grpSpPr>
            <a:xfrm>
              <a:off x="358574" y="677730"/>
              <a:ext cx="9547426" cy="6087624"/>
              <a:chOff x="358574" y="1140312"/>
              <a:chExt cx="9547426" cy="575272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2C9BBE5-F3A3-CD42-8B1A-CBE6629719C3}"/>
                  </a:ext>
                </a:extLst>
              </p:cNvPr>
              <p:cNvGrpSpPr/>
              <p:nvPr/>
            </p:nvGrpSpPr>
            <p:grpSpPr>
              <a:xfrm>
                <a:off x="358574" y="1140312"/>
                <a:ext cx="9538507" cy="5752725"/>
                <a:chOff x="358574" y="0"/>
                <a:chExt cx="9538507" cy="6897872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AB61523-6B24-E74E-89E2-5D2603F791E4}"/>
                    </a:ext>
                  </a:extLst>
                </p:cNvPr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356A55B-EDF6-B545-90CF-E40AA65E4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5760" y="29114"/>
                  <a:ext cx="0" cy="682674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ED3343F3-83C0-FF40-B93C-EDDB7F079F5C}"/>
                    </a:ext>
                  </a:extLst>
                </p:cNvPr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2DDBD64-F1D4-E94C-AC31-55169A9C406B}"/>
                    </a:ext>
                  </a:extLst>
                </p:cNvPr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0417A0-F654-D845-8652-D05E7C748285}"/>
                    </a:ext>
                  </a:extLst>
                </p:cNvPr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D16B017-C5EA-D244-A8B7-91CF52369966}"/>
                    </a:ext>
                  </a:extLst>
                </p:cNvPr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592C7B7-A328-3442-AB73-BFB1AF535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1685" y="5374226"/>
                  <a:ext cx="7157466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DFC2889-BB28-E249-ACAE-D4C5BE59B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765" y="5374226"/>
                  <a:ext cx="2363111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892353-D813-064E-9837-5515089C2F3A}"/>
                  </a:ext>
                </a:extLst>
              </p:cNvPr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110738-7BA1-1341-9F88-768E4106F1C9}"/>
                </a:ext>
              </a:extLst>
            </p:cNvPr>
            <p:cNvSpPr txBox="1"/>
            <p:nvPr/>
          </p:nvSpPr>
          <p:spPr>
            <a:xfrm>
              <a:off x="347816" y="650145"/>
              <a:ext cx="2109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the city water tank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3D30-1F74-8B40-A2AC-0CA1639260DF}"/>
                </a:ext>
              </a:extLst>
            </p:cNvPr>
            <p:cNvSpPr txBox="1"/>
            <p:nvPr/>
          </p:nvSpPr>
          <p:spPr>
            <a:xfrm>
              <a:off x="376276" y="5476917"/>
              <a:ext cx="20811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speed of the pump that refills the city water tank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4C5330-4AFE-BF41-8EAF-3C0A10BD88B8}"/>
                </a:ext>
              </a:extLst>
            </p:cNvPr>
            <p:cNvSpPr txBox="1"/>
            <p:nvPr/>
          </p:nvSpPr>
          <p:spPr>
            <a:xfrm>
              <a:off x="4898907" y="703424"/>
              <a:ext cx="460128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most recent state of each valve. </a:t>
              </a:r>
              <a:b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a green “1” to represent an open valve and a red “0” when is closed</a:t>
              </a:r>
            </a:p>
            <a:p>
              <a:pPr lvl="0"/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last, custom function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746FD-92E9-914F-B8FC-32014BEE442C}"/>
                </a:ext>
              </a:extLst>
            </p:cNvPr>
            <p:cNvSpPr txBox="1"/>
            <p:nvPr/>
          </p:nvSpPr>
          <p:spPr>
            <a:xfrm>
              <a:off x="4891128" y="2153214"/>
              <a:ext cx="460906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each tank down sampled to 1 min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</a:t>
              </a:r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CE75CF-BB67-9B45-B138-A9010EDCFD65}"/>
                </a:ext>
              </a:extLst>
            </p:cNvPr>
            <p:cNvSpPr txBox="1"/>
            <p:nvPr/>
          </p:nvSpPr>
          <p:spPr>
            <a:xfrm>
              <a:off x="4891128" y="5440944"/>
              <a:ext cx="46090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flow rate of each valve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A0EBB2-A946-E943-81B5-F5EED2A3D543}"/>
                </a:ext>
              </a:extLst>
            </p:cNvPr>
            <p:cNvSpPr txBox="1"/>
            <p:nvPr/>
          </p:nvSpPr>
          <p:spPr>
            <a:xfrm>
              <a:off x="2710928" y="685333"/>
              <a:ext cx="178525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number of open valve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012DBC-6A1E-BE47-902F-FF56E1FFD5B3}"/>
                </a:ext>
              </a:extLst>
            </p:cNvPr>
            <p:cNvSpPr txBox="1"/>
            <p:nvPr/>
          </p:nvSpPr>
          <p:spPr>
            <a:xfrm>
              <a:off x="376578" y="2149974"/>
              <a:ext cx="2327032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difference between the </a:t>
              </a:r>
              <a:b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average water </a:t>
              </a:r>
              <a:b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levels in two consecutive windows of one minute.</a:t>
              </a: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join, </a:t>
              </a:r>
              <a:r>
                <a:rPr lang="en-GB" sz="1600" i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</a:t>
              </a:r>
              <a:endParaRPr lang="en-GB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HINT: </a:t>
              </a:r>
              <a:r>
                <a:rPr lang="en-GB" sz="1600" i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timeShift</a:t>
              </a:r>
              <a:endParaRPr lang="en-GB" sz="16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88328-D4CE-084D-B0A8-9645C0F39E24}"/>
                </a:ext>
              </a:extLst>
            </p:cNvPr>
            <p:cNvSpPr txBox="1"/>
            <p:nvPr/>
          </p:nvSpPr>
          <p:spPr>
            <a:xfrm rot="5400000">
              <a:off x="1950006" y="10919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0182B-DC05-7B40-83F6-8D5D83AF5458}"/>
                </a:ext>
              </a:extLst>
            </p:cNvPr>
            <p:cNvSpPr txBox="1"/>
            <p:nvPr/>
          </p:nvSpPr>
          <p:spPr>
            <a:xfrm rot="5400000">
              <a:off x="4124900" y="109103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☆☆☆☆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5CE9A6-5ABB-CB45-8A5A-E6EFF3551CD0}"/>
                </a:ext>
              </a:extLst>
            </p:cNvPr>
            <p:cNvSpPr txBox="1"/>
            <p:nvPr/>
          </p:nvSpPr>
          <p:spPr>
            <a:xfrm rot="5400000">
              <a:off x="9146300" y="255591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694CA5-4AD7-ED43-9AA9-232FE94A9734}"/>
                </a:ext>
              </a:extLst>
            </p:cNvPr>
            <p:cNvSpPr txBox="1"/>
            <p:nvPr/>
          </p:nvSpPr>
          <p:spPr>
            <a:xfrm rot="5400000">
              <a:off x="9147526" y="10934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9ACEFF-B387-2545-9962-E84D8AFA14CB}"/>
                </a:ext>
              </a:extLst>
            </p:cNvPr>
            <p:cNvSpPr txBox="1"/>
            <p:nvPr/>
          </p:nvSpPr>
          <p:spPr>
            <a:xfrm rot="5400000">
              <a:off x="1952985" y="2576924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☆☆☆☆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321598-48FA-E642-9638-7D8DD221E878}"/>
                </a:ext>
              </a:extLst>
            </p:cNvPr>
            <p:cNvSpPr txBox="1"/>
            <p:nvPr/>
          </p:nvSpPr>
          <p:spPr>
            <a:xfrm rot="5400000">
              <a:off x="1950006" y="5832995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06F598-A903-0F4C-99EC-DBB7F7964295}"/>
                </a:ext>
              </a:extLst>
            </p:cNvPr>
            <p:cNvSpPr txBox="1"/>
            <p:nvPr/>
          </p:nvSpPr>
          <p:spPr>
            <a:xfrm rot="5400000">
              <a:off x="4128585" y="582249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2">
                      <a:lumMod val="75000"/>
                    </a:schemeClr>
                  </a:solidFill>
                </a:rPr>
                <a:t>☆☆☆☆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54C7D9-E07D-AA44-9A52-6F71057E3A5A}"/>
                </a:ext>
              </a:extLst>
            </p:cNvPr>
            <p:cNvSpPr txBox="1"/>
            <p:nvPr/>
          </p:nvSpPr>
          <p:spPr>
            <a:xfrm rot="5400000">
              <a:off x="9141211" y="5818151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86D2DF9-7214-8B48-BAB4-4C6BDFEDFEA7}"/>
                </a:ext>
              </a:extLst>
            </p:cNvPr>
            <p:cNvSpPr txBox="1"/>
            <p:nvPr/>
          </p:nvSpPr>
          <p:spPr>
            <a:xfrm>
              <a:off x="2721052" y="2218900"/>
              <a:ext cx="179679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sum of the level of the 4 Tanks A1, A2, B1 and B2 </a:t>
              </a:r>
            </a:p>
            <a:p>
              <a:endParaRPr lang="en-GB" sz="16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Goals:aggregateWindow</a:t>
              </a:r>
              <a:r>
                <a:rPr lang="en-GB" sz="1600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map, and pivot</a:t>
              </a:r>
              <a:endParaRPr lang="en-GB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85B004-DE34-6748-BAD8-F65EF154DAEF}"/>
                </a:ext>
              </a:extLst>
            </p:cNvPr>
            <p:cNvSpPr txBox="1"/>
            <p:nvPr/>
          </p:nvSpPr>
          <p:spPr>
            <a:xfrm rot="5400000">
              <a:off x="3587545" y="3104355"/>
              <a:ext cx="22301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GAIN INDEPENCENCE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2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2F217D7-0C2E-AC41-B9CA-EFA02E01F31B}"/>
              </a:ext>
            </a:extLst>
          </p:cNvPr>
          <p:cNvSpPr txBox="1"/>
          <p:nvPr/>
        </p:nvSpPr>
        <p:spPr>
          <a:xfrm>
            <a:off x="802715" y="-62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2020-10-26 12:00:00.000 (UTC) -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2020-10-26 13: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:00.000 (UTC)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894DE-6310-AD44-B413-7C57B3DAF67B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D6F9E-1B1D-9042-9282-8F34090F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2885" y="371061"/>
            <a:ext cx="7666323" cy="30284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A343E7-EE91-F249-B21F-A9F624D8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92885" y="3761148"/>
            <a:ext cx="7666323" cy="302845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F511E08-B773-704C-BF40-BF8B36DAAECF}"/>
              </a:ext>
            </a:extLst>
          </p:cNvPr>
          <p:cNvGrpSpPr/>
          <p:nvPr/>
        </p:nvGrpSpPr>
        <p:grpSpPr>
          <a:xfrm>
            <a:off x="892885" y="371007"/>
            <a:ext cx="7666323" cy="3028511"/>
            <a:chOff x="330920" y="1114338"/>
            <a:chExt cx="8482160" cy="33312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1E7B5D-23E6-174D-8DC0-7CAFB54E8BE8}"/>
                </a:ext>
              </a:extLst>
            </p:cNvPr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EEEDB3-8B20-BF4F-B657-EEDA41585647}"/>
                </a:ext>
              </a:extLst>
            </p:cNvPr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419024-1F31-CD45-BDBB-4F1CBE62ACCB}"/>
                </a:ext>
              </a:extLst>
            </p:cNvPr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46E066-A241-1743-B8AE-5EB4FF59C865}"/>
              </a:ext>
            </a:extLst>
          </p:cNvPr>
          <p:cNvGrpSpPr/>
          <p:nvPr/>
        </p:nvGrpSpPr>
        <p:grpSpPr>
          <a:xfrm>
            <a:off x="892884" y="3782621"/>
            <a:ext cx="7666323" cy="3028511"/>
            <a:chOff x="330920" y="1114338"/>
            <a:chExt cx="8482160" cy="33312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0FADE8-84A5-F74E-A84D-D59A1C1CF1C4}"/>
                </a:ext>
              </a:extLst>
            </p:cNvPr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1D69EF-8A08-A942-A8CC-97EBEB1F2D24}"/>
                </a:ext>
              </a:extLst>
            </p:cNvPr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ADA7CD-5E17-5142-AD92-04797705A5C9}"/>
                </a:ext>
              </a:extLst>
            </p:cNvPr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bg2"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3B72FAF-DDA8-984F-9C4B-746C65DA6B35}"/>
              </a:ext>
            </a:extLst>
          </p:cNvPr>
          <p:cNvSpPr txBox="1"/>
          <p:nvPr/>
        </p:nvSpPr>
        <p:spPr>
          <a:xfrm>
            <a:off x="802715" y="3422578"/>
            <a:ext cx="7756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2020-10-26 12:00:00.000 (UTC) -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 2020-10-26 13: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:00.000 (UTC) </a:t>
            </a:r>
          </a:p>
        </p:txBody>
      </p:sp>
    </p:spTree>
    <p:extLst>
      <p:ext uri="{BB962C8B-B14F-4D97-AF65-F5344CB8AC3E}">
        <p14:creationId xmlns:p14="http://schemas.microsoft.com/office/powerpoint/2010/main" val="39397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215</Words>
  <Application>Microsoft Macintosh PowerPoint</Application>
  <PresentationFormat>A4 Paper (210x297 mm)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Della Valle</dc:creator>
  <cp:lastModifiedBy>Marco Balduini</cp:lastModifiedBy>
  <cp:revision>33</cp:revision>
  <cp:lastPrinted>2020-04-28T10:35:50Z</cp:lastPrinted>
  <dcterms:created xsi:type="dcterms:W3CDTF">2019-09-23T09:22:52Z</dcterms:created>
  <dcterms:modified xsi:type="dcterms:W3CDTF">2020-10-26T14:47:22Z</dcterms:modified>
</cp:coreProperties>
</file>