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6" r:id="rId3"/>
  </p:sldIdLst>
  <p:sldSz cx="9906000" cy="6858000" type="A4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4"/>
  </p:normalViewPr>
  <p:slideViewPr>
    <p:cSldViewPr snapToGrid="0" snapToObjects="1">
      <p:cViewPr varScale="1">
        <p:scale>
          <a:sx n="120" d="100"/>
          <a:sy n="120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5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89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33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49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22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77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86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63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82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34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FF0FB-7A3B-8A40-B8CB-F947FFCEAD12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4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9B7A9-C58D-0047-BF0D-1985E2A782D9}"/>
              </a:ext>
            </a:extLst>
          </p:cNvPr>
          <p:cNvSpPr txBox="1"/>
          <p:nvPr/>
        </p:nvSpPr>
        <p:spPr>
          <a:xfrm rot="16200000">
            <a:off x="-3255094" y="3244333"/>
            <a:ext cx="68580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1E2949-9505-F64D-A69E-3A8B9FADF8B4}"/>
              </a:ext>
            </a:extLst>
          </p:cNvPr>
          <p:cNvSpPr txBox="1"/>
          <p:nvPr/>
        </p:nvSpPr>
        <p:spPr>
          <a:xfrm>
            <a:off x="358574" y="199028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the selected time range, display: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02AAC-AEC9-C04A-AFE0-E7059A036D0E}"/>
              </a:ext>
            </a:extLst>
          </p:cNvPr>
          <p:cNvGrpSpPr/>
          <p:nvPr/>
        </p:nvGrpSpPr>
        <p:grpSpPr>
          <a:xfrm>
            <a:off x="347816" y="650145"/>
            <a:ext cx="9558184" cy="6324899"/>
            <a:chOff x="347816" y="650145"/>
            <a:chExt cx="9558184" cy="632489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4C1150-DAEF-354D-87B7-FD2CE9EE8209}"/>
                </a:ext>
              </a:extLst>
            </p:cNvPr>
            <p:cNvSpPr txBox="1"/>
            <p:nvPr/>
          </p:nvSpPr>
          <p:spPr>
            <a:xfrm>
              <a:off x="2727210" y="5559272"/>
              <a:ext cx="1783985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total flow rate from</a:t>
              </a:r>
            </a:p>
            <a:p>
              <a:pPr lvl="0"/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last</a:t>
              </a:r>
            </a:p>
            <a:p>
              <a:r>
                <a:rPr lang="en-GB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HINT: group, sum</a:t>
              </a: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A1AF227-4F89-E74F-8FBA-5CF55FC0A4E0}"/>
                </a:ext>
              </a:extLst>
            </p:cNvPr>
            <p:cNvGrpSpPr/>
            <p:nvPr/>
          </p:nvGrpSpPr>
          <p:grpSpPr>
            <a:xfrm>
              <a:off x="358574" y="677730"/>
              <a:ext cx="9547426" cy="6087624"/>
              <a:chOff x="358574" y="1140312"/>
              <a:chExt cx="9547426" cy="5752725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2C9BBE5-F3A3-CD42-8B1A-CBE6629719C3}"/>
                  </a:ext>
                </a:extLst>
              </p:cNvPr>
              <p:cNvGrpSpPr/>
              <p:nvPr/>
            </p:nvGrpSpPr>
            <p:grpSpPr>
              <a:xfrm>
                <a:off x="358574" y="1140312"/>
                <a:ext cx="9538507" cy="5752725"/>
                <a:chOff x="358574" y="0"/>
                <a:chExt cx="9538507" cy="6897872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DAB61523-6B24-E74E-89E2-5D2603F791E4}"/>
                    </a:ext>
                  </a:extLst>
                </p:cNvPr>
                <p:cNvCxnSpPr/>
                <p:nvPr/>
              </p:nvCxnSpPr>
              <p:spPr>
                <a:xfrm>
                  <a:off x="2710927" y="0"/>
                  <a:ext cx="0" cy="685800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B356A55B-EDF6-B545-90CF-E40AA65E4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85760" y="29114"/>
                  <a:ext cx="0" cy="6826746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ED3343F3-83C0-FF40-B93C-EDDB7F079F5C}"/>
                    </a:ext>
                  </a:extLst>
                </p:cNvPr>
                <p:cNvCxnSpPr/>
                <p:nvPr/>
              </p:nvCxnSpPr>
              <p:spPr>
                <a:xfrm>
                  <a:off x="6159946" y="29114"/>
                  <a:ext cx="0" cy="6858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2DDBD64-F1D4-E94C-AC31-55169A9C406B}"/>
                    </a:ext>
                  </a:extLst>
                </p:cNvPr>
                <p:cNvCxnSpPr/>
                <p:nvPr/>
              </p:nvCxnSpPr>
              <p:spPr>
                <a:xfrm>
                  <a:off x="7434132" y="39872"/>
                  <a:ext cx="0" cy="6858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A0417A0-F654-D845-8652-D05E7C748285}"/>
                    </a:ext>
                  </a:extLst>
                </p:cNvPr>
                <p:cNvCxnSpPr/>
                <p:nvPr/>
              </p:nvCxnSpPr>
              <p:spPr>
                <a:xfrm>
                  <a:off x="8708317" y="29114"/>
                  <a:ext cx="0" cy="6858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D16B017-C5EA-D244-A8B7-91CF52369966}"/>
                    </a:ext>
                  </a:extLst>
                </p:cNvPr>
                <p:cNvCxnSpPr/>
                <p:nvPr/>
              </p:nvCxnSpPr>
              <p:spPr>
                <a:xfrm>
                  <a:off x="358574" y="1674010"/>
                  <a:ext cx="9538507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592C7B7-A328-3442-AB73-BFB1AF535E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1685" y="5374226"/>
                  <a:ext cx="7157466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9DFC2889-BB28-E249-ACAE-D4C5BE59B8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765" y="5374226"/>
                  <a:ext cx="2363111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8892353-D813-064E-9837-5515089C2F3A}"/>
                  </a:ext>
                </a:extLst>
              </p:cNvPr>
              <p:cNvSpPr/>
              <p:nvPr/>
            </p:nvSpPr>
            <p:spPr>
              <a:xfrm>
                <a:off x="358574" y="1149282"/>
                <a:ext cx="9547426" cy="5708718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110738-7BA1-1341-9F88-768E4106F1C9}"/>
                </a:ext>
              </a:extLst>
            </p:cNvPr>
            <p:cNvSpPr txBox="1"/>
            <p:nvPr/>
          </p:nvSpPr>
          <p:spPr>
            <a:xfrm>
              <a:off x="347816" y="650145"/>
              <a:ext cx="21095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fill level of the city water tank</a:t>
              </a:r>
            </a:p>
            <a:p>
              <a:r>
                <a:rPr lang="en-GB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Goals: range, filter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793D30-1F74-8B40-A2AC-0CA1639260DF}"/>
                </a:ext>
              </a:extLst>
            </p:cNvPr>
            <p:cNvSpPr txBox="1"/>
            <p:nvPr/>
          </p:nvSpPr>
          <p:spPr>
            <a:xfrm>
              <a:off x="376276" y="5476917"/>
              <a:ext cx="20811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speed of the pump that refills the city water tank</a:t>
              </a:r>
            </a:p>
            <a:p>
              <a:pPr lvl="0"/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range, filter</a:t>
              </a: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4C5330-4AFE-BF41-8EAF-3C0A10BD88B8}"/>
                </a:ext>
              </a:extLst>
            </p:cNvPr>
            <p:cNvSpPr txBox="1"/>
            <p:nvPr/>
          </p:nvSpPr>
          <p:spPr>
            <a:xfrm>
              <a:off x="4898907" y="703424"/>
              <a:ext cx="460128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most recent state of each valve. </a:t>
              </a:r>
              <a:b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Use a green “1” to represent an open valve and a red “0” when is closed</a:t>
              </a:r>
            </a:p>
            <a:p>
              <a:pPr lvl="0"/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last, </a:t>
              </a:r>
              <a:r>
                <a:rPr lang="en-GB" sz="1600" i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function</a:t>
              </a:r>
              <a:endParaRPr lang="en-GB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1746FD-92E9-914F-B8FC-32014BEE442C}"/>
                </a:ext>
              </a:extLst>
            </p:cNvPr>
            <p:cNvSpPr txBox="1"/>
            <p:nvPr/>
          </p:nvSpPr>
          <p:spPr>
            <a:xfrm>
              <a:off x="4891128" y="2153214"/>
              <a:ext cx="460906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fill level of each tank down sampled to 1 min</a:t>
              </a:r>
            </a:p>
            <a:p>
              <a:pPr lvl="0"/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</a:t>
              </a:r>
              <a:r>
                <a:rPr lang="en-GB" sz="160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aggregateWindow</a:t>
              </a:r>
              <a:endParaRPr lang="en-GB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CE75CF-BB67-9B45-B138-A9010EDCFD65}"/>
                </a:ext>
              </a:extLst>
            </p:cNvPr>
            <p:cNvSpPr txBox="1"/>
            <p:nvPr/>
          </p:nvSpPr>
          <p:spPr>
            <a:xfrm>
              <a:off x="4891128" y="5440944"/>
              <a:ext cx="460906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flow rate of each valve</a:t>
              </a:r>
            </a:p>
            <a:p>
              <a:pPr lvl="0"/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last</a:t>
              </a: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A0EBB2-A946-E943-81B5-F5EED2A3D543}"/>
                </a:ext>
              </a:extLst>
            </p:cNvPr>
            <p:cNvSpPr txBox="1"/>
            <p:nvPr/>
          </p:nvSpPr>
          <p:spPr>
            <a:xfrm>
              <a:off x="2710928" y="685333"/>
              <a:ext cx="1785252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number of open valve</a:t>
              </a:r>
            </a:p>
            <a:p>
              <a:r>
                <a:rPr lang="en-GB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Goals: last</a:t>
              </a:r>
            </a:p>
            <a:p>
              <a:r>
                <a:rPr lang="en-GB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HINT: group, sum</a:t>
              </a: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012DBC-6A1E-BE47-902F-FF56E1FFD5B3}"/>
                </a:ext>
              </a:extLst>
            </p:cNvPr>
            <p:cNvSpPr txBox="1"/>
            <p:nvPr/>
          </p:nvSpPr>
          <p:spPr>
            <a:xfrm>
              <a:off x="376578" y="2149974"/>
              <a:ext cx="2327032" cy="2769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difference between the </a:t>
              </a:r>
              <a:b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average water </a:t>
              </a:r>
              <a:b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levels in two consecutive windows of one minute.</a:t>
              </a:r>
            </a:p>
            <a:p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join, </a:t>
              </a:r>
              <a:r>
                <a:rPr lang="en-GB" sz="160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aggregateWindow</a:t>
              </a:r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map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HINT: </a:t>
              </a:r>
              <a:r>
                <a:rPr lang="en-GB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timeShift</a:t>
              </a:r>
              <a:endParaRPr lang="en-GB" sz="16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5B88328-D4CE-084D-B0A8-9645C0F39E24}"/>
                </a:ext>
              </a:extLst>
            </p:cNvPr>
            <p:cNvSpPr txBox="1"/>
            <p:nvPr/>
          </p:nvSpPr>
          <p:spPr>
            <a:xfrm rot="5400000">
              <a:off x="1950006" y="1091977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60182B-DC05-7B40-83F6-8D5D83AF5458}"/>
                </a:ext>
              </a:extLst>
            </p:cNvPr>
            <p:cNvSpPr txBox="1"/>
            <p:nvPr/>
          </p:nvSpPr>
          <p:spPr>
            <a:xfrm rot="5400000">
              <a:off x="4124900" y="1091030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☆☆☆☆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5CE9A6-5ABB-CB45-8A5A-E6EFF3551CD0}"/>
                </a:ext>
              </a:extLst>
            </p:cNvPr>
            <p:cNvSpPr txBox="1"/>
            <p:nvPr/>
          </p:nvSpPr>
          <p:spPr>
            <a:xfrm rot="5400000">
              <a:off x="9146300" y="2555914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☆☆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694CA5-4AD7-ED43-9AA9-232FE94A9734}"/>
                </a:ext>
              </a:extLst>
            </p:cNvPr>
            <p:cNvSpPr txBox="1"/>
            <p:nvPr/>
          </p:nvSpPr>
          <p:spPr>
            <a:xfrm rot="5400000">
              <a:off x="9147526" y="1093477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☆☆☆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9ACEFF-B387-2545-9962-E84D8AFA14CB}"/>
                </a:ext>
              </a:extLst>
            </p:cNvPr>
            <p:cNvSpPr txBox="1"/>
            <p:nvPr/>
          </p:nvSpPr>
          <p:spPr>
            <a:xfrm rot="5400000">
              <a:off x="1952985" y="2576924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☆☆☆☆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321598-48FA-E642-9638-7D8DD221E878}"/>
                </a:ext>
              </a:extLst>
            </p:cNvPr>
            <p:cNvSpPr txBox="1"/>
            <p:nvPr/>
          </p:nvSpPr>
          <p:spPr>
            <a:xfrm rot="5400000">
              <a:off x="1950006" y="5832995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506F598-A903-0F4C-99EC-DBB7F7964295}"/>
                </a:ext>
              </a:extLst>
            </p:cNvPr>
            <p:cNvSpPr txBox="1"/>
            <p:nvPr/>
          </p:nvSpPr>
          <p:spPr>
            <a:xfrm rot="5400000">
              <a:off x="4128585" y="5822490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☆☆☆☆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54C7D9-E07D-AA44-9A52-6F71057E3A5A}"/>
                </a:ext>
              </a:extLst>
            </p:cNvPr>
            <p:cNvSpPr txBox="1"/>
            <p:nvPr/>
          </p:nvSpPr>
          <p:spPr>
            <a:xfrm rot="5400000">
              <a:off x="9141211" y="5818151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☆☆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6D2DF9-7214-8B48-BAB4-4C6BDFEDFEA7}"/>
                </a:ext>
              </a:extLst>
            </p:cNvPr>
            <p:cNvSpPr txBox="1"/>
            <p:nvPr/>
          </p:nvSpPr>
          <p:spPr>
            <a:xfrm>
              <a:off x="2721052" y="2218900"/>
              <a:ext cx="1796790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sum of the level of the 4 Tanks A1, A2, B1 and B2 </a:t>
              </a:r>
            </a:p>
            <a:p>
              <a:endParaRPr lang="en-GB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60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Goals:aggregateWindow</a:t>
              </a:r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map, and pivot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85B004-DE34-6748-BAD8-F65EF154DAEF}"/>
                </a:ext>
              </a:extLst>
            </p:cNvPr>
            <p:cNvSpPr txBox="1"/>
            <p:nvPr/>
          </p:nvSpPr>
          <p:spPr>
            <a:xfrm rot="5400000">
              <a:off x="3587545" y="3104355"/>
              <a:ext cx="22301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GAIN INDEPENCENCE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929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11894DE-6310-AD44-B413-7C57B3DAF67B}"/>
              </a:ext>
            </a:extLst>
          </p:cNvPr>
          <p:cNvSpPr txBox="1"/>
          <p:nvPr/>
        </p:nvSpPr>
        <p:spPr>
          <a:xfrm rot="16200000">
            <a:off x="-3255094" y="3244333"/>
            <a:ext cx="68580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Test cases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9D6F9E-1B1D-9042-9282-8F34090F27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2886" y="332276"/>
            <a:ext cx="7666323" cy="30284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A343E7-EE91-F249-B21F-A9F624D83A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92885" y="3761148"/>
            <a:ext cx="7666323" cy="30284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5AE3E4-3430-FD4F-8332-82B13FA3ADD7}"/>
              </a:ext>
            </a:extLst>
          </p:cNvPr>
          <p:cNvSpPr txBox="1"/>
          <p:nvPr/>
        </p:nvSpPr>
        <p:spPr>
          <a:xfrm>
            <a:off x="802715" y="-6278"/>
            <a:ext cx="775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2020-10-26 12:00:00.000 (UTC) -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2020-10-26 13: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:00.000 (UTC)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75610-E275-6745-AC9E-4FEF63A71151}"/>
              </a:ext>
            </a:extLst>
          </p:cNvPr>
          <p:cNvSpPr txBox="1"/>
          <p:nvPr/>
        </p:nvSpPr>
        <p:spPr>
          <a:xfrm>
            <a:off x="802715" y="3422578"/>
            <a:ext cx="775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2020-10-26 12:00:00.000 (UTC) -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2020-10-26 13: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:00.000 (UTC)</a:t>
            </a:r>
          </a:p>
        </p:txBody>
      </p:sp>
    </p:spTree>
    <p:extLst>
      <p:ext uri="{BB962C8B-B14F-4D97-AF65-F5344CB8AC3E}">
        <p14:creationId xmlns:p14="http://schemas.microsoft.com/office/powerpoint/2010/main" val="393974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85000"/>
              <a:lumOff val="1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215</Words>
  <Application>Microsoft Macintosh PowerPoint</Application>
  <PresentationFormat>A4 Paper (210x297 mm)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Emanuele Della Valle</dc:creator>
  <cp:lastModifiedBy>Marco Balduini</cp:lastModifiedBy>
  <cp:revision>28</cp:revision>
  <cp:lastPrinted>2020-04-28T10:45:23Z</cp:lastPrinted>
  <dcterms:created xsi:type="dcterms:W3CDTF">2019-09-23T09:22:52Z</dcterms:created>
  <dcterms:modified xsi:type="dcterms:W3CDTF">2020-10-28T17:45:20Z</dcterms:modified>
</cp:coreProperties>
</file>