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Helvetica Neue" panose="02000503000000020004" pitchFamily="2" charset="0"/>
      <p:regular r:id="rId12"/>
      <p:bold r:id="rId13"/>
      <p:italic r:id="rId14"/>
      <p:boldItalic r:id="rId15"/>
    </p:embeddedFont>
    <p:embeddedFont>
      <p:font typeface="Helvetica Neue Light" panose="02000403000000020004" pitchFamily="2" charset="0"/>
      <p:regular r:id="rId16"/>
      <p:bold r:id="rId17"/>
      <p:italic r:id="rId18"/>
      <p:boldItalic r:id="rId19"/>
    </p:embeddedFont>
    <p:embeddedFont>
      <p:font typeface="Merriweather Sans" pitchFamily="2" charset="77"/>
      <p:regular r:id="rId20"/>
      <p:bold r:id="rId21"/>
      <p:italic r:id="rId22"/>
      <p:boldItalic r:id="rId23"/>
    </p:embeddedFont>
    <p:embeddedFont>
      <p:font typeface="Rubik" pitchFamily="2" charset="-79"/>
      <p:regular r:id="rId24"/>
      <p:bold r:id="rId25"/>
      <p:italic r:id="rId26"/>
      <p:boldItalic r:id="rId27"/>
    </p:embeddedFont>
    <p:embeddedFont>
      <p:font typeface="Rubik Medium" pitchFamily="2" charset="-79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2" roundtripDataSignature="AMtx7mi087eNyXNdCFDRgZClvQsXLv6E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34" Type="http://schemas.openxmlformats.org/officeDocument/2006/relationships/viewProps" Target="viewProp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font" Target="fonts/font2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schemas.openxmlformats.org/officeDocument/2006/relationships/font" Target="fonts/font21.fntdata"/><Relationship Id="rId36" Type="http://schemas.openxmlformats.org/officeDocument/2006/relationships/tableStyles" Target="tableStyles.xml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font" Target="fonts/font24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font" Target="fonts/font23.fntdata"/><Relationship Id="rId35" Type="http://schemas.openxmlformats.org/officeDocument/2006/relationships/theme" Target="theme/theme1.xml"/><Relationship Id="rId8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7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7" descr="Background patter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4701" y="0"/>
            <a:ext cx="50673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7" descr="A picture containing text, clipar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13886" y="852263"/>
            <a:ext cx="4556613" cy="860781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7"/>
          <p:cNvSpPr txBox="1">
            <a:spLocks noGrp="1"/>
          </p:cNvSpPr>
          <p:nvPr>
            <p:ph type="subTitle" idx="1"/>
          </p:nvPr>
        </p:nvSpPr>
        <p:spPr>
          <a:xfrm>
            <a:off x="960228" y="4669935"/>
            <a:ext cx="5297139" cy="77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︎"/>
              <a:defRPr/>
            </a:lvl4pPr>
            <a:lvl5pPr lvl="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960228" y="2531006"/>
            <a:ext cx="5297139" cy="179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  <a:defRPr sz="4000" b="0" i="0" u="none">
                <a:solidFill>
                  <a:schemeClr val="lt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7" name="Google Shape;17;p7"/>
          <p:cNvCxnSpPr/>
          <p:nvPr/>
        </p:nvCxnSpPr>
        <p:spPr>
          <a:xfrm>
            <a:off x="960228" y="4492309"/>
            <a:ext cx="5135773" cy="0"/>
          </a:xfrm>
          <a:prstGeom prst="straightConnector1">
            <a:avLst/>
          </a:prstGeom>
          <a:noFill/>
          <a:ln w="9525" cap="flat" cmpd="sng">
            <a:solidFill>
              <a:schemeClr val="lt1">
                <a:alpha val="5098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hapter Slide">
  <p:cSld name="Chapter Slide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947853" y="3485631"/>
            <a:ext cx="7422620" cy="101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  <a:defRPr sz="2400" cap="none">
                <a:solidFill>
                  <a:srgbClr val="282C32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︎"/>
              <a:defRPr/>
            </a:lvl4pPr>
            <a:lvl5pPr lvl="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947854" y="1778269"/>
            <a:ext cx="7422621" cy="128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Medium"/>
              <a:buNone/>
              <a:defRPr sz="4800" b="0" i="0" u="none">
                <a:solidFill>
                  <a:schemeClr val="dk1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1" name="Google Shape;21;p8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16998" y="0"/>
            <a:ext cx="3175001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8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299861" y="6386369"/>
            <a:ext cx="1333684" cy="2519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8" descr="Background patter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017000" y="0"/>
            <a:ext cx="3175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 1">
    <p:bg>
      <p:bgPr>
        <a:solidFill>
          <a:schemeClr val="lt1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623768" y="2161775"/>
            <a:ext cx="10944464" cy="4018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333"/>
              <a:buFont typeface="Rubik"/>
              <a:buNone/>
              <a:defRPr sz="5333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228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︎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">
  <p:cSld name="Title and Content 2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33"/>
              <a:buFont typeface="Rubik"/>
              <a:buNone/>
              <a:defRPr sz="2133" b="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623768" y="1659119"/>
            <a:ext cx="10944464" cy="4521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ubik"/>
              <a:buNone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lvl="1" indent="-381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lvl="2" indent="-355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▫︎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  <a:defRPr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hite">
  <p:cSld name="Blank White">
    <p:bg>
      <p:bgPr>
        <a:solidFill>
          <a:schemeClr val="lt1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Dark">
  <p:cSld name="Background Dark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2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ig Message Dark">
  <p:cSld name="Big Message Dark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13" descr="Shape, rectangle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13" descr="A picture containing text, clipar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825" y="6386369"/>
            <a:ext cx="1333684" cy="25194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3"/>
          <p:cNvSpPr txBox="1">
            <a:spLocks noGrp="1"/>
          </p:cNvSpPr>
          <p:nvPr>
            <p:ph type="title"/>
          </p:nvPr>
        </p:nvSpPr>
        <p:spPr>
          <a:xfrm>
            <a:off x="947853" y="1434354"/>
            <a:ext cx="9830284" cy="199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Rubik"/>
              <a:buNone/>
              <a:defRPr sz="6400" b="0" i="0" u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6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aker">
  <p:cSld name="Speaker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9" name="Google Shape;39;p14"/>
          <p:cNvPicPr preferRelativeResize="0"/>
          <p:nvPr/>
        </p:nvPicPr>
        <p:blipFill rotWithShape="1">
          <a:blip r:embed="rId2">
            <a:alphaModFix/>
          </a:blip>
          <a:srcRect t="57361" b="3841"/>
          <a:stretch/>
        </p:blipFill>
        <p:spPr>
          <a:xfrm>
            <a:off x="0" y="0"/>
            <a:ext cx="12192000" cy="18428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9166" y="475011"/>
            <a:ext cx="2867942" cy="54900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14"/>
          <p:cNvSpPr/>
          <p:nvPr/>
        </p:nvSpPr>
        <p:spPr>
          <a:xfrm>
            <a:off x="0" y="921428"/>
            <a:ext cx="12192000" cy="2781628"/>
          </a:xfrm>
          <a:custGeom>
            <a:avLst/>
            <a:gdLst/>
            <a:ahLst/>
            <a:cxnLst/>
            <a:rect l="l" t="t" r="r" b="b"/>
            <a:pathLst>
              <a:path w="12192000" h="2781628" extrusionOk="0">
                <a:moveTo>
                  <a:pt x="12192000" y="0"/>
                </a:moveTo>
                <a:lnTo>
                  <a:pt x="12192000" y="2781628"/>
                </a:lnTo>
                <a:lnTo>
                  <a:pt x="0" y="2781628"/>
                </a:lnTo>
                <a:lnTo>
                  <a:pt x="0" y="673344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" name="Google Shape;42;p14"/>
          <p:cNvSpPr txBox="1">
            <a:spLocks noGrp="1"/>
          </p:cNvSpPr>
          <p:nvPr>
            <p:ph type="title"/>
          </p:nvPr>
        </p:nvSpPr>
        <p:spPr>
          <a:xfrm>
            <a:off x="4486275" y="1802379"/>
            <a:ext cx="6929438" cy="503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800"/>
              <a:buFont typeface="Rubik"/>
              <a:buNone/>
              <a:defRPr sz="2800" b="1" i="0"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1"/>
          </p:nvPr>
        </p:nvSpPr>
        <p:spPr>
          <a:xfrm>
            <a:off x="4486275" y="2323010"/>
            <a:ext cx="6929438" cy="347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2000"/>
              <a:buNone/>
              <a:defRPr sz="2000" b="0" i="0">
                <a:latin typeface="Rubik"/>
                <a:ea typeface="Rubik"/>
                <a:cs typeface="Rubik"/>
                <a:sym typeface="Rubik"/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︎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2"/>
          </p:nvPr>
        </p:nvSpPr>
        <p:spPr>
          <a:xfrm>
            <a:off x="4486275" y="4777792"/>
            <a:ext cx="6929438" cy="148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  <a:defRPr sz="1400" b="0" i="0">
                <a:latin typeface="Rubik"/>
                <a:ea typeface="Rubik"/>
                <a:cs typeface="Rubik"/>
                <a:sym typeface="Rubik"/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︎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3"/>
          </p:nvPr>
        </p:nvSpPr>
        <p:spPr>
          <a:xfrm>
            <a:off x="4486275" y="4301833"/>
            <a:ext cx="6929438" cy="423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2000"/>
              <a:buNone/>
              <a:defRPr sz="2000" b="0" i="0">
                <a:latin typeface="Rubik Medium"/>
                <a:ea typeface="Rubik Medium"/>
                <a:cs typeface="Rubik Medium"/>
                <a:sym typeface="Rubik Medium"/>
              </a:defRPr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︎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>
            <a:spLocks noGrp="1"/>
          </p:cNvSpPr>
          <p:nvPr>
            <p:ph type="pic" idx="4"/>
          </p:nvPr>
        </p:nvSpPr>
        <p:spPr>
          <a:xfrm>
            <a:off x="557213" y="1862138"/>
            <a:ext cx="3371850" cy="4383087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14"/>
          <p:cNvSpPr txBox="1">
            <a:spLocks noGrp="1"/>
          </p:cNvSpPr>
          <p:nvPr>
            <p:ph type="body" idx="5"/>
          </p:nvPr>
        </p:nvSpPr>
        <p:spPr>
          <a:xfrm>
            <a:off x="4486275" y="2723059"/>
            <a:ext cx="6929438" cy="1359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  <a:defRPr sz="1400"/>
            </a:lvl1pPr>
            <a:lvl2pPr marL="914400" lvl="1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▫︎"/>
              <a:defRPr/>
            </a:lvl4pPr>
            <a:lvl5pPr marL="2286000" lvl="4" indent="-3429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0" y="6305549"/>
            <a:ext cx="12192000" cy="552451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6"/>
          <p:cNvSpPr txBox="1">
            <a:spLocks noGrp="1"/>
          </p:cNvSpPr>
          <p:nvPr>
            <p:ph type="title"/>
          </p:nvPr>
        </p:nvSpPr>
        <p:spPr>
          <a:xfrm>
            <a:off x="575443" y="239059"/>
            <a:ext cx="11122460" cy="1078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3200"/>
              <a:buFont typeface="Rubik Medium"/>
              <a:buNone/>
              <a:defRPr sz="3200" b="0" i="0" u="none" strike="noStrike" cap="none">
                <a:solidFill>
                  <a:srgbClr val="2C2C38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body" idx="1"/>
          </p:nvPr>
        </p:nvSpPr>
        <p:spPr>
          <a:xfrm>
            <a:off x="575442" y="1436742"/>
            <a:ext cx="11122461" cy="4690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2400"/>
              <a:buFont typeface="Helvetica Neue"/>
              <a:buChar char="–"/>
              <a:defRPr sz="2400" b="0" i="0" u="none" strike="noStrike" cap="non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Merriweather Sans"/>
              <a:buChar char="▫︎"/>
              <a:defRPr sz="1800" b="0" i="0" u="none" strike="noStrike" cap="non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Arial"/>
              <a:buChar char="-"/>
              <a:defRPr sz="1800" b="0" i="0" u="none" strike="noStrike" cap="none">
                <a:solidFill>
                  <a:srgbClr val="2C2C38"/>
                </a:solidFill>
                <a:latin typeface="Rubik"/>
                <a:ea typeface="Rubik"/>
                <a:cs typeface="Rubik"/>
                <a:sym typeface="Rubik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/>
          <p:nvPr/>
        </p:nvSpPr>
        <p:spPr>
          <a:xfrm>
            <a:off x="4585939" y="6519320"/>
            <a:ext cx="3020123" cy="20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ubik"/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sz="9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0" name="Google Shape;10;p6"/>
          <p:cNvSpPr txBox="1"/>
          <p:nvPr/>
        </p:nvSpPr>
        <p:spPr>
          <a:xfrm>
            <a:off x="10431933" y="6519321"/>
            <a:ext cx="1265971" cy="199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Rubik"/>
              <a:buNone/>
            </a:pPr>
            <a:fld id="{00000000-1234-1234-1234-123412341234}" type="slidenum">
              <a:rPr lang="en-GB" sz="900" b="0" i="0" u="none" strike="noStrike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‹#›</a:t>
            </a:fld>
            <a:endParaRPr sz="9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"/>
          <p:cNvSpPr txBox="1">
            <a:spLocks noGrp="1"/>
          </p:cNvSpPr>
          <p:nvPr>
            <p:ph type="title"/>
          </p:nvPr>
        </p:nvSpPr>
        <p:spPr>
          <a:xfrm>
            <a:off x="960228" y="2531006"/>
            <a:ext cx="5297139" cy="179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</a:pPr>
            <a:r>
              <a:rPr lang="en-GB"/>
              <a:t>Flux Training</a:t>
            </a:r>
            <a:endParaRPr/>
          </a:p>
        </p:txBody>
      </p:sp>
      <p:sp>
        <p:nvSpPr>
          <p:cNvPr id="53" name="Google Shape;53;p1"/>
          <p:cNvSpPr txBox="1"/>
          <p:nvPr/>
        </p:nvSpPr>
        <p:spPr>
          <a:xfrm>
            <a:off x="960225" y="4725448"/>
            <a:ext cx="5297100" cy="19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 b="1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  <a:endParaRPr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Politecnico di Milano </a:t>
            </a:r>
            <a:endParaRPr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Partner @ Quantia Consulting</a:t>
            </a:r>
            <a:endParaRPr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lang="en-GB" sz="1800" b="1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  <a:endParaRPr/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CEO @ Quantia Consulting</a:t>
            </a:r>
            <a:endParaRPr sz="1800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77800" lvl="0" indent="-177800" algn="l" rtl="0"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lang="en-GB" sz="1800" b="1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Riccardo Tommasini</a:t>
            </a:r>
            <a:endParaRPr/>
          </a:p>
          <a:p>
            <a:pPr marL="100012" lvl="0" indent="-100012" algn="l" rtl="0"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lang="en-GB" sz="1800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University of Tartu</a:t>
            </a:r>
            <a:endParaRPr/>
          </a:p>
          <a:p>
            <a:pPr marL="100012" marR="0" lvl="0" indent="-10001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endParaRPr sz="1800" b="1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"/>
          <p:cNvSpPr txBox="1">
            <a:spLocks noGrp="1"/>
          </p:cNvSpPr>
          <p:nvPr>
            <p:ph type="subTitle" idx="1"/>
          </p:nvPr>
        </p:nvSpPr>
        <p:spPr>
          <a:xfrm>
            <a:off x="455494" y="1873805"/>
            <a:ext cx="7422620" cy="101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rPr lang="en-GB"/>
              <a:t>Associate Professor | </a:t>
            </a:r>
            <a:r>
              <a:rPr lang="en-GB" b="1"/>
              <a:t>Politecnico di Milano</a:t>
            </a:r>
            <a:endParaRPr/>
          </a:p>
          <a:p>
            <a:pPr marL="228594" lvl="0" indent="-22859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rPr lang="en-GB"/>
              <a:t>Founder &amp; Partner | </a:t>
            </a:r>
            <a:r>
              <a:rPr lang="en-GB" b="1"/>
              <a:t>Quantia Consulting</a:t>
            </a:r>
            <a:endParaRPr/>
          </a:p>
          <a:p>
            <a:pPr marL="228594" lvl="0" indent="-22859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endParaRPr b="1"/>
          </a:p>
          <a:p>
            <a:pPr marL="228594" lvl="0" indent="-22859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endParaRPr/>
          </a:p>
        </p:txBody>
      </p:sp>
      <p:sp>
        <p:nvSpPr>
          <p:cNvPr id="59" name="Google Shape;59;p2"/>
          <p:cNvSpPr txBox="1">
            <a:spLocks noGrp="1"/>
          </p:cNvSpPr>
          <p:nvPr>
            <p:ph type="title"/>
          </p:nvPr>
        </p:nvSpPr>
        <p:spPr>
          <a:xfrm>
            <a:off x="416262" y="55089"/>
            <a:ext cx="7422621" cy="128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Medium"/>
              <a:buNone/>
            </a:pPr>
            <a:r>
              <a:rPr lang="en-GB"/>
              <a:t>Emanuele Della Valle, PhD</a:t>
            </a:r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body" idx="4294967295"/>
          </p:nvPr>
        </p:nvSpPr>
        <p:spPr>
          <a:xfrm>
            <a:off x="662852" y="5208888"/>
            <a:ext cx="6929437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emanuele.dellavalle@quantiaconsulting.com</a:t>
            </a:r>
            <a:endParaRPr sz="1400">
              <a:solidFill>
                <a:srgbClr val="88888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@manudellavalle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http://emanueledellavalle.org</a:t>
            </a:r>
            <a:endParaRPr sz="1400">
              <a:solidFill>
                <a:srgbClr val="88888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https://www.quantiaconsulting.com </a:t>
            </a:r>
            <a:endParaRPr/>
          </a:p>
        </p:txBody>
      </p:sp>
      <p:sp>
        <p:nvSpPr>
          <p:cNvPr id="61" name="Google Shape;61;p2"/>
          <p:cNvSpPr txBox="1">
            <a:spLocks noGrp="1"/>
          </p:cNvSpPr>
          <p:nvPr>
            <p:ph type="body" idx="4294967295"/>
          </p:nvPr>
        </p:nvSpPr>
        <p:spPr>
          <a:xfrm>
            <a:off x="662852" y="4732638"/>
            <a:ext cx="6929437" cy="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None/>
            </a:pPr>
            <a:r>
              <a:rPr lang="en-GB"/>
              <a:t>Contact</a:t>
            </a:r>
            <a:endParaRPr/>
          </a:p>
        </p:txBody>
      </p:sp>
      <p:sp>
        <p:nvSpPr>
          <p:cNvPr id="62" name="Google Shape;62;p2"/>
          <p:cNvSpPr txBox="1">
            <a:spLocks noGrp="1"/>
          </p:cNvSpPr>
          <p:nvPr>
            <p:ph type="body" idx="4294967295"/>
          </p:nvPr>
        </p:nvSpPr>
        <p:spPr>
          <a:xfrm>
            <a:off x="662852" y="3168157"/>
            <a:ext cx="6929437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in semantic technologies and stream computing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Brander of stream reasoning: an approach to master the velocity and  variety dimension of Big Data blending stream processing and AI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+20 years experience in innovation and research projects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2" descr="Emanuele Della Valle's photo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4365" t="-319" r="18706" b="319"/>
          <a:stretch/>
        </p:blipFill>
        <p:spPr>
          <a:xfrm>
            <a:off x="9154573" y="148406"/>
            <a:ext cx="2912736" cy="37862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4" name="Google Shape;64;p2"/>
          <p:cNvCxnSpPr/>
          <p:nvPr/>
        </p:nvCxnSpPr>
        <p:spPr>
          <a:xfrm>
            <a:off x="224838" y="4437383"/>
            <a:ext cx="692943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subTitle" idx="1"/>
          </p:nvPr>
        </p:nvSpPr>
        <p:spPr>
          <a:xfrm>
            <a:off x="455494" y="1873805"/>
            <a:ext cx="7422620" cy="101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rPr lang="en-GB"/>
              <a:t>Founder &amp; CEO | </a:t>
            </a:r>
            <a:r>
              <a:rPr lang="en-GB" b="1"/>
              <a:t>Quantia Consulting</a:t>
            </a:r>
            <a:endParaRPr/>
          </a:p>
          <a:p>
            <a:pPr marL="228594" lvl="0" indent="-22859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416262" y="55089"/>
            <a:ext cx="7422621" cy="128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Medium"/>
              <a:buNone/>
            </a:pPr>
            <a:r>
              <a:rPr lang="en-GB"/>
              <a:t>Marco Balduini, PhD</a:t>
            </a:r>
            <a:endParaRPr/>
          </a:p>
        </p:txBody>
      </p:sp>
      <p:sp>
        <p:nvSpPr>
          <p:cNvPr id="71" name="Google Shape;71;p3"/>
          <p:cNvSpPr txBox="1">
            <a:spLocks noGrp="1"/>
          </p:cNvSpPr>
          <p:nvPr>
            <p:ph type="body" idx="4294967295"/>
          </p:nvPr>
        </p:nvSpPr>
        <p:spPr>
          <a:xfrm>
            <a:off x="662851" y="4988642"/>
            <a:ext cx="6929437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marco.balduini@quantiaconsulting.com</a:t>
            </a:r>
            <a:endParaRPr sz="1400">
              <a:solidFill>
                <a:srgbClr val="88888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@balducci85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https://marcobalduini.com/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https://www.quantiaconsulting.com </a:t>
            </a:r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body" idx="4294967295"/>
          </p:nvPr>
        </p:nvSpPr>
        <p:spPr>
          <a:xfrm>
            <a:off x="662851" y="4512392"/>
            <a:ext cx="6929437" cy="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None/>
            </a:pPr>
            <a:r>
              <a:rPr lang="en-GB"/>
              <a:t>Contact</a:t>
            </a:r>
            <a:endParaRPr/>
          </a:p>
        </p:txBody>
      </p:sp>
      <p:sp>
        <p:nvSpPr>
          <p:cNvPr id="73" name="Google Shape;73;p3"/>
          <p:cNvSpPr txBox="1">
            <a:spLocks noGrp="1"/>
          </p:cNvSpPr>
          <p:nvPr>
            <p:ph type="body" idx="4294967295"/>
          </p:nvPr>
        </p:nvSpPr>
        <p:spPr>
          <a:xfrm>
            <a:off x="662851" y="2680336"/>
            <a:ext cx="6929437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in data processing, data integration and data science technologies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contributor of the C-SPARQL Engine, author of Streaming Linked Data framework and FraPPE ontology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~10 years experience in innovation and research projects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ct val="100000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1536" r="11536"/>
          <a:stretch/>
        </p:blipFill>
        <p:spPr>
          <a:xfrm>
            <a:off x="9154573" y="148406"/>
            <a:ext cx="2912736" cy="378628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" name="Google Shape;75;p3"/>
          <p:cNvCxnSpPr/>
          <p:nvPr/>
        </p:nvCxnSpPr>
        <p:spPr>
          <a:xfrm>
            <a:off x="252547" y="4049455"/>
            <a:ext cx="692943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>
            <a:spLocks noGrp="1"/>
          </p:cNvSpPr>
          <p:nvPr>
            <p:ph type="subTitle" idx="1"/>
          </p:nvPr>
        </p:nvSpPr>
        <p:spPr>
          <a:xfrm>
            <a:off x="455494" y="1873805"/>
            <a:ext cx="7422620" cy="101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28594" lvl="0" indent="-2285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r>
              <a:rPr lang="en-GB" dirty="0"/>
              <a:t>Associate Professor | </a:t>
            </a:r>
            <a:r>
              <a:rPr lang="en-GB" b="1" dirty="0"/>
              <a:t>INSA Lyon (France)</a:t>
            </a:r>
            <a:endParaRPr dirty="0"/>
          </a:p>
          <a:p>
            <a:pPr marL="228594" lvl="0" indent="-22859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82C32"/>
              </a:buClr>
              <a:buSzPts val="2400"/>
              <a:buNone/>
            </a:pPr>
            <a:endParaRPr dirty="0"/>
          </a:p>
        </p:txBody>
      </p:sp>
      <p:sp>
        <p:nvSpPr>
          <p:cNvPr id="81" name="Google Shape;81;p4"/>
          <p:cNvSpPr txBox="1">
            <a:spLocks noGrp="1"/>
          </p:cNvSpPr>
          <p:nvPr>
            <p:ph type="title"/>
          </p:nvPr>
        </p:nvSpPr>
        <p:spPr>
          <a:xfrm>
            <a:off x="416262" y="55089"/>
            <a:ext cx="7422621" cy="1289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Rubik Medium"/>
              <a:buNone/>
            </a:pPr>
            <a:r>
              <a:rPr lang="en-GB"/>
              <a:t>Riccardo Tommasini, PhD</a:t>
            </a:r>
            <a:endParaRPr/>
          </a:p>
        </p:txBody>
      </p:sp>
      <p:sp>
        <p:nvSpPr>
          <p:cNvPr id="82" name="Google Shape;82;p4"/>
          <p:cNvSpPr txBox="1">
            <a:spLocks noGrp="1"/>
          </p:cNvSpPr>
          <p:nvPr>
            <p:ph type="body" idx="4294967295"/>
          </p:nvPr>
        </p:nvSpPr>
        <p:spPr>
          <a:xfrm>
            <a:off x="662851" y="4988642"/>
            <a:ext cx="6929437" cy="1481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riccardo.tommasini@quantiaconsulting.com</a:t>
            </a:r>
            <a:endParaRPr sz="1400">
              <a:solidFill>
                <a:srgbClr val="88888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@rictomm</a:t>
            </a:r>
            <a:endParaRPr sz="1400">
              <a:solidFill>
                <a:srgbClr val="888888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</a:pPr>
            <a:r>
              <a:rPr lang="en-GB" sz="1400">
                <a:solidFill>
                  <a:srgbClr val="888888"/>
                </a:solidFill>
              </a:rPr>
              <a:t>https://riccardotommasini.com/</a:t>
            </a:r>
            <a:endParaRPr/>
          </a:p>
        </p:txBody>
      </p:sp>
      <p:sp>
        <p:nvSpPr>
          <p:cNvPr id="83" name="Google Shape;83;p4"/>
          <p:cNvSpPr txBox="1">
            <a:spLocks noGrp="1"/>
          </p:cNvSpPr>
          <p:nvPr>
            <p:ph type="body" idx="4294967295"/>
          </p:nvPr>
        </p:nvSpPr>
        <p:spPr>
          <a:xfrm>
            <a:off x="662851" y="4512392"/>
            <a:ext cx="6929437" cy="423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ct val="100000"/>
              <a:buNone/>
            </a:pPr>
            <a:r>
              <a:rPr lang="en-GB" dirty="0"/>
              <a:t>Contact</a:t>
            </a:r>
            <a:endParaRPr dirty="0"/>
          </a:p>
        </p:txBody>
      </p:sp>
      <p:sp>
        <p:nvSpPr>
          <p:cNvPr id="84" name="Google Shape;84;p4"/>
          <p:cNvSpPr txBox="1">
            <a:spLocks noGrp="1"/>
          </p:cNvSpPr>
          <p:nvPr>
            <p:ph type="body" idx="4294967295"/>
          </p:nvPr>
        </p:nvSpPr>
        <p:spPr>
          <a:xfrm>
            <a:off x="662851" y="2680336"/>
            <a:ext cx="6929437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Expert in graph and streaming data processing, data integration and semantic technologies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Main contributor of the RSP-QL stack Engine, author of VoCaLS ontology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~5 years experience in innovation and research projects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C2C38"/>
              </a:buClr>
              <a:buSzPts val="1400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85" name="Google Shape;85;p4"/>
          <p:cNvCxnSpPr/>
          <p:nvPr/>
        </p:nvCxnSpPr>
        <p:spPr>
          <a:xfrm>
            <a:off x="252547" y="4049455"/>
            <a:ext cx="6929434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6" name="Google Shape;86;p4" descr="Riccardo Tommasini"/>
          <p:cNvPicPr preferRelativeResize="0"/>
          <p:nvPr/>
        </p:nvPicPr>
        <p:blipFill rotWithShape="1">
          <a:blip r:embed="rId3">
            <a:alphaModFix/>
          </a:blip>
          <a:srcRect l="11536" r="11536"/>
          <a:stretch/>
        </p:blipFill>
        <p:spPr>
          <a:xfrm>
            <a:off x="9147031" y="129305"/>
            <a:ext cx="2906116" cy="3777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>
            <a:spLocks noGrp="1"/>
          </p:cNvSpPr>
          <p:nvPr>
            <p:ph type="title"/>
          </p:nvPr>
        </p:nvSpPr>
        <p:spPr>
          <a:xfrm>
            <a:off x="960228" y="2531006"/>
            <a:ext cx="5297139" cy="1795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Rubik Medium"/>
              <a:buNone/>
            </a:pPr>
            <a:r>
              <a:rPr lang="en-GB"/>
              <a:t>Flux Training</a:t>
            </a:r>
            <a:endParaRPr/>
          </a:p>
        </p:txBody>
      </p:sp>
      <p:sp>
        <p:nvSpPr>
          <p:cNvPr id="92" name="Google Shape;92;p5"/>
          <p:cNvSpPr txBox="1"/>
          <p:nvPr/>
        </p:nvSpPr>
        <p:spPr>
          <a:xfrm>
            <a:off x="960229" y="4725451"/>
            <a:ext cx="5297138" cy="77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Della Valle</a:t>
            </a:r>
            <a:endParaRPr/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Politecnico di Milano </a:t>
            </a:r>
            <a:endParaRPr/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Partner @ Quantia Consulting</a:t>
            </a:r>
            <a:endParaRPr/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Marco Balduini</a:t>
            </a:r>
            <a:endParaRPr/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Founder &amp; CEO @ Quantia Consulting</a:t>
            </a:r>
            <a:endParaRPr sz="1800" b="0" i="0" u="none" strike="noStrike" cap="none">
              <a:solidFill>
                <a:schemeClr val="lt1"/>
              </a:solidFill>
              <a:latin typeface="Helvetica Neue Light"/>
              <a:ea typeface="Helvetica Neue Light"/>
              <a:cs typeface="Helvetica Neue Light"/>
              <a:sym typeface="Helvetica Neue Light"/>
            </a:endParaRPr>
          </a:p>
          <a:p>
            <a:pPr marL="17780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lang="en-GB" sz="1800" b="1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Riccardo Tommasini</a:t>
            </a:r>
            <a:endParaRPr/>
          </a:p>
          <a:p>
            <a:pPr marL="100013" marR="0" lvl="0" indent="-10001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</a:pPr>
            <a:r>
              <a:rPr lang="en-GB" sz="1800" b="0" i="0" u="none" strike="noStrike" cap="none">
                <a:solidFill>
                  <a:schemeClr val="l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Prof. @ University of Tartu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nfluxDays Template">
  <a:themeElements>
    <a:clrScheme name="InfluxDays 2019">
      <a:dk1>
        <a:srgbClr val="000000"/>
      </a:dk1>
      <a:lt1>
        <a:srgbClr val="FFFFFF"/>
      </a:lt1>
      <a:dk2>
        <a:srgbClr val="13002C"/>
      </a:dk2>
      <a:lt2>
        <a:srgbClr val="BEC2CC"/>
      </a:lt2>
      <a:accent1>
        <a:srgbClr val="00C9FF"/>
      </a:accent1>
      <a:accent2>
        <a:srgbClr val="D6F622"/>
      </a:accent2>
      <a:accent3>
        <a:srgbClr val="BF2FE5"/>
      </a:accent3>
      <a:accent4>
        <a:srgbClr val="155C06"/>
      </a:accent4>
      <a:accent5>
        <a:srgbClr val="088C15"/>
      </a:accent5>
      <a:accent6>
        <a:srgbClr val="59BB46"/>
      </a:accent6>
      <a:hlink>
        <a:srgbClr val="0563C1"/>
      </a:hlink>
      <a:folHlink>
        <a:srgbClr val="711C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274</Words>
  <Application>Microsoft Macintosh PowerPoint</Application>
  <PresentationFormat>Widescreen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Rubik Medium</vt:lpstr>
      <vt:lpstr>Rubik</vt:lpstr>
      <vt:lpstr>Calibri</vt:lpstr>
      <vt:lpstr>Arial</vt:lpstr>
      <vt:lpstr>Merriweather Sans</vt:lpstr>
      <vt:lpstr>Helvetica Neue Light</vt:lpstr>
      <vt:lpstr>Helvetica Neue</vt:lpstr>
      <vt:lpstr>InfluxDays Template</vt:lpstr>
      <vt:lpstr>Flux Training</vt:lpstr>
      <vt:lpstr>Emanuele Della Valle, PhD</vt:lpstr>
      <vt:lpstr>Marco Balduini, PhD</vt:lpstr>
      <vt:lpstr>Riccardo Tommasini, PhD</vt:lpstr>
      <vt:lpstr>Flux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Training</dc:title>
  <dc:creator>Chris Churilo</dc:creator>
  <cp:lastModifiedBy>Riccardo Tommasini</cp:lastModifiedBy>
  <cp:revision>1</cp:revision>
  <dcterms:created xsi:type="dcterms:W3CDTF">2019-09-26T17:09:47Z</dcterms:created>
  <dcterms:modified xsi:type="dcterms:W3CDTF">2021-10-07T08:41:15Z</dcterms:modified>
</cp:coreProperties>
</file>