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Helvetica Neue" panose="02000503000000020004" pitchFamily="2" charset="0"/>
      <p:regular r:id="rId41"/>
      <p:bold r:id="rId42"/>
      <p:italic r:id="rId43"/>
      <p:boldItalic r:id="rId44"/>
    </p:embeddedFont>
    <p:embeddedFont>
      <p:font typeface="Rubik" pitchFamily="2" charset="-79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j6tZWQGxuwzQJ1wC9teItLPwt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D2CECF-0257-4B82-AE93-4A4903984E8B}">
  <a:tblStyle styleId="{39D2CECF-0257-4B82-AE93-4A4903984E8B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CAEBFF"/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  <a:fill>
          <a:solidFill>
            <a:srgbClr val="E6F5FF"/>
          </a:solidFill>
        </a:fill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4b562ef61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f4b562ef6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</p:txBody>
      </p:sp>
      <p:sp>
        <p:nvSpPr>
          <p:cNvPr id="268" name="Google Shape;2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8296aff5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gd8296aff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6" name="Google Shape;3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4" name="Google Shape;33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>
                <a:solidFill>
                  <a:srgbClr val="00B050"/>
                </a:solidFill>
              </a:rPr>
              <a:t>F 🡪 in tutti i punti dove passi una funzione puoi passare anche una custom function, e.g., filter (banale), aggregateWindow (già più complesso)</a:t>
            </a:r>
            <a:endParaRPr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6" name="Google Shape;3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f4b562ef61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f4b562ef6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 1">
  <p:cSld name="1_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gd5c198ca85_2_32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gd5c198ca85_2_32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gd5c198ca85_2_32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5c198ca85_2_32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gd5c198ca85_2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50196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" name="Google Shape;18;gd5c198ca85_2_3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" name="Google Shape;19;gd5c198ca85_2_3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gd5c198ca85_2_32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d5c198ca85_2_32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5c198ca85_2_32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gd5c198ca85_2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4" name="Google Shape;24;gd5c198ca85_2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50196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" name="Google Shape;25;gd5c198ca85_2_32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marL="2286000" lvl="4" indent="-3429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">
  <p:cSld name="Chapter Slide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5c198ca85_2_46"/>
          <p:cNvSpPr txBox="1">
            <a:spLocks noGrp="1"/>
          </p:cNvSpPr>
          <p:nvPr>
            <p:ph type="subTitle" idx="1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gd5c198ca85_2_46"/>
          <p:cNvSpPr txBox="1">
            <a:spLocks noGrp="1"/>
          </p:cNvSpPr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sz="3600" b="0" i="0" u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gd5c198ca85_2_46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d5c198ca85_2_46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d5c198ca85_2_46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5c198ca85_2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5c198ca85_2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1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5c198ca85_2_29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d5c198ca85_2_29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gd5c198ca85_2_7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d5c198ca85_2_7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d5c198ca85_2_7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d5c198ca85_2_7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cxnSp>
        <p:nvCxnSpPr>
          <p:cNvPr id="43" name="Google Shape;43;gd5c198ca85_2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50196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4" name="Google Shape;44;gd5c198ca85_2_7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d5c198ca85_2_7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d5c198ca85_2_7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d5c198ca85_2_7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d5c198ca85_2_7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gd5c198ca85_2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endParaRPr sz="3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0" name="Google Shape;50;gd5c198ca85_2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50196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gd5c198ca85_2_7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d5c198ca85_2_21" descr="Picture 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d5c198ca85_2_21"/>
          <p:cNvSpPr txBox="1">
            <a:spLocks noGrp="1"/>
          </p:cNvSpPr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d5c198ca85_2_21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>
  <p:cSld name="InfluxDays - Content Dar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c198ca85_2_2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d5c198ca85_2_25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gd5c198ca85_2_25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d5c198ca85_2_0" descr="Picture 1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5c198ca85_2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5c198ca85_2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5c198ca85_2_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d5c198ca85_2_0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d5c198ca85_2_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b562ef61_0_39"/>
          <p:cNvSpPr txBox="1">
            <a:spLocks noGrp="1"/>
          </p:cNvSpPr>
          <p:nvPr>
            <p:ph type="title" idx="4294967295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sz="3200" b="0" i="0" u="none" strike="noStrike" cap="non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gf4b562ef61_0_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gf4b562ef61_0_39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0012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 idx="4294967295"/>
          </p:nvPr>
        </p:nvSpPr>
        <p:spPr>
          <a:xfrm>
            <a:off x="220134" y="-214411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)</a:t>
            </a:r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699691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686625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649867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 descr="Picture 10"/>
          <p:cNvPicPr preferRelativeResize="0"/>
          <p:nvPr/>
        </p:nvPicPr>
        <p:blipFill rotWithShape="1">
          <a:blip r:embed="rId3">
            <a:alphaModFix/>
          </a:blip>
          <a:srcRect l="29795" t="17094" b="9281"/>
          <a:stretch/>
        </p:blipFill>
        <p:spPr>
          <a:xfrm>
            <a:off x="2147775" y="1194848"/>
            <a:ext cx="4833026" cy="347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669970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681975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653614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10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8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11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2" name="Google Shape;172;p25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12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6"/>
          <p:cNvGraphicFramePr/>
          <p:nvPr/>
        </p:nvGraphicFramePr>
        <p:xfrm>
          <a:off x="5914082" y="1049674"/>
          <a:ext cx="30267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9" name="Google Shape;179;p26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Google Shape;182;p26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13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5914082" y="2401819"/>
          <a:ext cx="30267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3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1" name="Google Shape;191;p29"/>
          <p:cNvSpPr/>
          <p:nvPr/>
        </p:nvSpPr>
        <p:spPr>
          <a:xfrm>
            <a:off x="8675252" y="2773316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Google Shape;193;p29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Google Shape;194;p29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5914082" y="1049674"/>
          <a:ext cx="30267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4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7" name="Google Shape;197;p29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14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>
            <a:spLocks noGrp="1"/>
          </p:cNvSpPr>
          <p:nvPr>
            <p:ph type="title" idx="4294967295"/>
          </p:nvPr>
        </p:nvSpPr>
        <p:spPr>
          <a:xfrm>
            <a:off x="152867" y="-187395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)</a:t>
            </a:r>
            <a:endParaRPr/>
          </a:p>
        </p:txBody>
      </p:sp>
      <p:sp>
        <p:nvSpPr>
          <p:cNvPr id="204" name="Google Shape;204;p9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6444507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420808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394684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9" descr="Picture 10"/>
          <p:cNvPicPr preferRelativeResize="0"/>
          <p:nvPr/>
        </p:nvPicPr>
        <p:blipFill rotWithShape="1">
          <a:blip r:embed="rId3">
            <a:alphaModFix/>
          </a:blip>
          <a:srcRect l="29795" t="17094" r="10277" b="9281"/>
          <a:stretch/>
        </p:blipFill>
        <p:spPr>
          <a:xfrm>
            <a:off x="2158409" y="1184215"/>
            <a:ext cx="4125433" cy="34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9" descr="Picture 13"/>
          <p:cNvPicPr preferRelativeResize="0"/>
          <p:nvPr/>
        </p:nvPicPr>
        <p:blipFill rotWithShape="1">
          <a:blip r:embed="rId3">
            <a:alphaModFix/>
          </a:blip>
          <a:srcRect l="93958" t="17094" b="9281"/>
          <a:stretch/>
        </p:blipFill>
        <p:spPr>
          <a:xfrm>
            <a:off x="6283842" y="1194847"/>
            <a:ext cx="415850" cy="34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3134232" y="13326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127142" y="2473842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120046" y="35300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43388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416156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409061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15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10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4" name="Google Shape;224;p10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Google Shape;225;p1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16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4" name="Google Shape;234;p30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" name="Google Shape;235;p3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17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1"/>
          <p:cNvGraphicFramePr/>
          <p:nvPr/>
        </p:nvGraphicFramePr>
        <p:xfrm>
          <a:off x="6123808" y="1052627"/>
          <a:ext cx="28062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7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1" name="Google Shape;241;p31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31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3" name="Google Shape;243;p31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4" name="Google Shape;244;p31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18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6123807" y="2401819"/>
          <a:ext cx="2806250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7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Google Shape;253;p34"/>
          <p:cNvSpPr/>
          <p:nvPr/>
        </p:nvSpPr>
        <p:spPr>
          <a:xfrm>
            <a:off x="8587871" y="2781413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34"/>
          <p:cNvSpPr/>
          <p:nvPr/>
        </p:nvSpPr>
        <p:spPr>
          <a:xfrm rot="5400000">
            <a:off x="3782333" y="1509405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6123808" y="1052627"/>
          <a:ext cx="28062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76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0.3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p34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19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678233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 sz="2800"/>
              <a:t>Exploring flux</a:t>
            </a:r>
            <a:br>
              <a:rPr lang="en-US" sz="2800"/>
            </a:br>
            <a:r>
              <a:rPr lang="en-US" sz="3600"/>
              <a:t>map()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>
            <a:spLocks noGrp="1"/>
          </p:cNvSpPr>
          <p:nvPr>
            <p:ph type="title"/>
          </p:nvPr>
        </p:nvSpPr>
        <p:spPr>
          <a:xfrm>
            <a:off x="721776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/>
              <a:t>Exploring Flux</a:t>
            </a:r>
            <a:br>
              <a:rPr lang="en-US"/>
            </a:br>
            <a:r>
              <a:rPr lang="en-US" sz="3600"/>
              <a:t>Custom 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>
            <a:spLocks noGrp="1"/>
          </p:cNvSpPr>
          <p:nvPr>
            <p:ph type="title" idx="4294967295"/>
          </p:nvPr>
        </p:nvSpPr>
        <p:spPr>
          <a:xfrm>
            <a:off x="194734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Recall: What Is Flux?</a:t>
            </a:r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body" idx="4294967295"/>
          </p:nvPr>
        </p:nvSpPr>
        <p:spPr>
          <a:xfrm>
            <a:off x="194734" y="109180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Flux is a functional data scripting and query language</a:t>
            </a:r>
            <a:endParaRPr dirty="0"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 dirty="0">
                <a:solidFill>
                  <a:schemeClr val="lt1"/>
                </a:solidFill>
              </a:rPr>
              <a:t>Written to be:</a:t>
            </a:r>
            <a:endParaRPr dirty="0"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dirty="0">
                <a:solidFill>
                  <a:schemeClr val="lt1"/>
                </a:solidFill>
              </a:rPr>
              <a:t>Useable: easy to learn</a:t>
            </a:r>
            <a:endParaRPr dirty="0"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dirty="0">
                <a:solidFill>
                  <a:schemeClr val="lt1"/>
                </a:solidFill>
              </a:rPr>
              <a:t>Readable: developers read more code than we write</a:t>
            </a:r>
            <a:endParaRPr dirty="0"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F0"/>
              </a:buClr>
              <a:buSzPts val="1800"/>
              <a:buChar char="–"/>
            </a:pPr>
            <a:r>
              <a:rPr lang="en-US" b="1" dirty="0">
                <a:solidFill>
                  <a:srgbClr val="00B0F0"/>
                </a:solidFill>
              </a:rPr>
              <a:t>Composable: developers can build onto the language</a:t>
            </a:r>
            <a:endParaRPr dirty="0"/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dirty="0">
                <a:solidFill>
                  <a:schemeClr val="lt1"/>
                </a:solidFill>
              </a:rPr>
              <a:t>Testable: queries are code</a:t>
            </a:r>
          </a:p>
          <a:p>
            <a:pPr marL="600075" lvl="1" indent="-257175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 dirty="0">
                <a:solidFill>
                  <a:schemeClr val="lt1"/>
                </a:solidFill>
              </a:rPr>
              <a:t>Contributable: open source contributions matter</a:t>
            </a:r>
            <a:endParaRPr lang="en-US" dirty="0"/>
          </a:p>
        </p:txBody>
      </p:sp>
      <p:sp>
        <p:nvSpPr>
          <p:cNvPr id="272" name="Google Shape;272;p13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21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title" idx="4294967295"/>
          </p:nvPr>
        </p:nvSpPr>
        <p:spPr>
          <a:xfrm>
            <a:off x="177800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and using a custom function</a:t>
            </a:r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body" idx="4294967295"/>
          </p:nvPr>
        </p:nvSpPr>
        <p:spPr>
          <a:xfrm>
            <a:off x="177800" y="121073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Syntax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&lt;&lt;variable&gt;&gt;*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&lt;&lt;implementation&gt;&gt;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lang="en-US" sz="1600" b="1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 = (x) =&gt; x*x</a:t>
            </a:r>
            <a:endParaRPr>
              <a:solidFill>
                <a:srgbClr val="FF4E47"/>
              </a:solidFill>
            </a:endParaRPr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from(bucket:"foo")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range(start: -1h)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filter(fn: (r) =&gt; r._measurement == "samples")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map(fn: (r) =&gt; ({ _value: </a:t>
            </a:r>
            <a:r>
              <a:rPr lang="en-US" sz="1600" b="1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squared(x: r._value)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}))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filter(fn: (r) =&gt; r._value &gt; 23.2)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22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>
            <a:spLocks noGrp="1"/>
          </p:cNvSpPr>
          <p:nvPr>
            <p:ph type="title" idx="4294967295"/>
          </p:nvPr>
        </p:nvSpPr>
        <p:spPr>
          <a:xfrm>
            <a:off x="211666" y="5080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 custom pipe forwardable function</a:t>
            </a:r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4294967295"/>
          </p:nvPr>
        </p:nvSpPr>
        <p:spPr>
          <a:xfrm>
            <a:off x="539750" y="1244600"/>
            <a:ext cx="860425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59556" lvl="0" indent="-2496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Syntax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=&lt;-,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&lt;&lt;variable&gt;&gt;</a:t>
            </a:r>
            <a:r>
              <a:rPr lang="en-US"/>
              <a:t>*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b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lang="en-US" b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>
                <a:solidFill>
                  <a:schemeClr val="lt1"/>
                </a:solidFill>
              </a:rPr>
              <a:t>&lt;&lt; implementation &gt;&gt;</a:t>
            </a:r>
            <a:endParaRPr/>
          </a:p>
          <a:p>
            <a:pPr marL="259556" lvl="0" indent="-249648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US">
                <a:solidFill>
                  <a:srgbClr val="FFFFFF"/>
                </a:solidFill>
              </a:rPr>
              <a:t>Example</a:t>
            </a:r>
            <a:endParaRPr/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 = (tables=&lt;-) =&gt;</a:t>
            </a:r>
            <a:endParaRPr sz="500" b="1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		tables |&gt; map(fn: (r) =&gt; squared(r._value))</a:t>
            </a:r>
            <a:endParaRPr sz="150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(bucket:"foo")</a:t>
            </a:r>
            <a:endParaRPr sz="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range(start: -1h)</a:t>
            </a:r>
            <a:endParaRPr sz="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r._measurement == "samples")</a:t>
            </a:r>
            <a:endParaRPr sz="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 sz="1500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allSquared()</a:t>
            </a:r>
            <a:endParaRPr sz="500" b="1">
              <a:solidFill>
                <a:srgbClr val="00B0F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r._value &gt; 23.2)</a:t>
            </a:r>
            <a:endParaRPr sz="500">
              <a:solidFill>
                <a:schemeClr val="lt1"/>
              </a:solidFill>
            </a:endParaRPr>
          </a:p>
          <a:p>
            <a:pPr marL="600075" lvl="1" indent="-151447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ct val="85714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15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23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title" idx="4294967295"/>
          </p:nvPr>
        </p:nvSpPr>
        <p:spPr>
          <a:xfrm>
            <a:off x="0" y="1544638"/>
            <a:ext cx="3971925" cy="1347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"/>
              <a:buNone/>
            </a:pPr>
            <a:r>
              <a:rPr lang="en-US" sz="2400" b="0" i="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rPr>
              <a:t>Let’s get dirty!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2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298" name="Google Shape;298;p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2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lang="en-US" sz="5400" b="0" i="0" u="none" strike="noStrike" cap="non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24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" name="Google Shape;1334;p27">
            <a:extLst>
              <a:ext uri="{FF2B5EF4-FFF2-40B4-BE49-F238E27FC236}">
                <a16:creationId xmlns:a16="http://schemas.microsoft.com/office/drawing/2014/main" id="{6092428F-2916-334A-BFE3-60FEB1A4FF0E}"/>
              </a:ext>
            </a:extLst>
          </p:cNvPr>
          <p:cNvSpPr txBox="1">
            <a:spLocks/>
          </p:cNvSpPr>
          <p:nvPr/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get dirty!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 idx="4294967295"/>
          </p:nvPr>
        </p:nvSpPr>
        <p:spPr>
          <a:xfrm>
            <a:off x="285750" y="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Continuous Linear Pizza Oven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Learning goals</a:t>
            </a: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9556" marR="0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9556" marR="0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 functions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0288" y="-116675"/>
            <a:ext cx="7491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25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>
            <a:spLocks noGrp="1"/>
          </p:cNvSpPr>
          <p:nvPr>
            <p:ph type="title" idx="4294967295"/>
          </p:nvPr>
        </p:nvSpPr>
        <p:spPr>
          <a:xfrm>
            <a:off x="424542" y="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Task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ldNum" idx="4294967295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330200" y="787401"/>
            <a:ext cx="8389258" cy="233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temperature observations of the cooking base area by by subtracting a delta of 5°C to each value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inline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function to be used in the inline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pipe forwardable function</a:t>
            </a:r>
            <a:b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contains a map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26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296aff5f_0_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322" name="Google Shape;322;gd8296aff5f_0_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23" name="Google Shape;323;gd8296aff5f_0_0" descr="Picture 4"/>
          <p:cNvPicPr preferRelativeResize="0"/>
          <p:nvPr/>
        </p:nvPicPr>
        <p:blipFill rotWithShape="1">
          <a:blip r:embed="rId3">
            <a:alphaModFix/>
          </a:blip>
          <a:srcRect t="21543" b="14357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29" name="Google Shape;329;p1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28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29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0" y="411163"/>
            <a:ext cx="7372350" cy="67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52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4294967295"/>
          </p:nvPr>
        </p:nvSpPr>
        <p:spPr>
          <a:xfrm>
            <a:off x="0" y="1397000"/>
            <a:ext cx="41830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work?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applies a function to each element of a collection</a:t>
            </a:r>
            <a:endParaRPr/>
          </a:p>
          <a:p>
            <a:pPr marL="57150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square each number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908805" y="1396738"/>
            <a:ext cx="411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spAutoFit/>
          </a:bodyPr>
          <a:lstStyle/>
          <a:p>
            <a:pPr marL="952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for?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lang="en-US"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data into information!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3" descr="Picture 4"/>
          <p:cNvPicPr preferRelativeResize="0"/>
          <p:nvPr/>
        </p:nvPicPr>
        <p:blipFill rotWithShape="1">
          <a:blip r:embed="rId3">
            <a:alphaModFix/>
          </a:blip>
          <a:srcRect l="54135" t="57143" r="1916" b="10133"/>
          <a:stretch/>
        </p:blipFill>
        <p:spPr>
          <a:xfrm>
            <a:off x="1829050" y="2929316"/>
            <a:ext cx="2411178" cy="12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45" name="Google Shape;345;p36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6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30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7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31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>
            <a:spLocks noGrp="1"/>
          </p:cNvSpPr>
          <p:nvPr>
            <p:ph type="body" idx="4294967295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32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>
            <a:spLocks noGrp="1"/>
          </p:cNvSpPr>
          <p:nvPr>
            <p:ph type="body" idx="4294967295"/>
          </p:nvPr>
        </p:nvSpPr>
        <p:spPr>
          <a:xfrm>
            <a:off x="4675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b="1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>
                <a:solidFill>
                  <a:schemeClr val="lt1"/>
                </a:solidFill>
              </a:rPr>
              <a:t> clause can add a column to each table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lang="en-US" b="1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</a:t>
            </a:r>
            <a:r>
              <a:rPr lang="en-US"/>
              <a:t>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lang="en-US" b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</a:t>
            </a:r>
            <a:r>
              <a:rPr lang="en-US" b="1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69" name="Google Shape;369;p19"/>
          <p:cNvSpPr txBox="1">
            <a:spLocks noGrp="1"/>
          </p:cNvSpPr>
          <p:nvPr>
            <p:ph type="sldNum" idx="4294967295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9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answers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33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f4b562ef61_0_1"/>
          <p:cNvSpPr txBox="1">
            <a:spLocks noGrp="1"/>
          </p:cNvSpPr>
          <p:nvPr>
            <p:ph type="title" idx="4294967295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-US" sz="32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sz="3200" b="0" i="0" u="none" strike="noStrike" cap="non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77" name="Google Shape;377;gf4b562ef61_0_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78" name="Google Shape;378;gf4b562ef61_0_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0012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 idx="4294967295"/>
          </p:nvPr>
        </p:nvSpPr>
        <p:spPr>
          <a:xfrm>
            <a:off x="268203" y="357477"/>
            <a:ext cx="7372350" cy="69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body" idx="4294967295"/>
          </p:nvPr>
        </p:nvSpPr>
        <p:spPr>
          <a:xfrm>
            <a:off x="268203" y="1261534"/>
            <a:ext cx="404971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4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 descr="Picture 13"/>
          <p:cNvPicPr preferRelativeResize="0"/>
          <p:nvPr/>
        </p:nvPicPr>
        <p:blipFill rotWithShape="1">
          <a:blip r:embed="rId3">
            <a:alphaModFix/>
          </a:blip>
          <a:srcRect l="29457" t="16943" r="26938" b="10366"/>
          <a:stretch/>
        </p:blipFill>
        <p:spPr>
          <a:xfrm>
            <a:off x="2983484" y="1064661"/>
            <a:ext cx="3168503" cy="36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title" idx="4294967295"/>
          </p:nvPr>
        </p:nvSpPr>
        <p:spPr>
          <a:xfrm>
            <a:off x="254001" y="761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Combine/derive data with map()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012642" y="2477381"/>
            <a:ext cx="197310" cy="180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870349" y="1251087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852626" y="2424215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856163" y="3565450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5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6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7" name="Google Shape;107;p6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6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7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6177694" y="1198249"/>
          <a:ext cx="595675" cy="86865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8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ldNum" idx="4294967295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6177694" y="2550209"/>
          <a:ext cx="595675" cy="88005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6" name="Google Shape;136;p22"/>
          <p:cNvGraphicFramePr/>
          <p:nvPr/>
        </p:nvGraphicFramePr>
        <p:xfrm>
          <a:off x="132679" y="2401819"/>
          <a:ext cx="2498875" cy="11772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11:15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11:50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temp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temp]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7" name="Google Shape;137;p22"/>
          <p:cNvGraphicFramePr/>
          <p:nvPr/>
        </p:nvGraphicFramePr>
        <p:xfrm>
          <a:off x="132680" y="1049674"/>
          <a:ext cx="2498875" cy="116580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66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6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_time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_m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_field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_value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11:45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obs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humidity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GroupKey[obs, humidity]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 rot="5400000">
            <a:off x="3790499" y="1277919"/>
            <a:ext cx="721111" cy="28601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dist="20000" dir="5400000" rotWithShape="0">
              <a:srgbClr val="000000">
                <a:alpha val="36862"/>
              </a:srgbClr>
            </a:outerShdw>
          </a:effectLst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lang="en-US" sz="1400" b="1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-US" sz="1400" b="0" i="0" u="none" strike="noStrike" cap="non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sz="1400" b="0" i="0" u="none" strike="noStrike" cap="non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6177694" y="1198249"/>
          <a:ext cx="595675" cy="868650"/>
        </p:xfrm>
        <a:graphic>
          <a:graphicData uri="http://schemas.openxmlformats.org/drawingml/2006/table">
            <a:tbl>
              <a:tblPr>
                <a:noFill/>
                <a:tableStyleId>{39D2CECF-0257-4B82-AE93-4A4903984E8B}</a:tableStyleId>
              </a:tblPr>
              <a:tblGrid>
                <a:gridCol w="595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strike="noStrike" cap="none">
                        <a:solidFill>
                          <a:srgbClr val="00B0F0"/>
                        </a:solidFill>
                      </a:endParaRPr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45725" marR="45725" marT="45725" marB="45725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9</a:t>
            </a:fld>
            <a:endParaRPr sz="6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2072</Words>
  <Application>Microsoft Macintosh PowerPoint</Application>
  <PresentationFormat>On-screen Show (16:9)</PresentationFormat>
  <Paragraphs>593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Courier</vt:lpstr>
      <vt:lpstr>Rubik</vt:lpstr>
      <vt:lpstr>Calibri</vt:lpstr>
      <vt:lpstr>Arial</vt:lpstr>
      <vt:lpstr>Helvetica Neue</vt:lpstr>
      <vt:lpstr>1_Office Theme</vt:lpstr>
      <vt:lpstr>Advanced Data Analysis map() &amp; Custom Functions</vt:lpstr>
      <vt:lpstr>Exploring flux map()</vt:lpstr>
      <vt:lpstr>Map()</vt:lpstr>
      <vt:lpstr>Map() in flux</vt:lpstr>
      <vt:lpstr>Combine/derive data with map()</vt:lpstr>
      <vt:lpstr>PowerPoint Presentation</vt:lpstr>
      <vt:lpstr>PowerPoint Presentation</vt:lpstr>
      <vt:lpstr>PowerPoint Presentation</vt:lpstr>
      <vt:lpstr>PowerPoint Presentation</vt:lpstr>
      <vt:lpstr>Enrich data using map(r with … )</vt:lpstr>
      <vt:lpstr>PowerPoint Presentation</vt:lpstr>
      <vt:lpstr>PowerPoint Presentation</vt:lpstr>
      <vt:lpstr>PowerPoint Presentation</vt:lpstr>
      <vt:lpstr>PowerPoint Presentation</vt:lpstr>
      <vt:lpstr>Clean data using map(r with … )</vt:lpstr>
      <vt:lpstr>PowerPoint Presentation</vt:lpstr>
      <vt:lpstr>PowerPoint Presentation</vt:lpstr>
      <vt:lpstr>PowerPoint Presentation</vt:lpstr>
      <vt:lpstr>PowerPoint Presentation</vt:lpstr>
      <vt:lpstr>Exploring Flux Custom Functions</vt:lpstr>
      <vt:lpstr>Recall: What Is Flux?</vt:lpstr>
      <vt:lpstr>Defining and using a custom function</vt:lpstr>
      <vt:lpstr>Defining a custom pipe forwardable function</vt:lpstr>
      <vt:lpstr>Let’s get dirty!</vt:lpstr>
      <vt:lpstr>Continuous Linear Pizza Oven</vt:lpstr>
      <vt:lpstr>Task</vt:lpstr>
      <vt:lpstr>Let’s do some live coding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Data Analysis map() &amp; Custom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map() &amp; Custom Functions</dc:title>
  <cp:lastModifiedBy>Riccardo Tommasini</cp:lastModifiedBy>
  <cp:revision>1</cp:revision>
  <dcterms:modified xsi:type="dcterms:W3CDTF">2021-10-07T08:48:48Z</dcterms:modified>
</cp:coreProperties>
</file>