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Rubik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jxdKG4B7UKfRdwCUJG/bBvzu7u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C7B130-F511-414D-B7B9-4AE5177138E9}">
  <a:tblStyle styleId="{A1C7B130-F511-414D-B7B9-4AE5177138E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CAEBFF"/>
          </a:solidFill>
        </a:fill>
      </a:tcStyle>
    </a:wholeTbl>
    <a:band1H>
      <a:tcTxStyle b="off" i="off"/>
    </a:band1H>
    <a:band2H>
      <a:tcTxStyle b="off" i="off"/>
      <a:tcStyle>
        <a:fill>
          <a:solidFill>
            <a:srgbClr val="E6F5FF"/>
          </a:solidFill>
        </a:fill>
      </a:tcStyle>
    </a:band2H>
    <a:band1V>
      <a:tcTxStyle b="off" i="off"/>
    </a:band1V>
    <a:band2V>
      <a:tcTxStyle b="off" i="off"/>
    </a:band2V>
    <a:lastCol>
      <a:tcTxStyle b="off" i="off"/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20" Type="http://schemas.openxmlformats.org/officeDocument/2006/relationships/slide" Target="slides/slide15.xml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22" Type="http://schemas.openxmlformats.org/officeDocument/2006/relationships/slide" Target="slides/slide17.xml"/><Relationship Id="rId44" Type="http://schemas.openxmlformats.org/officeDocument/2006/relationships/font" Target="fonts/Rubik-regular.fntdata"/><Relationship Id="rId21" Type="http://schemas.openxmlformats.org/officeDocument/2006/relationships/slide" Target="slides/slide16.xml"/><Relationship Id="rId43" Type="http://schemas.openxmlformats.org/officeDocument/2006/relationships/font" Target="fonts/HelveticaNeue-boldItalic.fntdata"/><Relationship Id="rId24" Type="http://schemas.openxmlformats.org/officeDocument/2006/relationships/slide" Target="slides/slide19.xml"/><Relationship Id="rId46" Type="http://schemas.openxmlformats.org/officeDocument/2006/relationships/font" Target="fonts/Rubik-italic.fntdata"/><Relationship Id="rId23" Type="http://schemas.openxmlformats.org/officeDocument/2006/relationships/slide" Target="slides/slide18.xml"/><Relationship Id="rId45" Type="http://schemas.openxmlformats.org/officeDocument/2006/relationships/font" Target="fonts/Rubi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Rubik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4b562ef61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f4b562ef61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8296aff5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gd8296aff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b="1" lang="en-US">
                <a:solidFill>
                  <a:srgbClr val="00B050"/>
                </a:solidFill>
              </a:rPr>
              <a:t>F 🡪 in tutti i punti dove passi una funzione puoi passare anche una custom function, e.g., filter (banale), aggregateWindow (già più complesso)</a:t>
            </a:r>
            <a:endParaRPr b="1">
              <a:solidFill>
                <a:srgbClr val="00B05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f4b562ef61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gf4b562ef6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1">
  <p:cSld name="1_Title Slid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gd5c198ca85_2_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4" name="Google Shape;14;gd5c198ca85_2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5" name="Google Shape;15;gd5c198ca85_2_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d5c198ca85_2_32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" name="Google Shape;17;gd5c198ca85_2_32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" name="Google Shape;18;gd5c198ca85_2_32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9" name="Google Shape;19;gd5c198ca85_2_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0" name="Google Shape;20;gd5c198ca85_2_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1" name="Google Shape;21;gd5c198ca85_2_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d5c198ca85_2_32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gd5c198ca85_2_32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24" name="Google Shape;24;gd5c198ca85_2_32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gd5c198ca85_2_32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d5c198ca85_2_46"/>
          <p:cNvSpPr txBox="1"/>
          <p:nvPr>
            <p:ph idx="1" type="subTitle"/>
          </p:nvPr>
        </p:nvSpPr>
        <p:spPr>
          <a:xfrm>
            <a:off x="710889" y="2614223"/>
            <a:ext cx="55671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gd5c198ca85_2_46"/>
          <p:cNvSpPr txBox="1"/>
          <p:nvPr>
            <p:ph type="title"/>
          </p:nvPr>
        </p:nvSpPr>
        <p:spPr>
          <a:xfrm>
            <a:off x="710890" y="1333701"/>
            <a:ext cx="5567100" cy="96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"/>
              <a:buNone/>
              <a:defRPr b="0" i="0" sz="3600" u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29" name="Google Shape;29;gd5c198ca85_2_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0" name="Google Shape;30;gd5c198ca85_2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1" name="Google Shape;31;gd5c198ca85_2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d5c198ca85_2_46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>
  <p:cSld name="Blank White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d5c198ca85_2_52"/>
          <p:cNvSpPr txBox="1"/>
          <p:nvPr>
            <p:ph idx="12" type="sldNum"/>
          </p:nvPr>
        </p:nvSpPr>
        <p:spPr>
          <a:xfrm>
            <a:off x="8556784" y="4749851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d5c198ca85_2_29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gd5c198ca85_2_29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39" name="Google Shape;39;gd5c198ca85_2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40" name="Google Shape;40;gd5c198ca85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41" name="Google Shape;41;gd5c198ca85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d5c198ca85_2_7"/>
          <p:cNvSpPr txBox="1"/>
          <p:nvPr>
            <p:ph idx="1" type="body"/>
          </p:nvPr>
        </p:nvSpPr>
        <p:spPr>
          <a:xfrm>
            <a:off x="720171" y="3502450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43" name="Google Shape;43;gd5c198ca85_2_7"/>
          <p:cNvCxnSpPr/>
          <p:nvPr/>
        </p:nvCxnSpPr>
        <p:spPr>
          <a:xfrm>
            <a:off x="720171" y="3369231"/>
            <a:ext cx="3851700" cy="0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4" name="Google Shape;44;gd5c198ca85_2_7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45" name="Google Shape;45;gd5c198ca85_2_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46" name="Google Shape;46;gd5c198ca85_2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47" name="Google Shape;47;gd5c198ca85_2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gd5c198ca85_2_7"/>
          <p:cNvSpPr txBox="1"/>
          <p:nvPr>
            <p:ph idx="2" type="subTitle"/>
          </p:nvPr>
        </p:nvSpPr>
        <p:spPr>
          <a:xfrm>
            <a:off x="720171" y="3502451"/>
            <a:ext cx="39729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49" name="Google Shape;49;gd5c198ca85_2_7"/>
          <p:cNvSpPr txBox="1"/>
          <p:nvPr/>
        </p:nvSpPr>
        <p:spPr>
          <a:xfrm>
            <a:off x="720171" y="1898254"/>
            <a:ext cx="39729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cxnSp>
        <p:nvCxnSpPr>
          <p:cNvPr id="50" name="Google Shape;50;gd5c198ca85_2_7"/>
          <p:cNvCxnSpPr/>
          <p:nvPr/>
        </p:nvCxnSpPr>
        <p:spPr>
          <a:xfrm>
            <a:off x="720171" y="3369232"/>
            <a:ext cx="385170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d5c198ca85_2_7"/>
          <p:cNvSpPr txBox="1"/>
          <p:nvPr>
            <p:ph idx="3" type="body"/>
          </p:nvPr>
        </p:nvSpPr>
        <p:spPr>
          <a:xfrm>
            <a:off x="720170" y="1851743"/>
            <a:ext cx="4006800" cy="14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53" name="Google Shape;53;gd5c198ca85_2_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d5c198ca85_2_21"/>
          <p:cNvSpPr txBox="1"/>
          <p:nvPr>
            <p:ph type="title"/>
          </p:nvPr>
        </p:nvSpPr>
        <p:spPr>
          <a:xfrm>
            <a:off x="431581" y="179293"/>
            <a:ext cx="8341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gd5c198ca85_2_2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>
  <p:cSld name="InfluxDays - Content Dar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5c198ca85_2_25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gd5c198ca85_2_25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59" name="Google Shape;59;gd5c198ca85_2_25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gd5c198ca85_2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gd5c198ca85_2_0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d5c198ca85_2_0"/>
          <p:cNvSpPr txBox="1"/>
          <p:nvPr/>
        </p:nvSpPr>
        <p:spPr>
          <a:xfrm>
            <a:off x="8646428" y="4889491"/>
            <a:ext cx="12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gd5c198ca85_2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d5c198ca85_2_0"/>
          <p:cNvSpPr txBox="1"/>
          <p:nvPr>
            <p:ph idx="1" type="body"/>
          </p:nvPr>
        </p:nvSpPr>
        <p:spPr>
          <a:xfrm>
            <a:off x="463540" y="1244338"/>
            <a:ext cx="82083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gd5c198ca85_2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4b562ef61_0_39"/>
          <p:cNvSpPr txBox="1"/>
          <p:nvPr>
            <p:ph idx="4294967295" type="title"/>
          </p:nvPr>
        </p:nvSpPr>
        <p:spPr>
          <a:xfrm>
            <a:off x="720174" y="1898250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b="0" i="0" sz="3200" u="none" cap="none" strike="noStrik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5" name="Google Shape;65;gf4b562ef61_0_39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gf4b562ef61_0_39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idx="4294967295" type="title"/>
          </p:nvPr>
        </p:nvSpPr>
        <p:spPr>
          <a:xfrm>
            <a:off x="220134" y="-214411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 )</a:t>
            </a:r>
            <a:endParaRPr/>
          </a:p>
        </p:txBody>
      </p:sp>
      <p:sp>
        <p:nvSpPr>
          <p:cNvPr id="147" name="Google Shape;147;p7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6699691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686625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6649867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152" name="Google Shape;152;p7"/>
          <p:cNvPicPr preferRelativeResize="0"/>
          <p:nvPr/>
        </p:nvPicPr>
        <p:blipFill rotWithShape="1">
          <a:blip r:embed="rId3">
            <a:alphaModFix/>
          </a:blip>
          <a:srcRect b="9281" l="29795" r="0" t="17094"/>
          <a:stretch/>
        </p:blipFill>
        <p:spPr>
          <a:xfrm>
            <a:off x="2147775" y="1194848"/>
            <a:ext cx="4833026" cy="347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669970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681975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6653614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8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62" name="Google Shape;162;p8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63" name="Google Shape;163;p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0" name="Google Shape;170;p25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71" name="Google Shape;171;p25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72" name="Google Shape;172;p25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26"/>
          <p:cNvGraphicFramePr/>
          <p:nvPr/>
        </p:nvGraphicFramePr>
        <p:xfrm>
          <a:off x="5914082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40850"/>
                <a:gridCol w="448075"/>
                <a:gridCol w="765725"/>
                <a:gridCol w="623075"/>
                <a:gridCol w="5490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79" name="Google Shape;179;p26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0" name="Google Shape;180;p26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81" name="Google Shape;181;p26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82" name="Google Shape;182;p26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5914082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35375"/>
                <a:gridCol w="418450"/>
                <a:gridCol w="848150"/>
                <a:gridCol w="590725"/>
                <a:gridCol w="5340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1" name="Google Shape;191;p29"/>
          <p:cNvSpPr/>
          <p:nvPr/>
        </p:nvSpPr>
        <p:spPr>
          <a:xfrm>
            <a:off x="8675252" y="2773316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93" name="Google Shape;193;p29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94" name="Google Shape;194;p29"/>
          <p:cNvSpPr txBox="1"/>
          <p:nvPr/>
        </p:nvSpPr>
        <p:spPr>
          <a:xfrm>
            <a:off x="2720974" y="1005243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hour: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5914082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40850"/>
                <a:gridCol w="448075"/>
                <a:gridCol w="765725"/>
                <a:gridCol w="623075"/>
                <a:gridCol w="5490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97" name="Google Shape;197;p29"/>
          <p:cNvSpPr/>
          <p:nvPr/>
        </p:nvSpPr>
        <p:spPr>
          <a:xfrm>
            <a:off x="8668371" y="1425965"/>
            <a:ext cx="108001" cy="41801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 txBox="1"/>
          <p:nvPr>
            <p:ph idx="4294967295" type="title"/>
          </p:nvPr>
        </p:nvSpPr>
        <p:spPr>
          <a:xfrm>
            <a:off x="152867" y="-187395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 using map(r </a:t>
            </a:r>
            <a:r>
              <a:rPr lang="en-US" sz="2100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 )</a:t>
            </a:r>
            <a:endParaRPr/>
          </a:p>
        </p:txBody>
      </p:sp>
      <p:sp>
        <p:nvSpPr>
          <p:cNvPr id="204" name="Google Shape;204;p9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6444507" y="1685109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6420808" y="2769327"/>
            <a:ext cx="108001" cy="418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6394684" y="3853543"/>
            <a:ext cx="108001" cy="6976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4491651" y="2541180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209" name="Google Shape;209;p9"/>
          <p:cNvPicPr preferRelativeResize="0"/>
          <p:nvPr/>
        </p:nvPicPr>
        <p:blipFill rotWithShape="1">
          <a:blip r:embed="rId3">
            <a:alphaModFix/>
          </a:blip>
          <a:srcRect b="9281" l="29795" r="10277" t="17094"/>
          <a:stretch/>
        </p:blipFill>
        <p:spPr>
          <a:xfrm>
            <a:off x="2158409" y="1184215"/>
            <a:ext cx="4125433" cy="3472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3" id="210" name="Google Shape;210;p9"/>
          <p:cNvPicPr preferRelativeResize="0"/>
          <p:nvPr/>
        </p:nvPicPr>
        <p:blipFill rotWithShape="1">
          <a:blip r:embed="rId3">
            <a:alphaModFix/>
          </a:blip>
          <a:srcRect b="9281" l="93958" r="0" t="17094"/>
          <a:stretch/>
        </p:blipFill>
        <p:spPr>
          <a:xfrm>
            <a:off x="6283842" y="1194847"/>
            <a:ext cx="415850" cy="347284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9"/>
          <p:cNvSpPr/>
          <p:nvPr/>
        </p:nvSpPr>
        <p:spPr>
          <a:xfrm>
            <a:off x="3134232" y="13326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127142" y="2473842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3120046" y="353001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6433880" y="14318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6416156" y="2562443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409061" y="3661147"/>
            <a:ext cx="108001" cy="10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10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24" name="Google Shape;224;p10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25" name="Google Shape;225;p1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/>
          <p:nvPr/>
        </p:nvSpPr>
        <p:spPr>
          <a:xfrm rot="5400000">
            <a:off x="3782333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34" name="Google Shape;234;p30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35" name="Google Shape;235;p3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31"/>
          <p:cNvGraphicFramePr/>
          <p:nvPr/>
        </p:nvGraphicFramePr>
        <p:xfrm>
          <a:off x="6123808" y="1052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769125"/>
                <a:gridCol w="537750"/>
                <a:gridCol w="749700"/>
                <a:gridCol w="7497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41" name="Google Shape;241;p31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31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43" name="Google Shape;243;p31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44" name="Google Shape;244;p31"/>
          <p:cNvSpPr/>
          <p:nvPr/>
        </p:nvSpPr>
        <p:spPr>
          <a:xfrm rot="5400000">
            <a:off x="3782333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1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" name="Google Shape;252;p34"/>
          <p:cNvGraphicFramePr/>
          <p:nvPr/>
        </p:nvGraphicFramePr>
        <p:xfrm>
          <a:off x="6123807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760650"/>
                <a:gridCol w="500950"/>
                <a:gridCol w="772325"/>
                <a:gridCol w="77232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53" name="Google Shape;253;p34"/>
          <p:cNvSpPr/>
          <p:nvPr/>
        </p:nvSpPr>
        <p:spPr>
          <a:xfrm>
            <a:off x="8587871" y="2781413"/>
            <a:ext cx="108001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55" name="Google Shape;255;p34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56" name="Google Shape;256;p34"/>
          <p:cNvSpPr/>
          <p:nvPr/>
        </p:nvSpPr>
        <p:spPr>
          <a:xfrm rot="5400000">
            <a:off x="3782333" y="1509405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2712808" y="1217974"/>
            <a:ext cx="3411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r with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_value 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   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 r._value/100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8" name="Google Shape;258;p34"/>
          <p:cNvGraphicFramePr/>
          <p:nvPr/>
        </p:nvGraphicFramePr>
        <p:xfrm>
          <a:off x="6123808" y="1052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769125"/>
                <a:gridCol w="537750"/>
                <a:gridCol w="749700"/>
                <a:gridCol w="7497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_value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0.3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259" name="Google Shape;259;p34"/>
          <p:cNvSpPr/>
          <p:nvPr/>
        </p:nvSpPr>
        <p:spPr>
          <a:xfrm>
            <a:off x="8592432" y="1426521"/>
            <a:ext cx="130387" cy="41801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>
            <p:ph type="title"/>
          </p:nvPr>
        </p:nvSpPr>
        <p:spPr>
          <a:xfrm>
            <a:off x="678233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 sz="2800"/>
              <a:t>Exploring Flux</a:t>
            </a:r>
            <a:br>
              <a:rPr lang="en-US" sz="2800"/>
            </a:br>
            <a:r>
              <a:rPr lang="en-US" sz="3600"/>
              <a:t>map()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721776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</a:pPr>
            <a:r>
              <a:rPr lang="en-US"/>
              <a:t>Exploring Flux</a:t>
            </a:r>
            <a:br>
              <a:rPr lang="en-US"/>
            </a:br>
            <a:r>
              <a:rPr lang="en-US" sz="3600"/>
              <a:t>Custom Functions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"/>
          <p:cNvSpPr txBox="1"/>
          <p:nvPr>
            <p:ph idx="4294967295" type="title"/>
          </p:nvPr>
        </p:nvSpPr>
        <p:spPr>
          <a:xfrm>
            <a:off x="194734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Recall: What Is Flux?</a:t>
            </a:r>
            <a:endParaRPr/>
          </a:p>
        </p:txBody>
      </p:sp>
      <p:sp>
        <p:nvSpPr>
          <p:cNvPr id="271" name="Google Shape;271;p13"/>
          <p:cNvSpPr txBox="1"/>
          <p:nvPr>
            <p:ph idx="4294967295" type="body"/>
          </p:nvPr>
        </p:nvSpPr>
        <p:spPr>
          <a:xfrm>
            <a:off x="194734" y="109180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Flux is a functional data scripting and query language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Written to be: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Useable: easy to learn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Readable: developers read more code than we write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00B0F0"/>
              </a:buClr>
              <a:buSzPts val="1800"/>
              <a:buChar char="–"/>
            </a:pPr>
            <a:r>
              <a:rPr b="1" lang="en-US">
                <a:solidFill>
                  <a:srgbClr val="00B0F0"/>
                </a:solidFill>
              </a:rPr>
              <a:t>Composable: developers can build onto the language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Testable: queries are code</a:t>
            </a:r>
            <a:endParaRPr/>
          </a:p>
          <a:p>
            <a:pPr indent="-257175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</a:pPr>
            <a:r>
              <a:rPr lang="en-US">
                <a:solidFill>
                  <a:schemeClr val="lt1"/>
                </a:solidFill>
              </a:rPr>
              <a:t>Contributable: open source contributions matter</a:t>
            </a:r>
            <a:endParaRPr/>
          </a:p>
        </p:txBody>
      </p:sp>
      <p:sp>
        <p:nvSpPr>
          <p:cNvPr id="272" name="Google Shape;272;p13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/>
          <p:nvPr>
            <p:ph idx="4294967295" type="title"/>
          </p:nvPr>
        </p:nvSpPr>
        <p:spPr>
          <a:xfrm>
            <a:off x="177800" y="215106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and using a custom function</a:t>
            </a:r>
            <a:endParaRPr/>
          </a:p>
        </p:txBody>
      </p:sp>
      <p:sp>
        <p:nvSpPr>
          <p:cNvPr id="279" name="Google Shape;279;p14"/>
          <p:cNvSpPr txBox="1"/>
          <p:nvPr>
            <p:ph idx="4294967295" type="body"/>
          </p:nvPr>
        </p:nvSpPr>
        <p:spPr>
          <a:xfrm>
            <a:off x="177800" y="1210734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Syntax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&lt;&lt;variable&gt;&gt;*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&lt;&lt;implementation&gt;&gt;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Example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C00000"/>
              </a:buClr>
              <a:buSzPts val="1600"/>
              <a:buNone/>
            </a:pPr>
            <a:r>
              <a:rPr b="1" lang="en-US" sz="1600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 = (x) =&gt; x*x</a:t>
            </a:r>
            <a:endParaRPr>
              <a:solidFill>
                <a:srgbClr val="FF4E47"/>
              </a:solidFill>
            </a:endParaRPr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from(bucket:"foo")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range(start: -1h)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|&gt; filter(fn: (r) =&gt; r._measurement == "samples")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map(fn: (r) =&gt; ({ _value: </a:t>
            </a:r>
            <a:r>
              <a:rPr b="1" lang="en-US" sz="1600">
                <a:solidFill>
                  <a:srgbClr val="FF4E47"/>
                </a:solidFill>
                <a:latin typeface="Courier"/>
                <a:ea typeface="Courier"/>
                <a:cs typeface="Courier"/>
                <a:sym typeface="Courier"/>
              </a:rPr>
              <a:t>squared(x: r._value)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}))</a:t>
            </a: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6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filter(fn: (r) =&gt; r._value &gt; 23.2)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600"/>
              <a:buNone/>
            </a:pPr>
            <a:r>
              <a:t/>
            </a:r>
            <a:endParaRPr sz="16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0" name="Google Shape;280;p14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"/>
          <p:cNvSpPr txBox="1"/>
          <p:nvPr>
            <p:ph idx="4294967295" type="title"/>
          </p:nvPr>
        </p:nvSpPr>
        <p:spPr>
          <a:xfrm>
            <a:off x="211666" y="5080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Defining a custom pipe forwardable function</a:t>
            </a:r>
            <a:endParaRPr/>
          </a:p>
        </p:txBody>
      </p:sp>
      <p:sp>
        <p:nvSpPr>
          <p:cNvPr id="287" name="Google Shape;287;p15"/>
          <p:cNvSpPr txBox="1"/>
          <p:nvPr>
            <p:ph idx="4294967295" type="body"/>
          </p:nvPr>
        </p:nvSpPr>
        <p:spPr>
          <a:xfrm>
            <a:off x="539750" y="1244600"/>
            <a:ext cx="860425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49679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Syntax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ct val="85714"/>
              <a:buNone/>
            </a:pPr>
            <a:r>
              <a:rPr lang="en-US">
                <a:solidFill>
                  <a:schemeClr val="lt1"/>
                </a:solidFill>
              </a:rPr>
              <a:t>&lt;&lt;function name&gt;&gt;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=&lt;-,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&lt;&lt;variable&gt;&gt;</a:t>
            </a:r>
            <a:r>
              <a:rPr lang="en-US"/>
              <a:t>*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) =&gt; </a:t>
            </a:r>
            <a:b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           </a:t>
            </a:r>
            <a:r>
              <a:rPr lang="en-US">
                <a:solidFill>
                  <a:schemeClr val="lt1"/>
                </a:solidFill>
              </a:rPr>
              <a:t>&lt;&lt;table&gt;&gt;</a:t>
            </a:r>
            <a:r>
              <a:rPr b="1" lang="en-US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lang="en-US">
                <a:solidFill>
                  <a:schemeClr val="lt1"/>
                </a:solidFill>
              </a:rPr>
              <a:t>&lt;&lt; implementation &gt;&gt;</a:t>
            </a:r>
            <a:endParaRPr/>
          </a:p>
          <a:p>
            <a:pPr indent="-249679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•"/>
            </a:pPr>
            <a:r>
              <a:rPr lang="en-US">
                <a:solidFill>
                  <a:srgbClr val="FFFFFF"/>
                </a:solidFill>
              </a:rPr>
              <a:t>Example</a:t>
            </a:r>
            <a:endParaRPr/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 = (tables=&lt;-) =&gt;</a:t>
            </a:r>
            <a:endParaRPr b="1" sz="5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		tables |&gt; map(fn: (r) =&gt; squared(r._value))</a:t>
            </a:r>
            <a:endParaRPr sz="1500">
              <a:solidFill>
                <a:srgbClr val="00B0F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-US" sz="15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(bucket:"foo")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range(start: -1h)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r._measurement == "samples")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|&gt; </a:t>
            </a:r>
            <a:r>
              <a:rPr b="1" lang="en-US" sz="150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allSquared()</a:t>
            </a:r>
            <a:endParaRPr b="1" sz="500">
              <a:solidFill>
                <a:srgbClr val="00B0F0"/>
              </a:solidFill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8106"/>
              <a:buNone/>
            </a:pPr>
            <a:r>
              <a:rPr lang="en-US" sz="15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		|&gt; filter(fn: (r) =&gt; r._value &gt; 23.2)</a:t>
            </a:r>
            <a:endParaRPr sz="500">
              <a:solidFill>
                <a:schemeClr val="lt1"/>
              </a:solidFill>
            </a:endParaRPr>
          </a:p>
          <a:p>
            <a:pPr indent="-151447" lvl="1" marL="600075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ct val="85714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15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/>
          <p:nvPr>
            <p:ph idx="4294967295" type="title"/>
          </p:nvPr>
        </p:nvSpPr>
        <p:spPr>
          <a:xfrm>
            <a:off x="0" y="1544638"/>
            <a:ext cx="3971925" cy="1347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"/>
              <a:buNone/>
            </a:pPr>
            <a:r>
              <a:rPr b="0" i="0" lang="en-US" sz="2400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rPr>
              <a:t>Let’s get dirty!</a:t>
            </a:r>
            <a:endParaRPr/>
          </a:p>
        </p:txBody>
      </p:sp>
      <p:sp>
        <p:nvSpPr>
          <p:cNvPr id="295" name="Google Shape;295;p12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296" name="Google Shape;2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12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298" name="Google Shape;298;p12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2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US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0" name="Google Shape;300;p12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01" name="Google Shape;301;p12"/>
          <p:cNvSpPr txBox="1"/>
          <p:nvPr/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get dirty!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idx="4294967295" type="title"/>
          </p:nvPr>
        </p:nvSpPr>
        <p:spPr>
          <a:xfrm>
            <a:off x="285750" y="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Continuous Linear Pizza Oven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Learning goals</a:t>
            </a: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556" lvl="0" marL="25955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Map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556" lvl="0" marL="259556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Custom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288" y="-116675"/>
            <a:ext cx="74913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idx="4294967295" type="title"/>
          </p:nvPr>
        </p:nvSpPr>
        <p:spPr>
          <a:xfrm>
            <a:off x="424542" y="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"/>
              <a:buNone/>
            </a:pPr>
            <a:r>
              <a:rPr lang="en-US">
                <a:solidFill>
                  <a:schemeClr val="lt1"/>
                </a:solidFill>
              </a:rPr>
              <a:t>Task</a:t>
            </a:r>
            <a:endParaRPr/>
          </a:p>
        </p:txBody>
      </p:sp>
      <p:sp>
        <p:nvSpPr>
          <p:cNvPr id="315" name="Google Shape;315;p17"/>
          <p:cNvSpPr txBox="1"/>
          <p:nvPr>
            <p:ph idx="4294967295" type="sldNum"/>
          </p:nvPr>
        </p:nvSpPr>
        <p:spPr>
          <a:xfrm>
            <a:off x="7010400" y="3470672"/>
            <a:ext cx="2133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7"/>
          <p:cNvSpPr/>
          <p:nvPr/>
        </p:nvSpPr>
        <p:spPr>
          <a:xfrm>
            <a:off x="330200" y="787401"/>
            <a:ext cx="8389258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Correct the temperature observations of the cooking base area by by subtracting a delta of 5°C </a:t>
            </a: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each value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an inline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function to be used in the inline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custom pipe forwardable function</a:t>
            </a:r>
            <a:b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contains a 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d8296aff5f_0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sp>
        <p:nvSpPr>
          <p:cNvPr id="323" name="Google Shape;323;gd8296aff5f_0_0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icture 4" id="324" name="Google Shape;324;gd8296aff5f_0_0"/>
          <p:cNvPicPr preferRelativeResize="0"/>
          <p:nvPr/>
        </p:nvPicPr>
        <p:blipFill rotWithShape="1">
          <a:blip r:embed="rId3">
            <a:alphaModFix/>
          </a:blip>
          <a:srcRect b="14356" l="0" r="0" t="21543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30" name="Google Shape;330;p18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33" name="Google Shape;3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39" name="Google Shape;339;p35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4294967295" type="title"/>
          </p:nvPr>
        </p:nvSpPr>
        <p:spPr>
          <a:xfrm>
            <a:off x="0" y="411163"/>
            <a:ext cx="7372350" cy="677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</a:t>
            </a:r>
            <a:endParaRPr/>
          </a:p>
        </p:txBody>
      </p:sp>
      <p:sp>
        <p:nvSpPr>
          <p:cNvPr id="77" name="Google Shape;77;p3"/>
          <p:cNvSpPr txBox="1"/>
          <p:nvPr>
            <p:ph idx="4294967295" type="body"/>
          </p:nvPr>
        </p:nvSpPr>
        <p:spPr>
          <a:xfrm>
            <a:off x="0" y="1397000"/>
            <a:ext cx="41830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does it work?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applies a function to each element of a collection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square each number</a:t>
            </a:r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4908805" y="1396738"/>
            <a:ext cx="4114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95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for?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Derive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Enrich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–"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Turn data into information!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4" id="79" name="Google Shape;79;p3"/>
          <p:cNvPicPr preferRelativeResize="0"/>
          <p:nvPr/>
        </p:nvPicPr>
        <p:blipFill rotWithShape="1">
          <a:blip r:embed="rId3">
            <a:alphaModFix/>
          </a:blip>
          <a:srcRect b="10132" l="54135" r="1916" t="57143"/>
          <a:stretch/>
        </p:blipFill>
        <p:spPr>
          <a:xfrm>
            <a:off x="1829050" y="2929316"/>
            <a:ext cx="2411178" cy="122999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48" name="Google Shape;348;p36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51" name="Google Shape;3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?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57" name="Google Shape;357;p37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7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60" name="Google Shape;3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idx="4294967295" type="body"/>
          </p:nvPr>
        </p:nvSpPr>
        <p:spPr>
          <a:xfrm>
            <a:off x="463213" y="12446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clause can add a column to each table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?</a:t>
            </a:r>
            <a:endParaRPr/>
          </a:p>
        </p:txBody>
      </p:sp>
      <p:sp>
        <p:nvSpPr>
          <p:cNvPr id="366" name="Google Shape;366;p38"/>
          <p:cNvSpPr txBox="1"/>
          <p:nvPr>
            <p:ph idx="4294967295" type="sldNum"/>
          </p:nvPr>
        </p:nvSpPr>
        <p:spPr>
          <a:xfrm>
            <a:off x="7086600" y="3575447"/>
            <a:ext cx="2057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8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69" name="Google Shape;3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/>
          <p:nvPr>
            <p:ph idx="4294967295" type="body"/>
          </p:nvPr>
        </p:nvSpPr>
        <p:spPr>
          <a:xfrm>
            <a:off x="467525" y="1244625"/>
            <a:ext cx="80025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</a:pPr>
            <a:r>
              <a:rPr lang="en-US">
                <a:solidFill>
                  <a:schemeClr val="lt1"/>
                </a:solidFill>
              </a:rPr>
              <a:t>True or false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functional programming language, map() applies a function to each element of a collection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Flux, map() always adds a column to each table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map() using the</a:t>
            </a:r>
            <a:r>
              <a:rPr lang="en-US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b="1" lang="en-US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with</a:t>
            </a:r>
            <a:r>
              <a:rPr lang="en-US">
                <a:solidFill>
                  <a:schemeClr val="lt1"/>
                </a:solidFill>
              </a:rPr>
              <a:t> clause can add a column to each table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you can pass a custom functions only to a map() – </a:t>
            </a:r>
            <a:r>
              <a:rPr b="1" lang="en-US">
                <a:solidFill>
                  <a:srgbClr val="00B050"/>
                </a:solidFill>
              </a:rPr>
              <a:t>F</a:t>
            </a:r>
            <a:endParaRPr b="1">
              <a:solidFill>
                <a:srgbClr val="00B050"/>
              </a:solidFill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–"/>
            </a:pPr>
            <a:r>
              <a:rPr lang="en-US">
                <a:solidFill>
                  <a:schemeClr val="lt1"/>
                </a:solidFill>
              </a:rPr>
              <a:t>in a pipe-forwardable custom function with a parameter</a:t>
            </a:r>
            <a:r>
              <a:rPr lang="en-US"/>
              <a:t>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(t=&lt;-)</a:t>
            </a:r>
            <a:r>
              <a:rPr lang="en-US"/>
              <a:t>, </a:t>
            </a:r>
            <a:r>
              <a:rPr b="1" lang="en-US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"/>
              </a:rPr>
              <a:t>t</a:t>
            </a:r>
            <a:r>
              <a:rPr lang="en-US"/>
              <a:t> </a:t>
            </a:r>
            <a:r>
              <a:rPr lang="en-US">
                <a:solidFill>
                  <a:schemeClr val="lt1"/>
                </a:solidFill>
              </a:rPr>
              <a:t>represents input tables that the function applies to – </a:t>
            </a:r>
            <a:r>
              <a:rPr b="1" lang="en-US">
                <a:solidFill>
                  <a:srgbClr val="00B050"/>
                </a:solidFill>
              </a:rPr>
              <a:t>T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375" name="Google Shape;375;p19"/>
          <p:cNvSpPr txBox="1"/>
          <p:nvPr/>
        </p:nvSpPr>
        <p:spPr>
          <a:xfrm>
            <a:off x="497797" y="739274"/>
            <a:ext cx="8139792" cy="3910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US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Quiz answers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9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77" name="Google Shape;37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6">
            <a:off x="7377044" y="660553"/>
            <a:ext cx="1450012" cy="483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f4b562ef61_0_1"/>
          <p:cNvSpPr txBox="1"/>
          <p:nvPr>
            <p:ph idx="4294967295" type="title"/>
          </p:nvPr>
        </p:nvSpPr>
        <p:spPr>
          <a:xfrm>
            <a:off x="720174" y="1898250"/>
            <a:ext cx="46557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Advanced Data Analysis</a:t>
            </a:r>
            <a:b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0" i="0" lang="en-US" sz="32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map() &amp; Custom Functions</a:t>
            </a:r>
            <a:endParaRPr b="0" i="0" sz="3200" u="none" cap="none" strike="noStrik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3" name="Google Shape;383;gf4b562ef61_0_1"/>
          <p:cNvSpPr txBox="1"/>
          <p:nvPr>
            <p:ph idx="12" type="sldNum"/>
          </p:nvPr>
        </p:nvSpPr>
        <p:spPr>
          <a:xfrm>
            <a:off x="0" y="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gf4b562ef61_0_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4294967295" type="title"/>
          </p:nvPr>
        </p:nvSpPr>
        <p:spPr>
          <a:xfrm>
            <a:off x="268203" y="357477"/>
            <a:ext cx="7372350" cy="693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in flux</a:t>
            </a:r>
            <a:endParaRPr/>
          </a:p>
        </p:txBody>
      </p:sp>
      <p:sp>
        <p:nvSpPr>
          <p:cNvPr id="86" name="Google Shape;86;p4"/>
          <p:cNvSpPr txBox="1"/>
          <p:nvPr>
            <p:ph idx="4294967295" type="body"/>
          </p:nvPr>
        </p:nvSpPr>
        <p:spPr>
          <a:xfrm>
            <a:off x="268203" y="1261534"/>
            <a:ext cx="404971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-US">
                <a:solidFill>
                  <a:srgbClr val="00B0F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map() </a:t>
            </a: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applies a function to each record in the input tables 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2100"/>
              <a:buChar char="•"/>
            </a:pPr>
            <a:r>
              <a:rPr lang="en-US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modified records are assigned to new tables based on the group key of the input table</a:t>
            </a:r>
            <a:endParaRPr/>
          </a:p>
        </p:txBody>
      </p:sp>
      <p:sp>
        <p:nvSpPr>
          <p:cNvPr id="87" name="Google Shape;87;p4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3" id="93" name="Google Shape;93;p5"/>
          <p:cNvPicPr preferRelativeResize="0"/>
          <p:nvPr/>
        </p:nvPicPr>
        <p:blipFill rotWithShape="1">
          <a:blip r:embed="rId3">
            <a:alphaModFix/>
          </a:blip>
          <a:srcRect b="10366" l="29457" r="26938" t="16943"/>
          <a:stretch/>
        </p:blipFill>
        <p:spPr>
          <a:xfrm>
            <a:off x="2983484" y="1064661"/>
            <a:ext cx="3168503" cy="361913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4294967295" type="title"/>
          </p:nvPr>
        </p:nvSpPr>
        <p:spPr>
          <a:xfrm>
            <a:off x="254001" y="7610"/>
            <a:ext cx="7372350" cy="1495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lang="en-US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Combine/derive data with map()</a:t>
            </a:r>
            <a:endParaRPr/>
          </a:p>
        </p:txBody>
      </p:sp>
      <p:sp>
        <p:nvSpPr>
          <p:cNvPr id="95" name="Google Shape;95;p5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5012642" y="2477381"/>
            <a:ext cx="197310" cy="1807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5870349" y="1251087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>
            <a:off x="5852626" y="2424215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5"/>
          <p:cNvSpPr/>
          <p:nvPr/>
        </p:nvSpPr>
        <p:spPr>
          <a:xfrm>
            <a:off x="5856163" y="3565450"/>
            <a:ext cx="144001" cy="14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6" name="Google Shape;106;p6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07" name="Google Shape;107;p6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08" name="Google Shape;108;p6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20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18" name="Google Shape;118;p20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" name="Google Shape;124;p21"/>
          <p:cNvGraphicFramePr/>
          <p:nvPr/>
        </p:nvGraphicFramePr>
        <p:xfrm>
          <a:off x="6177694" y="11982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27" name="Google Shape;127;p21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sldNum"/>
          </p:nvPr>
        </p:nvSpPr>
        <p:spPr>
          <a:xfrm>
            <a:off x="8955088" y="3579019"/>
            <a:ext cx="18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6177694" y="25502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22"/>
          <p:cNvGraphicFramePr/>
          <p:nvPr/>
        </p:nvGraphicFramePr>
        <p:xfrm>
          <a:off x="132679" y="24018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39050"/>
                <a:gridCol w="676875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11:15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11:50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temp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temp]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137" name="Google Shape;137;p22"/>
          <p:cNvGraphicFramePr/>
          <p:nvPr/>
        </p:nvGraphicFramePr>
        <p:xfrm>
          <a:off x="132680" y="10496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666650"/>
                <a:gridCol w="466125"/>
                <a:gridCol w="649800"/>
                <a:gridCol w="7163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_time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_m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_field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_value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11:45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obs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humidity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7E5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30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GroupKey[obs, humidity]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138" name="Google Shape;138;p22"/>
          <p:cNvSpPr/>
          <p:nvPr/>
        </p:nvSpPr>
        <p:spPr>
          <a:xfrm rot="5400000">
            <a:off x="3790499" y="1277919"/>
            <a:ext cx="721111" cy="2860160"/>
          </a:xfrm>
          <a:custGeom>
            <a:rect b="b" l="l" r="r" t="t"/>
            <a:pathLst>
              <a:path extrusionOk="0" h="21600" w="21600">
                <a:moveTo>
                  <a:pt x="0" y="2723"/>
                </a:moveTo>
                <a:lnTo>
                  <a:pt x="10800" y="0"/>
                </a:lnTo>
                <a:lnTo>
                  <a:pt x="21600" y="2723"/>
                </a:lnTo>
                <a:lnTo>
                  <a:pt x="16200" y="27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72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8100" rotWithShape="0" dir="5400000" dist="20000">
              <a:srgbClr val="000000">
                <a:alpha val="3647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2766694" y="1049675"/>
            <a:ext cx="3411000" cy="13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urier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map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(fn: (r) =&gt;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({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hour</a:t>
            </a: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    date.hour(t: r._time) </a:t>
            </a:r>
            <a:b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b="0" i="0" lang="en-US" sz="1400" u="none" cap="none" strike="noStrike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  }))</a:t>
            </a:r>
            <a:endParaRPr b="0" i="0" sz="1400" u="none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40;p22"/>
          <p:cNvGraphicFramePr/>
          <p:nvPr/>
        </p:nvGraphicFramePr>
        <p:xfrm>
          <a:off x="6177694" y="11982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{A1C7B130-F511-414D-B7B9-4AE5177138E9}</a:tableStyleId>
              </a:tblPr>
              <a:tblGrid>
                <a:gridCol w="595675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00B0F0"/>
                          </a:solidFill>
                        </a:rPr>
                        <a:t>hour</a:t>
                      </a:r>
                      <a:endParaRPr sz="1400" u="none" cap="none" strike="noStrike">
                        <a:solidFill>
                          <a:srgbClr val="00B0F0"/>
                        </a:solidFill>
                      </a:endParaRPr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/>
                        <a:t>11</a:t>
                      </a:r>
                      <a:endParaRPr sz="1400" u="none" cap="none" strike="noStrike"/>
                    </a:p>
                  </a:txBody>
                  <a:tcPr marT="45725" marB="45725" marR="45725" marL="457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1" name="Google Shape;141;p22"/>
          <p:cNvSpPr txBox="1"/>
          <p:nvPr/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00" u="none" cap="none" strike="noStrike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