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78" r:id="rId1"/>
  </p:sldMasterIdLst>
  <p:notesMasterIdLst>
    <p:notesMasterId r:id="rId17"/>
  </p:notesMasterIdLst>
  <p:sldIdLst>
    <p:sldId id="1140" r:id="rId2"/>
    <p:sldId id="1139" r:id="rId3"/>
    <p:sldId id="318" r:id="rId4"/>
    <p:sldId id="320" r:id="rId5"/>
    <p:sldId id="321" r:id="rId6"/>
    <p:sldId id="323" r:id="rId7"/>
    <p:sldId id="271" r:id="rId8"/>
    <p:sldId id="272" r:id="rId9"/>
    <p:sldId id="274" r:id="rId10"/>
    <p:sldId id="1141" r:id="rId11"/>
    <p:sldId id="265" r:id="rId12"/>
    <p:sldId id="1143" r:id="rId13"/>
    <p:sldId id="331" r:id="rId14"/>
    <p:sldId id="332" r:id="rId15"/>
    <p:sldId id="1144" r:id="rId16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8"/>
      <p:bold r:id="rId19"/>
      <p:italic r:id="rId20"/>
      <p:boldItalic r:id="rId21"/>
    </p:embeddedFont>
    <p:embeddedFont>
      <p:font typeface="Helvetica Neue Light" panose="020004030000000200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4"/>
    <a:srgbClr val="FF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93"/>
  </p:normalViewPr>
  <p:slideViewPr>
    <p:cSldViewPr snapToGrid="0">
      <p:cViewPr varScale="1">
        <p:scale>
          <a:sx n="150" d="100"/>
          <a:sy n="150" d="100"/>
        </p:scale>
        <p:origin x="424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56a600c547_0_4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56a600c547_0_4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77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0" name="Google Shape;1650;g56a600c547_0_4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1" name="Google Shape;1651;g56a600c547_0_4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370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56a600c547_0_4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56a600c547_0_4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8090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589b2ecc62_1_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589b2ecc62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93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E8B7CA-422A-FD46-9708-14FCDA98CB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9204" r="29204"/>
          <a:stretch/>
        </p:blipFill>
        <p:spPr>
          <a:xfrm>
            <a:off x="-1" y="0"/>
            <a:ext cx="9144001" cy="51435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66112EB9-E20B-B541-B955-FE7683BC2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335" y="3149525"/>
            <a:ext cx="3972854" cy="583265"/>
          </a:xfrm>
        </p:spPr>
        <p:txBody>
          <a:bodyPr vert="horz" lIns="0" tIns="0" rIns="0" bIns="0" rtlCol="0" anchor="t" anchorCtr="0">
            <a:noAutofit/>
          </a:bodyPr>
          <a:lstStyle>
            <a:lvl1pPr marL="171450" indent="-171450">
              <a:buNone/>
              <a:defRPr lang="en-US" sz="1800" cap="none" spc="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24745C5A-DF79-0840-9044-1179769B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35" y="1545328"/>
            <a:ext cx="3972854" cy="1346992"/>
          </a:xfrm>
        </p:spPr>
        <p:txBody>
          <a:bodyPr lIns="0" tIns="0" rIns="0" bIns="0" anchor="b" anchorCtr="0">
            <a:noAutofit/>
          </a:bodyPr>
          <a:lstStyle>
            <a:lvl1pPr algn="l">
              <a:defRPr sz="3000" b="0" i="0" u="none" spc="-105" baseline="0">
                <a:solidFill>
                  <a:schemeClr val="bg1"/>
                </a:solidFill>
                <a:effectLst/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AC409B-F7EB-7349-B111-11A807FD995C}"/>
              </a:ext>
            </a:extLst>
          </p:cNvPr>
          <p:cNvCxnSpPr>
            <a:cxnSpLocks/>
          </p:cNvCxnSpPr>
          <p:nvPr userDrawn="1"/>
        </p:nvCxnSpPr>
        <p:spPr>
          <a:xfrm>
            <a:off x="671335" y="3016306"/>
            <a:ext cx="3851830" cy="0"/>
          </a:xfrm>
          <a:prstGeom prst="line">
            <a:avLst/>
          </a:prstGeom>
          <a:ln w="3175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22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8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 userDrawn="1">
            <p:ph type="title" hasCustomPrompt="1"/>
          </p:nvPr>
        </p:nvSpPr>
        <p:spPr>
          <a:xfrm>
            <a:off x="599146" y="1501424"/>
            <a:ext cx="5777591" cy="2147673"/>
          </a:xfrm>
        </p:spPr>
        <p:txBody>
          <a:bodyPr lIns="0" tIns="0" rIns="0" bIns="0" anchor="ctr" anchorCtr="0">
            <a:noAutofit/>
          </a:bodyPr>
          <a:lstStyle>
            <a:lvl1pPr algn="l">
              <a:defRPr sz="3600" b="0" i="0" u="none" spc="-105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50B0A-AD29-8E49-85EC-5F58C37A3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2250" y="0"/>
            <a:ext cx="3381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8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86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luxDays - Content Dark">
  <p:cSld name="InfluxDays - Content Dark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02025"/>
          </a:solidFill>
          <a:ln>
            <a:noFill/>
          </a:ln>
          <a:effectLst>
            <a:outerShdw blurRad="177800" algn="tl" rotWithShape="0">
              <a:srgbClr val="5CBB47">
                <a:alpha val="40000"/>
              </a:srgbClr>
            </a:outerShdw>
          </a:effectLst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2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Helvetica Neue"/>
              <a:buNone/>
              <a:defRPr sz="2100" b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63541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2pPr>
            <a:lvl3pPr marL="1371600" lvl="2" indent="-3238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▫︎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-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C054E94-8C17-DE49-822D-0A1A6E30C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7148" y="4773891"/>
            <a:ext cx="6808003" cy="268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E. Della Valle &amp; M. Balduini - Flux@Cisco - Virtual - 2020</a:t>
            </a:r>
            <a:endParaRPr lang="en-GB" dirty="0"/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00B07678-ACCD-E344-B5A0-257B64C9F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65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80EDDC-E38A-944F-B9CB-B0C6554768E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53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 userDrawn="1">
            <p:ph type="title" hasCustomPrompt="1"/>
          </p:nvPr>
        </p:nvSpPr>
        <p:spPr>
          <a:xfrm>
            <a:off x="599146" y="1501424"/>
            <a:ext cx="5777591" cy="2147673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defRPr sz="3600" b="0" i="0" u="none" spc="-105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Header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250B0A-AD29-8E49-85EC-5F58C37A3A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2250" y="0"/>
            <a:ext cx="3381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43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3447BFC-9511-9543-8F1A-EDDE22F2CF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5" b="-934"/>
          <a:stretch/>
        </p:blipFill>
        <p:spPr>
          <a:xfrm>
            <a:off x="0" y="1"/>
            <a:ext cx="9144000" cy="3595643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F92DFD2F-E0A2-294D-8868-E95AA95DE43D}"/>
              </a:ext>
            </a:extLst>
          </p:cNvPr>
          <p:cNvSpPr/>
          <p:nvPr userDrawn="1"/>
        </p:nvSpPr>
        <p:spPr>
          <a:xfrm>
            <a:off x="0" y="2543624"/>
            <a:ext cx="9144000" cy="2086221"/>
          </a:xfrm>
          <a:custGeom>
            <a:avLst/>
            <a:gdLst>
              <a:gd name="connsiteX0" fmla="*/ 12192000 w 12192000"/>
              <a:gd name="connsiteY0" fmla="*/ 0 h 2781628"/>
              <a:gd name="connsiteX1" fmla="*/ 12192000 w 12192000"/>
              <a:gd name="connsiteY1" fmla="*/ 2781628 h 2781628"/>
              <a:gd name="connsiteX2" fmla="*/ 0 w 12192000"/>
              <a:gd name="connsiteY2" fmla="*/ 2781628 h 2781628"/>
              <a:gd name="connsiteX3" fmla="*/ 0 w 12192000"/>
              <a:gd name="connsiteY3" fmla="*/ 673344 h 2781628"/>
              <a:gd name="connsiteX4" fmla="*/ 12192000 w 12192000"/>
              <a:gd name="connsiteY4" fmla="*/ 0 h 278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781628">
                <a:moveTo>
                  <a:pt x="12192000" y="0"/>
                </a:moveTo>
                <a:lnTo>
                  <a:pt x="12192000" y="2781628"/>
                </a:lnTo>
                <a:lnTo>
                  <a:pt x="0" y="2781628"/>
                </a:lnTo>
                <a:lnTo>
                  <a:pt x="0" y="673344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050" dirty="0" err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795853" y="4024849"/>
            <a:ext cx="6853884" cy="583265"/>
          </a:xfrm>
        </p:spPr>
        <p:txBody>
          <a:bodyPr vert="horz" lIns="0" tIns="0" rIns="0" bIns="0" rtlCol="0" anchor="t" anchorCtr="0">
            <a:noAutofit/>
          </a:bodyPr>
          <a:lstStyle>
            <a:lvl1pPr marL="171450" indent="-171450">
              <a:buNone/>
              <a:defRPr lang="en-US" sz="1800" cap="none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/>
            <a:r>
              <a:rPr lang="en-US" dirty="0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 userDrawn="1">
            <p:ph type="title"/>
          </p:nvPr>
        </p:nvSpPr>
        <p:spPr>
          <a:xfrm>
            <a:off x="795852" y="2794872"/>
            <a:ext cx="6853885" cy="972772"/>
          </a:xfrm>
        </p:spPr>
        <p:txBody>
          <a:bodyPr lIns="0" tIns="0" rIns="0" bIns="0" anchor="b" anchorCtr="0">
            <a:noAutofit/>
          </a:bodyPr>
          <a:lstStyle>
            <a:lvl1pPr algn="l">
              <a:defRPr sz="3000" b="0" i="0" u="none" spc="-105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ea typeface="Helvetica Neue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795852" y="3891629"/>
            <a:ext cx="6853885" cy="0"/>
          </a:xfrm>
          <a:prstGeom prst="line">
            <a:avLst/>
          </a:prstGeom>
          <a:ln w="3175">
            <a:solidFill>
              <a:schemeClr val="accent6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8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D1E85C-AEBC-3F44-BD80-9AEBFB71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23535-0A43-974D-A5F5-3D78D2F67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E546A-5A7A-7D46-BE80-300181F9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8818-2D45-6D4C-B5A0-ED7B937EF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E. Della Valle &amp; M. Balduini - Flux@Cisco - Virtual - 2020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5C42C-01FE-F94B-92DA-06D75B38B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394A2-5689-C845-95DB-27F089FB77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7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4" r:id="rId2"/>
    <p:sldLayoutId id="2147483706" r:id="rId3"/>
    <p:sldLayoutId id="2147483695" r:id="rId4"/>
    <p:sldLayoutId id="2147483707" r:id="rId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_categories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705" y="1551122"/>
            <a:ext cx="3972854" cy="1346992"/>
          </a:xfrm>
        </p:spPr>
        <p:txBody>
          <a:bodyPr/>
          <a:lstStyle/>
          <a:p>
            <a:r>
              <a:rPr lang="en" sz="3200" dirty="0"/>
              <a:t>Time series</a:t>
            </a:r>
            <a:endParaRPr lang="en-US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C5382DEC-04B2-5B46-B52D-92DAE476A507}"/>
              </a:ext>
            </a:extLst>
          </p:cNvPr>
          <p:cNvSpPr txBox="1">
            <a:spLocks/>
          </p:cNvSpPr>
          <p:nvPr/>
        </p:nvSpPr>
        <p:spPr>
          <a:xfrm>
            <a:off x="711705" y="3060971"/>
            <a:ext cx="5297138" cy="7776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marR="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  <a:defRPr lang="en-US" sz="1800" b="0" i="0" u="none" strike="noStrike" cap="none" spc="0" baseline="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Merriweather Sans"/>
              <a:buChar char="▫︎"/>
              <a:defRPr sz="14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</a:p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</a:t>
            </a:r>
            <a:r>
              <a:rPr lang="en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</a:t>
            </a:r>
          </a:p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Partner @ </a:t>
            </a:r>
            <a:r>
              <a:rPr lang="en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Quantia</a:t>
            </a: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Consulting</a:t>
            </a:r>
          </a:p>
          <a:p>
            <a:pPr marL="177800" indent="-177800">
              <a:spcBef>
                <a:spcPts val="0"/>
              </a:spcBef>
            </a:pPr>
            <a:r>
              <a:rPr lang="it-IT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</a:p>
          <a:p>
            <a:pPr marL="177800" indent="-177800">
              <a:spcBef>
                <a:spcPts val="0"/>
              </a:spcBef>
            </a:pPr>
            <a:r>
              <a:rPr lang="it-IT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Founder</a:t>
            </a:r>
            <a:r>
              <a:rPr lang="it-IT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&amp; CEO @ </a:t>
            </a:r>
            <a:r>
              <a:rPr lang="it-IT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Quantia</a:t>
            </a:r>
            <a:r>
              <a:rPr lang="it-IT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it-IT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Consulting</a:t>
            </a:r>
            <a:endParaRPr lang="it-IT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77800" indent="-177800">
              <a:spcBef>
                <a:spcPts val="0"/>
              </a:spcBef>
            </a:pPr>
            <a:endParaRPr lang="it-IT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431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B46B-26B0-8846-909D-9DA4D57B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uses time series</a:t>
            </a:r>
            <a:br>
              <a:rPr lang="en-US"/>
            </a:br>
            <a:r>
              <a:rPr lang="en-US"/>
              <a:t>and how?</a:t>
            </a:r>
          </a:p>
        </p:txBody>
      </p:sp>
    </p:spTree>
    <p:extLst>
      <p:ext uri="{BB962C8B-B14F-4D97-AF65-F5344CB8AC3E}">
        <p14:creationId xmlns:p14="http://schemas.microsoft.com/office/powerpoint/2010/main" val="2986566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BC7B94-931C-0045-AA07-7E40517D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Use Cases</a:t>
            </a:r>
          </a:p>
        </p:txBody>
      </p:sp>
      <p:sp>
        <p:nvSpPr>
          <p:cNvPr id="19" name="Footer Placeholder 7">
            <a:extLst>
              <a:ext uri="{FF2B5EF4-FFF2-40B4-BE49-F238E27FC236}">
                <a16:creationId xmlns:a16="http://schemas.microsoft.com/office/drawing/2014/main" id="{0F4D5E71-A0D5-0A46-8D1B-18AF6CBC7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E. Della Valle &amp; M. Balduini - Flux@Cisco - Virtual - 2020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lide Number Placeholder 8">
            <a:extLst>
              <a:ext uri="{FF2B5EF4-FFF2-40B4-BE49-F238E27FC236}">
                <a16:creationId xmlns:a16="http://schemas.microsoft.com/office/drawing/2014/main" id="{D7D15595-5E08-D842-BDF2-2E92723E4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it-IT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Google Shape;1740;p245">
            <a:extLst>
              <a:ext uri="{FF2B5EF4-FFF2-40B4-BE49-F238E27FC236}">
                <a16:creationId xmlns:a16="http://schemas.microsoft.com/office/drawing/2014/main" id="{03330625-D65A-284D-A712-DF5DB8AAC999}"/>
              </a:ext>
            </a:extLst>
          </p:cNvPr>
          <p:cNvGrpSpPr/>
          <p:nvPr/>
        </p:nvGrpSpPr>
        <p:grpSpPr>
          <a:xfrm>
            <a:off x="260982" y="1116419"/>
            <a:ext cx="2849400" cy="3476925"/>
            <a:chOff x="192026" y="1488558"/>
            <a:chExt cx="3799200" cy="4635900"/>
          </a:xfrm>
        </p:grpSpPr>
        <p:sp>
          <p:nvSpPr>
            <p:cNvPr id="51" name="Google Shape;1741;p245">
              <a:extLst>
                <a:ext uri="{FF2B5EF4-FFF2-40B4-BE49-F238E27FC236}">
                  <a16:creationId xmlns:a16="http://schemas.microsoft.com/office/drawing/2014/main" id="{074C700D-CC3C-8F49-AA46-15ED9B18D51F}"/>
                </a:ext>
              </a:extLst>
            </p:cNvPr>
            <p:cNvSpPr/>
            <p:nvPr/>
          </p:nvSpPr>
          <p:spPr>
            <a:xfrm>
              <a:off x="192026" y="1488558"/>
              <a:ext cx="3799200" cy="4635900"/>
            </a:xfrm>
            <a:prstGeom prst="round2SameRect">
              <a:avLst>
                <a:gd name="adj1" fmla="val 3233"/>
                <a:gd name="adj2" fmla="val 0"/>
              </a:avLst>
            </a:prstGeom>
            <a:solidFill>
              <a:srgbClr val="22ADF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endParaRPr>
            </a:p>
          </p:txBody>
        </p:sp>
        <p:sp>
          <p:nvSpPr>
            <p:cNvPr id="52" name="Google Shape;1742;p245">
              <a:extLst>
                <a:ext uri="{FF2B5EF4-FFF2-40B4-BE49-F238E27FC236}">
                  <a16:creationId xmlns:a16="http://schemas.microsoft.com/office/drawing/2014/main" id="{523CB46F-9DD5-7947-8E78-F9B78703C9AE}"/>
                </a:ext>
              </a:extLst>
            </p:cNvPr>
            <p:cNvSpPr/>
            <p:nvPr/>
          </p:nvSpPr>
          <p:spPr>
            <a:xfrm>
              <a:off x="192026" y="2285645"/>
              <a:ext cx="3799200" cy="3837588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34B7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endParaRPr>
            </a:p>
          </p:txBody>
        </p:sp>
      </p:grpSp>
      <p:grpSp>
        <p:nvGrpSpPr>
          <p:cNvPr id="53" name="Google Shape;1743;p245">
            <a:extLst>
              <a:ext uri="{FF2B5EF4-FFF2-40B4-BE49-F238E27FC236}">
                <a16:creationId xmlns:a16="http://schemas.microsoft.com/office/drawing/2014/main" id="{A5DC066F-96DD-5645-BF2F-033B30728D36}"/>
              </a:ext>
            </a:extLst>
          </p:cNvPr>
          <p:cNvGrpSpPr/>
          <p:nvPr/>
        </p:nvGrpSpPr>
        <p:grpSpPr>
          <a:xfrm>
            <a:off x="3150374" y="1116419"/>
            <a:ext cx="2849400" cy="3476925"/>
            <a:chOff x="4243030" y="1488558"/>
            <a:chExt cx="3799200" cy="4635900"/>
          </a:xfrm>
        </p:grpSpPr>
        <p:sp>
          <p:nvSpPr>
            <p:cNvPr id="54" name="Google Shape;1744;p245">
              <a:extLst>
                <a:ext uri="{FF2B5EF4-FFF2-40B4-BE49-F238E27FC236}">
                  <a16:creationId xmlns:a16="http://schemas.microsoft.com/office/drawing/2014/main" id="{DC0CD5DB-B2A2-B748-8DB2-E0C9F7E6DF12}"/>
                </a:ext>
              </a:extLst>
            </p:cNvPr>
            <p:cNvSpPr/>
            <p:nvPr/>
          </p:nvSpPr>
          <p:spPr>
            <a:xfrm>
              <a:off x="4243030" y="1488558"/>
              <a:ext cx="3799200" cy="4635900"/>
            </a:xfrm>
            <a:prstGeom prst="round2SameRect">
              <a:avLst>
                <a:gd name="adj1" fmla="val 3233"/>
                <a:gd name="adj2" fmla="val 0"/>
              </a:avLst>
            </a:prstGeom>
            <a:solidFill>
              <a:srgbClr val="22ADF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endParaRPr>
            </a:p>
          </p:txBody>
        </p:sp>
        <p:sp>
          <p:nvSpPr>
            <p:cNvPr id="55" name="Google Shape;1745;p245">
              <a:extLst>
                <a:ext uri="{FF2B5EF4-FFF2-40B4-BE49-F238E27FC236}">
                  <a16:creationId xmlns:a16="http://schemas.microsoft.com/office/drawing/2014/main" id="{1B5647E4-ED45-6741-A456-25ED53845F3A}"/>
                </a:ext>
              </a:extLst>
            </p:cNvPr>
            <p:cNvSpPr/>
            <p:nvPr/>
          </p:nvSpPr>
          <p:spPr>
            <a:xfrm>
              <a:off x="4243030" y="2268887"/>
              <a:ext cx="3799200" cy="3854345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34B7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endParaRPr>
            </a:p>
          </p:txBody>
        </p:sp>
      </p:grpSp>
      <p:grpSp>
        <p:nvGrpSpPr>
          <p:cNvPr id="56" name="Google Shape;1746;p245">
            <a:extLst>
              <a:ext uri="{FF2B5EF4-FFF2-40B4-BE49-F238E27FC236}">
                <a16:creationId xmlns:a16="http://schemas.microsoft.com/office/drawing/2014/main" id="{D81FA0D5-6EC3-8B47-902C-28360A41EB41}"/>
              </a:ext>
            </a:extLst>
          </p:cNvPr>
          <p:cNvGrpSpPr/>
          <p:nvPr/>
        </p:nvGrpSpPr>
        <p:grpSpPr>
          <a:xfrm>
            <a:off x="6039768" y="1116419"/>
            <a:ext cx="2849400" cy="3476925"/>
            <a:chOff x="8208974" y="1488558"/>
            <a:chExt cx="3799200" cy="4635900"/>
          </a:xfrm>
        </p:grpSpPr>
        <p:sp>
          <p:nvSpPr>
            <p:cNvPr id="57" name="Google Shape;1747;p245">
              <a:extLst>
                <a:ext uri="{FF2B5EF4-FFF2-40B4-BE49-F238E27FC236}">
                  <a16:creationId xmlns:a16="http://schemas.microsoft.com/office/drawing/2014/main" id="{38789005-C9FC-5C44-B693-BD028137D562}"/>
                </a:ext>
              </a:extLst>
            </p:cNvPr>
            <p:cNvSpPr/>
            <p:nvPr/>
          </p:nvSpPr>
          <p:spPr>
            <a:xfrm>
              <a:off x="8208974" y="1488558"/>
              <a:ext cx="3799200" cy="4635900"/>
            </a:xfrm>
            <a:prstGeom prst="round2SameRect">
              <a:avLst>
                <a:gd name="adj1" fmla="val 3233"/>
                <a:gd name="adj2" fmla="val 0"/>
              </a:avLst>
            </a:prstGeom>
            <a:solidFill>
              <a:srgbClr val="22ADF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endParaRPr>
            </a:p>
          </p:txBody>
        </p:sp>
        <p:sp>
          <p:nvSpPr>
            <p:cNvPr id="58" name="Google Shape;1748;p245">
              <a:extLst>
                <a:ext uri="{FF2B5EF4-FFF2-40B4-BE49-F238E27FC236}">
                  <a16:creationId xmlns:a16="http://schemas.microsoft.com/office/drawing/2014/main" id="{8D09B2EA-78A1-5A44-9225-5369CADAD53A}"/>
                </a:ext>
              </a:extLst>
            </p:cNvPr>
            <p:cNvSpPr/>
            <p:nvPr/>
          </p:nvSpPr>
          <p:spPr>
            <a:xfrm>
              <a:off x="8208974" y="2268887"/>
              <a:ext cx="3799200" cy="3854347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234B7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endParaRPr>
            </a:p>
          </p:txBody>
        </p:sp>
      </p:grpSp>
      <p:sp>
        <p:nvSpPr>
          <p:cNvPr id="59" name="Google Shape;1749;p245">
            <a:extLst>
              <a:ext uri="{FF2B5EF4-FFF2-40B4-BE49-F238E27FC236}">
                <a16:creationId xmlns:a16="http://schemas.microsoft.com/office/drawing/2014/main" id="{F4376CCF-344D-A646-9FB9-BF0BABDD2AE8}"/>
              </a:ext>
            </a:extLst>
          </p:cNvPr>
          <p:cNvSpPr txBox="1"/>
          <p:nvPr/>
        </p:nvSpPr>
        <p:spPr>
          <a:xfrm>
            <a:off x="3249799" y="1881964"/>
            <a:ext cx="2572950" cy="254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Custom monitoring solutions to track </a:t>
            </a:r>
            <a:r>
              <a:rPr lang="en" sz="1800" i="0" u="none" strike="noStrike" cap="none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servers, VMs, applications, users or events</a:t>
            </a:r>
            <a:endParaRPr sz="1800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60" name="Google Shape;1750;p245">
            <a:extLst>
              <a:ext uri="{FF2B5EF4-FFF2-40B4-BE49-F238E27FC236}">
                <a16:creationId xmlns:a16="http://schemas.microsoft.com/office/drawing/2014/main" id="{CB979B4D-3F98-5A46-8D35-7D92682B5D4E}"/>
              </a:ext>
            </a:extLst>
          </p:cNvPr>
          <p:cNvSpPr txBox="1"/>
          <p:nvPr/>
        </p:nvSpPr>
        <p:spPr>
          <a:xfrm>
            <a:off x="420859" y="1866956"/>
            <a:ext cx="2552227" cy="2759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Industrial settings:</a:t>
            </a: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 factories, oil &amp; gas, agriculture, smart roads &amp; infrastructure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Consumer:</a:t>
            </a: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 wearables, consumer devices &amp; trackers</a:t>
            </a:r>
            <a:endParaRPr sz="1800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61" name="Google Shape;1751;p245">
            <a:extLst>
              <a:ext uri="{FF2B5EF4-FFF2-40B4-BE49-F238E27FC236}">
                <a16:creationId xmlns:a16="http://schemas.microsoft.com/office/drawing/2014/main" id="{65AF9AFC-B437-884E-A8BD-D5C065647F21}"/>
              </a:ext>
            </a:extLst>
          </p:cNvPr>
          <p:cNvSpPr txBox="1"/>
          <p:nvPr/>
        </p:nvSpPr>
        <p:spPr>
          <a:xfrm>
            <a:off x="6142203" y="1881964"/>
            <a:ext cx="2569677" cy="254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Apps that instrument </a:t>
            </a:r>
            <a:r>
              <a:rPr lang="en" sz="180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business, social or development metrics in real-time</a:t>
            </a:r>
            <a:endParaRPr sz="180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75" name="Google Shape;1758;p245">
            <a:extLst>
              <a:ext uri="{FF2B5EF4-FFF2-40B4-BE49-F238E27FC236}">
                <a16:creationId xmlns:a16="http://schemas.microsoft.com/office/drawing/2014/main" id="{868A6805-3852-034C-A2F1-E2026F142503}"/>
              </a:ext>
            </a:extLst>
          </p:cNvPr>
          <p:cNvSpPr txBox="1"/>
          <p:nvPr/>
        </p:nvSpPr>
        <p:spPr>
          <a:xfrm>
            <a:off x="4069338" y="1239481"/>
            <a:ext cx="1005300" cy="3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DevOps</a:t>
            </a:r>
            <a:endParaRPr sz="1800" dirty="0"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76" name="Google Shape;1754;p245">
            <a:extLst>
              <a:ext uri="{FF2B5EF4-FFF2-40B4-BE49-F238E27FC236}">
                <a16:creationId xmlns:a16="http://schemas.microsoft.com/office/drawing/2014/main" id="{0CA22D2B-D181-5347-B830-C6A5518C5C7F}"/>
              </a:ext>
            </a:extLst>
          </p:cNvPr>
          <p:cNvSpPr txBox="1"/>
          <p:nvPr/>
        </p:nvSpPr>
        <p:spPr>
          <a:xfrm>
            <a:off x="1408320" y="1239481"/>
            <a:ext cx="488250" cy="3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IoT</a:t>
            </a:r>
            <a:endParaRPr sz="1800" dirty="0"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77" name="Google Shape;1762;p245">
            <a:extLst>
              <a:ext uri="{FF2B5EF4-FFF2-40B4-BE49-F238E27FC236}">
                <a16:creationId xmlns:a16="http://schemas.microsoft.com/office/drawing/2014/main" id="{4319BC88-C775-0848-BB98-C31B4E3C59BD}"/>
              </a:ext>
            </a:extLst>
          </p:cNvPr>
          <p:cNvSpPr txBox="1"/>
          <p:nvPr/>
        </p:nvSpPr>
        <p:spPr>
          <a:xfrm>
            <a:off x="6142204" y="1274131"/>
            <a:ext cx="2732243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Real-Time Analytics</a:t>
            </a:r>
            <a:endParaRPr dirty="0"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98478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75" grpId="0"/>
      <p:bldP spid="7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B46B-26B0-8846-909D-9DA4D57B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46" y="1509891"/>
            <a:ext cx="5777591" cy="2147673"/>
          </a:xfrm>
        </p:spPr>
        <p:txBody>
          <a:bodyPr/>
          <a:lstStyle/>
          <a:p>
            <a:r>
              <a:rPr lang="en-US"/>
              <a:t>So what’s a time series DB?</a:t>
            </a:r>
          </a:p>
        </p:txBody>
      </p:sp>
    </p:spTree>
    <p:extLst>
      <p:ext uri="{BB962C8B-B14F-4D97-AF65-F5344CB8AC3E}">
        <p14:creationId xmlns:p14="http://schemas.microsoft.com/office/powerpoint/2010/main" val="357983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41;p237">
            <a:extLst>
              <a:ext uri="{FF2B5EF4-FFF2-40B4-BE49-F238E27FC236}">
                <a16:creationId xmlns:a16="http://schemas.microsoft.com/office/drawing/2014/main" id="{12BFD49C-20BE-EC48-A02C-00776BEFF6D4}"/>
              </a:ext>
            </a:extLst>
          </p:cNvPr>
          <p:cNvSpPr txBox="1"/>
          <p:nvPr/>
        </p:nvSpPr>
        <p:spPr>
          <a:xfrm>
            <a:off x="463540" y="1223692"/>
            <a:ext cx="2457000" cy="33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0">
              <a:spcBef>
                <a:spcPts val="800"/>
              </a:spcBef>
              <a:buClr>
                <a:schemeClr val="lt1"/>
              </a:buClr>
              <a:buSzPts val="2100"/>
              <a:defRPr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</a:defRPr>
            </a:lvl1pPr>
          </a:lstStyle>
          <a:p>
            <a:endParaRPr lang="en-US" b="0" dirty="0">
              <a:latin typeface="Arial" panose="020B0604020202020204" pitchFamily="34" charset="0"/>
              <a:cs typeface="Arial" panose="020B0604020202020204" pitchFamily="34" charset="0"/>
              <a:sym typeface="Rubik"/>
            </a:endParaRPr>
          </a:p>
        </p:txBody>
      </p:sp>
      <p:sp>
        <p:nvSpPr>
          <p:cNvPr id="8" name="Google Shape;1642;p237">
            <a:extLst>
              <a:ext uri="{FF2B5EF4-FFF2-40B4-BE49-F238E27FC236}">
                <a16:creationId xmlns:a16="http://schemas.microsoft.com/office/drawing/2014/main" id="{79CFB7C6-753E-0F4E-9253-B260433B7EDE}"/>
              </a:ext>
            </a:extLst>
          </p:cNvPr>
          <p:cNvSpPr txBox="1"/>
          <p:nvPr/>
        </p:nvSpPr>
        <p:spPr>
          <a:xfrm>
            <a:off x="3085527" y="1194848"/>
            <a:ext cx="5586362" cy="339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5250">
              <a:spcBef>
                <a:spcPts val="800"/>
              </a:spcBef>
              <a:buClr>
                <a:schemeClr val="lt1"/>
              </a:buClr>
              <a:buSzPts val="2100"/>
            </a:pPr>
            <a:r>
              <a:rPr lang="en-US" sz="18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Traditional relational </a:t>
            </a:r>
            <a:b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</a:br>
            <a: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Databases optimized for storing and querying structured data</a:t>
            </a:r>
            <a:b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</a:br>
            <a:endParaRPr lang="en-US" sz="1800" dirty="0">
              <a:solidFill>
                <a:schemeClr val="lt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95250">
              <a:spcBef>
                <a:spcPts val="800"/>
              </a:spcBef>
              <a:buClr>
                <a:schemeClr val="lt1"/>
              </a:buClr>
              <a:buSzPts val="2100"/>
            </a:pPr>
            <a:r>
              <a:rPr lang="en-US" sz="18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Document databases </a:t>
            </a:r>
            <a:b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</a:br>
            <a: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Optimized for storing and retrieving semi-structured JSON documents</a:t>
            </a:r>
            <a:b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</a:br>
            <a:endParaRPr lang="en-US" sz="1800" dirty="0">
              <a:solidFill>
                <a:schemeClr val="lt1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  <a:p>
            <a:pPr marL="95250">
              <a:spcBef>
                <a:spcPts val="800"/>
              </a:spcBef>
              <a:buClr>
                <a:schemeClr val="lt1"/>
              </a:buClr>
              <a:buSzPts val="2100"/>
            </a:pPr>
            <a:r>
              <a:rPr lang="en-US" sz="1800" b="1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Search databases </a:t>
            </a:r>
            <a:b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</a:br>
            <a:r>
              <a:rPr lang="en-US" sz="1800" dirty="0">
                <a:solidFill>
                  <a:schemeClr val="lt1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Optimized for storing and retrieving unstructured data (e.g., full-text searches)</a:t>
            </a:r>
          </a:p>
        </p:txBody>
      </p:sp>
      <p:pic>
        <p:nvPicPr>
          <p:cNvPr id="9" name="Google Shape;1643;p237">
            <a:extLst>
              <a:ext uri="{FF2B5EF4-FFF2-40B4-BE49-F238E27FC236}">
                <a16:creationId xmlns:a16="http://schemas.microsoft.com/office/drawing/2014/main" id="{63C98126-7F10-7E4E-B146-0CD97D386939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99940" y="609601"/>
            <a:ext cx="3736395" cy="5122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644;p237">
            <a:extLst>
              <a:ext uri="{FF2B5EF4-FFF2-40B4-BE49-F238E27FC236}">
                <a16:creationId xmlns:a16="http://schemas.microsoft.com/office/drawing/2014/main" id="{6AB90553-FE94-EC47-A985-77F7F7D35F55}"/>
              </a:ext>
            </a:extLst>
          </p:cNvPr>
          <p:cNvSpPr/>
          <p:nvPr/>
        </p:nvSpPr>
        <p:spPr>
          <a:xfrm>
            <a:off x="463542" y="609601"/>
            <a:ext cx="2621985" cy="564600"/>
          </a:xfrm>
          <a:prstGeom prst="rect">
            <a:avLst/>
          </a:prstGeom>
          <a:solidFill>
            <a:srgbClr val="22ADF6"/>
          </a:solidFill>
          <a:ln w="9525" cap="flat" cmpd="sng">
            <a:solidFill>
              <a:srgbClr val="22AD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Time series DB</a:t>
            </a:r>
            <a:endParaRPr sz="1100" dirty="0"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11" name="Google Shape;1645;p237">
            <a:extLst>
              <a:ext uri="{FF2B5EF4-FFF2-40B4-BE49-F238E27FC236}">
                <a16:creationId xmlns:a16="http://schemas.microsoft.com/office/drawing/2014/main" id="{EA792D1F-C03A-9E49-A057-2BC799B3869F}"/>
              </a:ext>
            </a:extLst>
          </p:cNvPr>
          <p:cNvSpPr/>
          <p:nvPr/>
        </p:nvSpPr>
        <p:spPr>
          <a:xfrm>
            <a:off x="3085527" y="609601"/>
            <a:ext cx="5586362" cy="564600"/>
          </a:xfrm>
          <a:prstGeom prst="rect">
            <a:avLst/>
          </a:prstGeom>
          <a:solidFill>
            <a:srgbClr val="BF2FE5"/>
          </a:solidFill>
          <a:ln w="9525" cap="flat" cmpd="sng">
            <a:solidFill>
              <a:srgbClr val="BF2F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Other DBs</a:t>
            </a:r>
            <a:endParaRPr sz="1100" dirty="0"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cxnSp>
        <p:nvCxnSpPr>
          <p:cNvPr id="12" name="Google Shape;1646;p237">
            <a:extLst>
              <a:ext uri="{FF2B5EF4-FFF2-40B4-BE49-F238E27FC236}">
                <a16:creationId xmlns:a16="http://schemas.microsoft.com/office/drawing/2014/main" id="{9B7AE0B8-8B02-A24F-B2FD-02672BE22913}"/>
              </a:ext>
            </a:extLst>
          </p:cNvPr>
          <p:cNvCxnSpPr>
            <a:cxnSpLocks/>
          </p:cNvCxnSpPr>
          <p:nvPr/>
        </p:nvCxnSpPr>
        <p:spPr>
          <a:xfrm flipH="1">
            <a:off x="3085527" y="609601"/>
            <a:ext cx="1943" cy="3979491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D100E9A-FE2A-064C-B746-DDE826518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541" y="1244339"/>
            <a:ext cx="2621986" cy="3391161"/>
          </a:xfrm>
        </p:spPr>
        <p:txBody>
          <a:bodyPr/>
          <a:lstStyle/>
          <a:p>
            <a:pPr marL="95250" indent="0">
              <a:buNone/>
            </a:pPr>
            <a:r>
              <a:rPr lang="en-US" sz="1900" dirty="0">
                <a:sym typeface="Rubik"/>
              </a:rPr>
              <a:t>optimized for </a:t>
            </a:r>
          </a:p>
          <a:p>
            <a:pPr marL="381000" indent="-285750">
              <a:buFont typeface="Arial" panose="020B0604020202020204" pitchFamily="34" charset="0"/>
              <a:buChar char="•"/>
            </a:pPr>
            <a:r>
              <a:rPr lang="en-US" sz="1900" dirty="0">
                <a:sym typeface="Rubik"/>
              </a:rPr>
              <a:t>collecting</a:t>
            </a:r>
          </a:p>
          <a:p>
            <a:pPr marL="381000" indent="-285750">
              <a:buFont typeface="Arial" panose="020B0604020202020204" pitchFamily="34" charset="0"/>
              <a:buChar char="•"/>
            </a:pPr>
            <a:r>
              <a:rPr lang="en-US" sz="1900" dirty="0">
                <a:sym typeface="Rubik"/>
              </a:rPr>
              <a:t>storing</a:t>
            </a:r>
          </a:p>
          <a:p>
            <a:pPr marL="381000" indent="-285750">
              <a:buFont typeface="Arial" panose="020B0604020202020204" pitchFamily="34" charset="0"/>
              <a:buChar char="•"/>
            </a:pPr>
            <a:r>
              <a:rPr lang="en-US" sz="1900" dirty="0">
                <a:sym typeface="Rubik"/>
              </a:rPr>
              <a:t>retrieving</a:t>
            </a:r>
          </a:p>
          <a:p>
            <a:pPr marL="381000" indent="-285750">
              <a:buFont typeface="Arial" panose="020B0604020202020204" pitchFamily="34" charset="0"/>
              <a:buChar char="•"/>
            </a:pPr>
            <a:r>
              <a:rPr lang="en-US" sz="1900" dirty="0">
                <a:sym typeface="Rubik"/>
              </a:rPr>
              <a:t>processing (historical and</a:t>
            </a:r>
            <a:br>
              <a:rPr lang="en-US" sz="1900" dirty="0">
                <a:sym typeface="Rubik"/>
              </a:rPr>
            </a:br>
            <a:r>
              <a:rPr lang="en-US" sz="1900" dirty="0">
                <a:sym typeface="Rubik"/>
              </a:rPr>
              <a:t>real-time)</a:t>
            </a:r>
          </a:p>
          <a:p>
            <a:pPr marL="95250" indent="0">
              <a:buNone/>
            </a:pPr>
            <a:r>
              <a:rPr lang="en-US" sz="1900" dirty="0">
                <a:solidFill>
                  <a:srgbClr val="FFFFFF"/>
                </a:solidFill>
                <a:sym typeface="Rubik"/>
              </a:rPr>
              <a:t>timestamped &amp; </a:t>
            </a:r>
            <a:br>
              <a:rPr lang="en-US" sz="1900" dirty="0">
                <a:solidFill>
                  <a:srgbClr val="FFFFFF"/>
                </a:solidFill>
                <a:sym typeface="Rubik"/>
              </a:rPr>
            </a:br>
            <a:r>
              <a:rPr lang="en-US" sz="1900" dirty="0">
                <a:solidFill>
                  <a:srgbClr val="FFFFFF"/>
                </a:solidFill>
                <a:sym typeface="Rubik"/>
              </a:rPr>
              <a:t>semi-structured data</a:t>
            </a:r>
          </a:p>
          <a:p>
            <a:pPr marL="95250" indent="0">
              <a:buNone/>
            </a:pPr>
            <a:endParaRPr lang="en-US" sz="1900" dirty="0"/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371B0E25-A9E2-AA45-80F8-D63452101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E. Della Valle &amp; M. Balduini - Flux@Cisco - Virtual - 2020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9BA9C935-8A0D-FC44-A65E-CD91E3FC8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it-IT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oogle Shape;1646;p237">
            <a:extLst>
              <a:ext uri="{FF2B5EF4-FFF2-40B4-BE49-F238E27FC236}">
                <a16:creationId xmlns:a16="http://schemas.microsoft.com/office/drawing/2014/main" id="{9444C8CE-F81B-174A-AF88-E8027C6243B0}"/>
              </a:ext>
            </a:extLst>
          </p:cNvPr>
          <p:cNvCxnSpPr>
            <a:cxnSpLocks/>
          </p:cNvCxnSpPr>
          <p:nvPr/>
        </p:nvCxnSpPr>
        <p:spPr>
          <a:xfrm flipH="1">
            <a:off x="4292499" y="2392326"/>
            <a:ext cx="3551275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1646;p237">
            <a:extLst>
              <a:ext uri="{FF2B5EF4-FFF2-40B4-BE49-F238E27FC236}">
                <a16:creationId xmlns:a16="http://schemas.microsoft.com/office/drawing/2014/main" id="{7090F73A-F9D9-544D-8489-10CAEA9FBA42}"/>
              </a:ext>
            </a:extLst>
          </p:cNvPr>
          <p:cNvCxnSpPr>
            <a:cxnSpLocks/>
          </p:cNvCxnSpPr>
          <p:nvPr/>
        </p:nvCxnSpPr>
        <p:spPr>
          <a:xfrm flipH="1">
            <a:off x="4292499" y="3639879"/>
            <a:ext cx="3551275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90119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6F57705-74A4-5A47-A104-AFF3BBFD45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5"/>
          <a:stretch/>
        </p:blipFill>
        <p:spPr>
          <a:xfrm>
            <a:off x="711540" y="1194847"/>
            <a:ext cx="7960349" cy="34363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00653-B973-F348-84DA-CB8707296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interest about time series data bases is growing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4FEBB5-3D5F-5546-94C6-1FE0E1AB2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E. Della Valle &amp; M. Balduini - Flux@Cisco - Virtual - 2020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7A301-37A0-0A4B-802A-794B02B74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it-IT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DDF24-D8F7-224F-A521-38A7D5AD9D79}"/>
              </a:ext>
            </a:extLst>
          </p:cNvPr>
          <p:cNvSpPr/>
          <p:nvPr/>
        </p:nvSpPr>
        <p:spPr>
          <a:xfrm rot="16200000">
            <a:off x="-1092639" y="2852971"/>
            <a:ext cx="33313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https://db-engines.com/en/ranking_categories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CAB23-FE7F-E246-AFE5-7F18BB4951DC}"/>
              </a:ext>
            </a:extLst>
          </p:cNvPr>
          <p:cNvSpPr/>
          <p:nvPr/>
        </p:nvSpPr>
        <p:spPr>
          <a:xfrm>
            <a:off x="2092478" y="1465271"/>
            <a:ext cx="202331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it-IT" sz="2100" dirty="0">
                <a:solidFill>
                  <a:schemeClr val="tx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Time </a:t>
            </a:r>
            <a:r>
              <a:rPr lang="it-IT" sz="2100" dirty="0" err="1">
                <a:solidFill>
                  <a:schemeClr val="tx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series</a:t>
            </a:r>
            <a:r>
              <a:rPr lang="it-IT" sz="2100" dirty="0">
                <a:solidFill>
                  <a:schemeClr val="tx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 DB</a:t>
            </a:r>
            <a:endParaRPr lang="it-IT" sz="1100" dirty="0">
              <a:solidFill>
                <a:schemeClr val="tx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F575A12-8F18-7F40-A7AD-B5DC079B7F1D}"/>
              </a:ext>
            </a:extLst>
          </p:cNvPr>
          <p:cNvSpPr/>
          <p:nvPr/>
        </p:nvSpPr>
        <p:spPr>
          <a:xfrm>
            <a:off x="3256903" y="1880770"/>
            <a:ext cx="754911" cy="414670"/>
          </a:xfrm>
          <a:custGeom>
            <a:avLst/>
            <a:gdLst>
              <a:gd name="connsiteX0" fmla="*/ 0 w 669851"/>
              <a:gd name="connsiteY0" fmla="*/ 0 h 340242"/>
              <a:gd name="connsiteX1" fmla="*/ 595423 w 669851"/>
              <a:gd name="connsiteY1" fmla="*/ 21265 h 340242"/>
              <a:gd name="connsiteX2" fmla="*/ 138223 w 669851"/>
              <a:gd name="connsiteY2" fmla="*/ 95693 h 340242"/>
              <a:gd name="connsiteX3" fmla="*/ 478465 w 669851"/>
              <a:gd name="connsiteY3" fmla="*/ 202019 h 340242"/>
              <a:gd name="connsiteX4" fmla="*/ 669851 w 669851"/>
              <a:gd name="connsiteY4" fmla="*/ 340242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851" h="340242">
                <a:moveTo>
                  <a:pt x="0" y="0"/>
                </a:moveTo>
                <a:cubicBezTo>
                  <a:pt x="286193" y="2658"/>
                  <a:pt x="572386" y="5316"/>
                  <a:pt x="595423" y="21265"/>
                </a:cubicBezTo>
                <a:cubicBezTo>
                  <a:pt x="618460" y="37214"/>
                  <a:pt x="157716" y="65567"/>
                  <a:pt x="138223" y="95693"/>
                </a:cubicBezTo>
                <a:cubicBezTo>
                  <a:pt x="118730" y="125819"/>
                  <a:pt x="389860" y="161261"/>
                  <a:pt x="478465" y="202019"/>
                </a:cubicBezTo>
                <a:cubicBezTo>
                  <a:pt x="567070" y="242777"/>
                  <a:pt x="618460" y="291509"/>
                  <a:pt x="669851" y="340242"/>
                </a:cubicBezTo>
              </a:path>
            </a:pathLst>
          </a:custGeom>
          <a:noFill/>
          <a:ln w="3175">
            <a:solidFill>
              <a:srgbClr val="202024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85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966AF2-CF74-A340-A83A-335DBD726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2800" dirty="0"/>
              <a:t>Time series</a:t>
            </a:r>
            <a:endParaRPr lang="en-US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CCEB3E7-E290-4248-BEFB-3B8445F79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853" y="4024849"/>
            <a:ext cx="7720618" cy="972772"/>
          </a:xfrm>
        </p:spPr>
        <p:txBody>
          <a:bodyPr/>
          <a:lstStyle/>
          <a:p>
            <a:pPr marL="100013" indent="-100013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-US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 </a:t>
            </a:r>
            <a:r>
              <a:rPr lang="en-US" sz="135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</a:t>
            </a:r>
            <a:r>
              <a:rPr lang="en-US" sz="135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Politecnico</a:t>
            </a:r>
            <a:r>
              <a:rPr lang="en-US" sz="135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di Milano &amp; Partner @ </a:t>
            </a:r>
            <a:r>
              <a:rPr lang="en-US" sz="135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Quantia</a:t>
            </a:r>
            <a:r>
              <a:rPr lang="en-US" sz="135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Consulting</a:t>
            </a:r>
          </a:p>
          <a:p>
            <a:pPr marL="100013" indent="-100013">
              <a:spcBef>
                <a:spcPts val="0"/>
              </a:spcBef>
            </a:pPr>
            <a:r>
              <a:rPr lang="en-US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Marco </a:t>
            </a:r>
            <a:r>
              <a:rPr lang="en-US" b="1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Balduini</a:t>
            </a:r>
            <a:r>
              <a:rPr lang="en-US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135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CEO @ </a:t>
            </a:r>
            <a:r>
              <a:rPr lang="en-US" sz="1350" dirty="0" err="1">
                <a:latin typeface="Helvetica Neue Light"/>
                <a:ea typeface="Helvetica Neue Light"/>
                <a:cs typeface="Helvetica Neue Light"/>
                <a:sym typeface="Helvetica Neue Light"/>
              </a:rPr>
              <a:t>Quantia</a:t>
            </a:r>
            <a:r>
              <a:rPr lang="en-US" sz="135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 Consulting</a:t>
            </a:r>
          </a:p>
        </p:txBody>
      </p:sp>
    </p:spTree>
    <p:extLst>
      <p:ext uri="{BB962C8B-B14F-4D97-AF65-F5344CB8AC3E}">
        <p14:creationId xmlns:p14="http://schemas.microsoft.com/office/powerpoint/2010/main" val="61493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B46B-26B0-8846-909D-9DA4D57B2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time series?</a:t>
            </a:r>
          </a:p>
        </p:txBody>
      </p:sp>
    </p:spTree>
    <p:extLst>
      <p:ext uri="{BB962C8B-B14F-4D97-AF65-F5344CB8AC3E}">
        <p14:creationId xmlns:p14="http://schemas.microsoft.com/office/powerpoint/2010/main" val="416421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E672-A041-1841-BC03-6B5ACB57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by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EB591-FDA5-874D-BADB-8C75238E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Weather conditions</a:t>
            </a:r>
          </a:p>
          <a:p>
            <a:r>
              <a:rPr lang="en-US" dirty="0"/>
              <a:t>Stock exchange</a:t>
            </a:r>
          </a:p>
          <a:p>
            <a:r>
              <a:rPr lang="en-US" dirty="0"/>
              <a:t>Cluster monitoring</a:t>
            </a:r>
          </a:p>
          <a:p>
            <a:r>
              <a:rPr lang="en-US" dirty="0"/>
              <a:t>Healthcare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8D36245-127C-E946-861F-DC81B0AFA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 &amp; M. Balduini - Flux@Cisco - Virtual - 2020</a:t>
            </a:r>
            <a:endParaRPr lang="en-GB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78578783-AC46-8C48-96D5-CE8109CF2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</a:rPr>
              <a:t>3</a:t>
            </a:fld>
            <a:endParaRPr lang="it-IT">
              <a:uFillTx/>
            </a:endParaRPr>
          </a:p>
        </p:txBody>
      </p:sp>
      <p:pic>
        <p:nvPicPr>
          <p:cNvPr id="4" name="Google Shape;320;p33" descr="Screen Shot 2016-01-24 at 10.15.11 PM.png">
            <a:extLst>
              <a:ext uri="{FF2B5EF4-FFF2-40B4-BE49-F238E27FC236}">
                <a16:creationId xmlns:a16="http://schemas.microsoft.com/office/drawing/2014/main" id="{D2044B24-4C79-C94F-923C-EA0B3CC99C25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1149" y="2652722"/>
            <a:ext cx="2375592" cy="1546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15;p32" descr="Screen Shot 2018-03-08 at 2.49.02 PM.png">
            <a:extLst>
              <a:ext uri="{FF2B5EF4-FFF2-40B4-BE49-F238E27FC236}">
                <a16:creationId xmlns:a16="http://schemas.microsoft.com/office/drawing/2014/main" id="{795F0343-D1A3-384E-A0AF-DBBCA4D1D8D7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11149" y="1441467"/>
            <a:ext cx="2375592" cy="1138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00;p29" descr="Screen Shot 2018-03-08 at 2.56.42 PM.png">
            <a:extLst>
              <a:ext uri="{FF2B5EF4-FFF2-40B4-BE49-F238E27FC236}">
                <a16:creationId xmlns:a16="http://schemas.microsoft.com/office/drawing/2014/main" id="{251D2281-5EE3-1C42-91DD-023F4555D621}"/>
              </a:ext>
            </a:extLst>
          </p:cNvPr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874"/>
          <a:stretch/>
        </p:blipFill>
        <p:spPr>
          <a:xfrm>
            <a:off x="6005540" y="3086870"/>
            <a:ext cx="2742122" cy="111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10;p31" descr="Image">
            <a:extLst>
              <a:ext uri="{FF2B5EF4-FFF2-40B4-BE49-F238E27FC236}">
                <a16:creationId xmlns:a16="http://schemas.microsoft.com/office/drawing/2014/main" id="{45CCFB0C-3589-1A45-AD25-14B0C338866C}"/>
              </a:ext>
            </a:extLst>
          </p:cNvPr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38287" y="1434475"/>
            <a:ext cx="2742122" cy="148047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258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E875-9CE8-B94F-B58E-8DC4BB3E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some different type of time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3F14B-E776-4741-B41C-AC661E4B3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  <a:p>
            <a:r>
              <a:rPr lang="en-US" dirty="0"/>
              <a:t>Traces</a:t>
            </a: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7B9395-DD30-5B40-BD93-8A8832C3C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 &amp; M. Balduini - Flux@Cisco - Virtual - 2020</a:t>
            </a:r>
            <a:endParaRPr lang="en-GB" dirty="0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85A207B-62F8-6D4A-8EFC-64F44D804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</a:rPr>
              <a:t>4</a:t>
            </a:fld>
            <a:endParaRPr lang="it-IT">
              <a:uFillTx/>
            </a:endParaRPr>
          </a:p>
        </p:txBody>
      </p:sp>
      <p:pic>
        <p:nvPicPr>
          <p:cNvPr id="5" name="Google Shape;330;p35" descr="Image result for traces jaeger">
            <a:extLst>
              <a:ext uri="{FF2B5EF4-FFF2-40B4-BE49-F238E27FC236}">
                <a16:creationId xmlns:a16="http://schemas.microsoft.com/office/drawing/2014/main" id="{6E2C71B6-2783-4A4E-8EEF-CAB8266A5A93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8376"/>
          <a:stretch/>
        </p:blipFill>
        <p:spPr>
          <a:xfrm>
            <a:off x="3024755" y="3043623"/>
            <a:ext cx="5647134" cy="1586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25;p34" descr="search-and-tail-02_normal.png">
            <a:extLst>
              <a:ext uri="{FF2B5EF4-FFF2-40B4-BE49-F238E27FC236}">
                <a16:creationId xmlns:a16="http://schemas.microsoft.com/office/drawing/2014/main" id="{1995ADAD-1422-CB46-8FF9-0B29D2812B4F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7279"/>
          <a:stretch/>
        </p:blipFill>
        <p:spPr>
          <a:xfrm>
            <a:off x="3024755" y="1409122"/>
            <a:ext cx="5647134" cy="150273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0823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C06F-A168-5046-8342-4FE78127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03A9C44E-C52C-1A4D-9619-ED00BF003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 &amp; M. Balduini - Flux@Cisco - Virtual - 2020</a:t>
            </a:r>
            <a:endParaRPr lang="en-GB" dirty="0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90790FD7-B1F4-8C41-9CB2-D968BB719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</a:rPr>
              <a:t>5</a:t>
            </a:fld>
            <a:endParaRPr lang="it-IT">
              <a:uFillTx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74F62-F252-1D42-BDCC-6FFB9C0CFAD7}"/>
              </a:ext>
            </a:extLst>
          </p:cNvPr>
          <p:cNvSpPr txBox="1"/>
          <p:nvPr/>
        </p:nvSpPr>
        <p:spPr>
          <a:xfrm>
            <a:off x="4330310" y="2882025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VS.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A08EA7-2D41-B443-AC4B-C83C9899C519}"/>
              </a:ext>
            </a:extLst>
          </p:cNvPr>
          <p:cNvGrpSpPr/>
          <p:nvPr/>
        </p:nvGrpSpPr>
        <p:grpSpPr>
          <a:xfrm>
            <a:off x="463540" y="1903083"/>
            <a:ext cx="3803454" cy="1995336"/>
            <a:chOff x="3511149" y="1434475"/>
            <a:chExt cx="5269260" cy="2764315"/>
          </a:xfrm>
        </p:grpSpPr>
        <p:pic>
          <p:nvPicPr>
            <p:cNvPr id="11" name="Google Shape;320;p33" descr="Screen Shot 2016-01-24 at 10.15.11 PM.png">
              <a:extLst>
                <a:ext uri="{FF2B5EF4-FFF2-40B4-BE49-F238E27FC236}">
                  <a16:creationId xmlns:a16="http://schemas.microsoft.com/office/drawing/2014/main" id="{B0EEF3CA-1613-D54E-91C3-C88E4552245A}"/>
                </a:ext>
              </a:extLst>
            </p:cNvPr>
            <p:cNvPicPr preferRelativeResize="0"/>
            <p:nvPr/>
          </p:nvPicPr>
          <p:blipFill rotWithShape="1">
            <a:blip r:embed="rId2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11149" y="2652722"/>
              <a:ext cx="2375592" cy="15460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315;p32" descr="Screen Shot 2018-03-08 at 2.49.02 PM.png">
              <a:extLst>
                <a:ext uri="{FF2B5EF4-FFF2-40B4-BE49-F238E27FC236}">
                  <a16:creationId xmlns:a16="http://schemas.microsoft.com/office/drawing/2014/main" id="{8ACC1D45-C680-A845-9041-FB1B2D9EECFF}"/>
                </a:ext>
              </a:extLst>
            </p:cNvPr>
            <p:cNvPicPr preferRelativeResize="0"/>
            <p:nvPr/>
          </p:nvPicPr>
          <p:blipFill rotWithShape="1">
            <a:blip r:embed="rId3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11149" y="1441467"/>
              <a:ext cx="2375592" cy="11380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300;p29" descr="Screen Shot 2018-03-08 at 2.56.42 PM.png">
              <a:extLst>
                <a:ext uri="{FF2B5EF4-FFF2-40B4-BE49-F238E27FC236}">
                  <a16:creationId xmlns:a16="http://schemas.microsoft.com/office/drawing/2014/main" id="{2DD41678-3C38-4549-89FB-382169302AE1}"/>
                </a:ext>
              </a:extLst>
            </p:cNvPr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42874"/>
            <a:stretch/>
          </p:blipFill>
          <p:spPr>
            <a:xfrm>
              <a:off x="6005540" y="3086870"/>
              <a:ext cx="2742122" cy="1111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310;p31" descr="Image">
              <a:extLst>
                <a:ext uri="{FF2B5EF4-FFF2-40B4-BE49-F238E27FC236}">
                  <a16:creationId xmlns:a16="http://schemas.microsoft.com/office/drawing/2014/main" id="{72E8D823-BE35-434A-8066-4CE900E72D1E}"/>
                </a:ext>
              </a:extLst>
            </p:cNvPr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38287" y="1434475"/>
              <a:ext cx="2742122" cy="1480475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AB82C8-26D2-944E-B9EE-3FE484E017E9}"/>
              </a:ext>
            </a:extLst>
          </p:cNvPr>
          <p:cNvGrpSpPr/>
          <p:nvPr/>
        </p:nvGrpSpPr>
        <p:grpSpPr>
          <a:xfrm>
            <a:off x="4981801" y="1945087"/>
            <a:ext cx="3495994" cy="1953332"/>
            <a:chOff x="3024755" y="1409122"/>
            <a:chExt cx="5647134" cy="3155248"/>
          </a:xfrm>
        </p:grpSpPr>
        <p:pic>
          <p:nvPicPr>
            <p:cNvPr id="16" name="Google Shape;330;p35" descr="Image result for traces jaeger">
              <a:extLst>
                <a:ext uri="{FF2B5EF4-FFF2-40B4-BE49-F238E27FC236}">
                  <a16:creationId xmlns:a16="http://schemas.microsoft.com/office/drawing/2014/main" id="{AB3D359A-6CC3-3D43-86D1-6C5F1ED2561E}"/>
                </a:ext>
              </a:extLst>
            </p:cNvPr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48376"/>
            <a:stretch/>
          </p:blipFill>
          <p:spPr>
            <a:xfrm>
              <a:off x="3024755" y="3067455"/>
              <a:ext cx="5647132" cy="14969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325;p34" descr="search-and-tail-02_normal.png">
              <a:extLst>
                <a:ext uri="{FF2B5EF4-FFF2-40B4-BE49-F238E27FC236}">
                  <a16:creationId xmlns:a16="http://schemas.microsoft.com/office/drawing/2014/main" id="{76A8AB8E-32F9-7047-9A9C-C2E581F913B4}"/>
                </a:ext>
              </a:extLst>
            </p:cNvPr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47279"/>
            <a:stretch/>
          </p:blipFill>
          <p:spPr>
            <a:xfrm>
              <a:off x="3024755" y="1409122"/>
              <a:ext cx="5647134" cy="1502738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5852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C06F-A168-5046-8342-4FE78127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difference?</a:t>
            </a:r>
          </a:p>
        </p:txBody>
      </p: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998AE2A6-16D8-DF4B-842D-1B5230BDD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E. Della Valle &amp; M. Balduini - Flux@Cisco - Virtual - 2020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12CB588B-6F8C-2541-8810-829CF22DE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it-IT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74F62-F252-1D42-BDCC-6FFB9C0CFAD7}"/>
              </a:ext>
            </a:extLst>
          </p:cNvPr>
          <p:cNvSpPr txBox="1"/>
          <p:nvPr/>
        </p:nvSpPr>
        <p:spPr>
          <a:xfrm>
            <a:off x="4330310" y="3530617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4A25C-2E1A-F143-9C95-4559D17B019B}"/>
              </a:ext>
            </a:extLst>
          </p:cNvPr>
          <p:cNvSpPr/>
          <p:nvPr/>
        </p:nvSpPr>
        <p:spPr>
          <a:xfrm>
            <a:off x="1998205" y="2380203"/>
            <a:ext cx="101502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regular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438713-7FB1-4B43-9095-C3DCA4FFBE24}"/>
              </a:ext>
            </a:extLst>
          </p:cNvPr>
          <p:cNvSpPr/>
          <p:nvPr/>
        </p:nvSpPr>
        <p:spPr>
          <a:xfrm>
            <a:off x="6335154" y="2444744"/>
            <a:ext cx="116410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irregular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7F5892-483F-2545-B5B2-993CD1264BDB}"/>
              </a:ext>
            </a:extLst>
          </p:cNvPr>
          <p:cNvSpPr/>
          <p:nvPr/>
        </p:nvSpPr>
        <p:spPr>
          <a:xfrm>
            <a:off x="1991834" y="4181286"/>
            <a:ext cx="114807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metrics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BBB8D3-C444-4D4F-8E2B-CD59BD2F2973}"/>
              </a:ext>
            </a:extLst>
          </p:cNvPr>
          <p:cNvSpPr/>
          <p:nvPr/>
        </p:nvSpPr>
        <p:spPr>
          <a:xfrm>
            <a:off x="6428929" y="4110138"/>
            <a:ext cx="1031051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events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D2523-EA97-BE4D-ACEC-7F25F65FC7BB}"/>
              </a:ext>
            </a:extLst>
          </p:cNvPr>
          <p:cNvSpPr/>
          <p:nvPr/>
        </p:nvSpPr>
        <p:spPr>
          <a:xfrm>
            <a:off x="2505716" y="1194848"/>
            <a:ext cx="4233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both of them are time series, but …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Google Shape;1630;p236">
            <a:extLst>
              <a:ext uri="{FF2B5EF4-FFF2-40B4-BE49-F238E27FC236}">
                <a16:creationId xmlns:a16="http://schemas.microsoft.com/office/drawing/2014/main" id="{EB0E8E31-0987-D648-84E3-055C2229113C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2453" y="2818540"/>
            <a:ext cx="4136045" cy="124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630;p236">
            <a:extLst>
              <a:ext uri="{FF2B5EF4-FFF2-40B4-BE49-F238E27FC236}">
                <a16:creationId xmlns:a16="http://schemas.microsoft.com/office/drawing/2014/main" id="{671A669B-0651-A84A-A81A-B4F97C8B0A66}"/>
              </a:ext>
            </a:extLst>
          </p:cNvPr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69813" y="2860242"/>
            <a:ext cx="4136045" cy="1336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641;p237">
            <a:extLst>
              <a:ext uri="{FF2B5EF4-FFF2-40B4-BE49-F238E27FC236}">
                <a16:creationId xmlns:a16="http://schemas.microsoft.com/office/drawing/2014/main" id="{95526A8F-BAB8-4046-933D-650C4DEE839E}"/>
              </a:ext>
            </a:extLst>
          </p:cNvPr>
          <p:cNvSpPr txBox="1"/>
          <p:nvPr/>
        </p:nvSpPr>
        <p:spPr>
          <a:xfrm>
            <a:off x="1277216" y="1629438"/>
            <a:ext cx="2457000" cy="7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We monitor the phenomena</a:t>
            </a:r>
            <a:endParaRPr sz="2000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23" name="Google Shape;1641;p237">
            <a:extLst>
              <a:ext uri="{FF2B5EF4-FFF2-40B4-BE49-F238E27FC236}">
                <a16:creationId xmlns:a16="http://schemas.microsoft.com/office/drawing/2014/main" id="{90C9B5AF-3BE0-DC4C-9AEE-544506A68D46}"/>
              </a:ext>
            </a:extLst>
          </p:cNvPr>
          <p:cNvSpPr txBox="1"/>
          <p:nvPr/>
        </p:nvSpPr>
        <p:spPr>
          <a:xfrm>
            <a:off x="5314537" y="1629438"/>
            <a:ext cx="3046595" cy="731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The phenomena happen and we observe them</a:t>
            </a:r>
          </a:p>
        </p:txBody>
      </p:sp>
    </p:spTree>
    <p:extLst>
      <p:ext uri="{BB962C8B-B14F-4D97-AF65-F5344CB8AC3E}">
        <p14:creationId xmlns:p14="http://schemas.microsoft.com/office/powerpoint/2010/main" val="285519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237"/>
          <p:cNvSpPr/>
          <p:nvPr/>
        </p:nvSpPr>
        <p:spPr>
          <a:xfrm>
            <a:off x="824970" y="1683436"/>
            <a:ext cx="7472700" cy="2416800"/>
          </a:xfrm>
          <a:prstGeom prst="rect">
            <a:avLst/>
          </a:prstGeom>
          <a:solidFill>
            <a:schemeClr val="dk1">
              <a:alpha val="749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639" name="Google Shape;1639;p237"/>
          <p:cNvSpPr txBox="1"/>
          <p:nvPr/>
        </p:nvSpPr>
        <p:spPr>
          <a:xfrm>
            <a:off x="855168" y="1794269"/>
            <a:ext cx="36996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Regular Time Series</a:t>
            </a:r>
            <a:endParaRPr sz="2400" b="1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1640" name="Google Shape;1640;p237"/>
          <p:cNvSpPr txBox="1"/>
          <p:nvPr/>
        </p:nvSpPr>
        <p:spPr>
          <a:xfrm>
            <a:off x="4593985" y="1794269"/>
            <a:ext cx="37014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Irregular Time Series</a:t>
            </a:r>
            <a:endParaRPr sz="2400" b="1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1641" name="Google Shape;1641;p237"/>
          <p:cNvSpPr txBox="1"/>
          <p:nvPr/>
        </p:nvSpPr>
        <p:spPr>
          <a:xfrm>
            <a:off x="1425791" y="2639219"/>
            <a:ext cx="24570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Measurements </a:t>
            </a:r>
            <a:r>
              <a:rPr lang="en" sz="1800" b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gathered</a:t>
            </a: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 at </a:t>
            </a:r>
            <a:r>
              <a:rPr lang="en" sz="1800" i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regular</a:t>
            </a: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 time intervals</a:t>
            </a:r>
            <a:endParaRPr sz="1800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1642" name="Google Shape;1642;p237"/>
          <p:cNvSpPr txBox="1"/>
          <p:nvPr/>
        </p:nvSpPr>
        <p:spPr>
          <a:xfrm>
            <a:off x="5192485" y="2639219"/>
            <a:ext cx="24570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Measurements </a:t>
            </a:r>
            <a:r>
              <a:rPr lang="en" sz="1800" b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observed</a:t>
            </a: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 at </a:t>
            </a:r>
            <a:r>
              <a:rPr lang="en" sz="1800" i="1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irregular</a:t>
            </a:r>
            <a:r>
              <a:rPr lang="en" sz="18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 time intervals</a:t>
            </a:r>
            <a:endParaRPr sz="1800" dirty="0">
              <a:solidFill>
                <a:schemeClr val="lt1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pic>
        <p:nvPicPr>
          <p:cNvPr id="1643" name="Google Shape;1643;p23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1369" y="1118967"/>
            <a:ext cx="3736395" cy="512218"/>
          </a:xfrm>
          <a:prstGeom prst="rect">
            <a:avLst/>
          </a:prstGeom>
          <a:noFill/>
          <a:ln>
            <a:noFill/>
          </a:ln>
        </p:spPr>
      </p:pic>
      <p:sp>
        <p:nvSpPr>
          <p:cNvPr id="1644" name="Google Shape;1644;p237"/>
          <p:cNvSpPr/>
          <p:nvPr/>
        </p:nvSpPr>
        <p:spPr>
          <a:xfrm>
            <a:off x="824971" y="1118967"/>
            <a:ext cx="3742800" cy="564600"/>
          </a:xfrm>
          <a:prstGeom prst="rect">
            <a:avLst/>
          </a:prstGeom>
          <a:solidFill>
            <a:srgbClr val="22ADF6"/>
          </a:solidFill>
          <a:ln w="9525" cap="flat" cmpd="sng">
            <a:solidFill>
              <a:srgbClr val="22AD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Metrics</a:t>
            </a:r>
            <a:endParaRPr sz="1100"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1645" name="Google Shape;1645;p237"/>
          <p:cNvSpPr/>
          <p:nvPr/>
        </p:nvSpPr>
        <p:spPr>
          <a:xfrm>
            <a:off x="4548306" y="1118967"/>
            <a:ext cx="3742800" cy="564600"/>
          </a:xfrm>
          <a:prstGeom prst="rect">
            <a:avLst/>
          </a:prstGeom>
          <a:solidFill>
            <a:srgbClr val="BF2FE5"/>
          </a:solidFill>
          <a:ln w="9525" cap="flat" cmpd="sng">
            <a:solidFill>
              <a:srgbClr val="BF2F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chemeClr val="lt1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Events</a:t>
            </a:r>
            <a:endParaRPr sz="1100" dirty="0"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cxnSp>
        <p:nvCxnSpPr>
          <p:cNvPr id="1646" name="Google Shape;1646;p237"/>
          <p:cNvCxnSpPr/>
          <p:nvPr/>
        </p:nvCxnSpPr>
        <p:spPr>
          <a:xfrm>
            <a:off x="4548306" y="1118967"/>
            <a:ext cx="0" cy="29622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47" name="Google Shape;1647;p237"/>
          <p:cNvCxnSpPr/>
          <p:nvPr/>
        </p:nvCxnSpPr>
        <p:spPr>
          <a:xfrm>
            <a:off x="1184620" y="2525990"/>
            <a:ext cx="2959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48" name="Google Shape;1648;p237"/>
          <p:cNvCxnSpPr/>
          <p:nvPr/>
        </p:nvCxnSpPr>
        <p:spPr>
          <a:xfrm>
            <a:off x="4933660" y="2525990"/>
            <a:ext cx="29595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" name="Footer Placeholder 7">
            <a:extLst>
              <a:ext uri="{FF2B5EF4-FFF2-40B4-BE49-F238E27FC236}">
                <a16:creationId xmlns:a16="http://schemas.microsoft.com/office/drawing/2014/main" id="{D97BBFD5-E417-C64E-9E5E-B2CEAF756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E. Della Valle &amp; M. Balduini - Flux@Cisco - Virtual - 2020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2DE30118-00AC-DA48-8917-E808C7168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it-IT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7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" grpId="0"/>
      <p:bldP spid="1642" grpId="0"/>
      <p:bldP spid="16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" name="Google Shape;1653;p238"/>
          <p:cNvSpPr/>
          <p:nvPr/>
        </p:nvSpPr>
        <p:spPr>
          <a:xfrm>
            <a:off x="835602" y="2201958"/>
            <a:ext cx="7472700" cy="1821300"/>
          </a:xfrm>
          <a:prstGeom prst="rect">
            <a:avLst/>
          </a:prstGeom>
          <a:solidFill>
            <a:schemeClr val="dk1">
              <a:alpha val="749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654" name="Google Shape;1654;p238"/>
          <p:cNvSpPr/>
          <p:nvPr/>
        </p:nvSpPr>
        <p:spPr>
          <a:xfrm>
            <a:off x="835602" y="1175095"/>
            <a:ext cx="7472700" cy="1026900"/>
          </a:xfrm>
          <a:prstGeom prst="rect">
            <a:avLst/>
          </a:prstGeom>
          <a:solidFill>
            <a:srgbClr val="22ADF6"/>
          </a:solidFill>
          <a:ln w="9525" cap="flat" cmpd="sng">
            <a:solidFill>
              <a:srgbClr val="22ADF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cxnSp>
        <p:nvCxnSpPr>
          <p:cNvPr id="1655" name="Google Shape;1655;p238"/>
          <p:cNvCxnSpPr/>
          <p:nvPr/>
        </p:nvCxnSpPr>
        <p:spPr>
          <a:xfrm>
            <a:off x="4572000" y="2201971"/>
            <a:ext cx="4200" cy="18060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6" name="Google Shape;1656;p238"/>
          <p:cNvSpPr txBox="1"/>
          <p:nvPr/>
        </p:nvSpPr>
        <p:spPr>
          <a:xfrm>
            <a:off x="1214668" y="1217990"/>
            <a:ext cx="68262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Summarization of Events</a:t>
            </a:r>
            <a:endParaRPr sz="2400" b="1">
              <a:solidFill>
                <a:srgbClr val="FFFFFF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Events become regular time intervals, for example</a:t>
            </a:r>
            <a:endParaRPr sz="2100">
              <a:solidFill>
                <a:srgbClr val="FFFFFF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1657" name="Google Shape;1657;p238"/>
          <p:cNvSpPr txBox="1"/>
          <p:nvPr/>
        </p:nvSpPr>
        <p:spPr>
          <a:xfrm>
            <a:off x="1184443" y="2121321"/>
            <a:ext cx="3000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Summarizing the average trade price of Apple stock every 10 minutes over the course of a day</a:t>
            </a:r>
            <a:endParaRPr sz="1800" dirty="0">
              <a:solidFill>
                <a:srgbClr val="FFFFFF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1658" name="Google Shape;1658;p238"/>
          <p:cNvSpPr txBox="1"/>
          <p:nvPr/>
        </p:nvSpPr>
        <p:spPr>
          <a:xfrm>
            <a:off x="5014909" y="2121321"/>
            <a:ext cx="3000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Arial" panose="020B0604020202020204" pitchFamily="34" charset="0"/>
                <a:ea typeface="Rubik"/>
                <a:cs typeface="Arial" panose="020B0604020202020204" pitchFamily="34" charset="0"/>
                <a:sym typeface="Rubik"/>
              </a:rPr>
              <a:t>Summarizing the average response time for requests in an application over 1 minute intervals</a:t>
            </a:r>
            <a:endParaRPr sz="1800" dirty="0">
              <a:solidFill>
                <a:srgbClr val="FFFFFF"/>
              </a:solidFill>
              <a:latin typeface="Arial" panose="020B0604020202020204" pitchFamily="34" charset="0"/>
              <a:ea typeface="Rubik"/>
              <a:cs typeface="Arial" panose="020B0604020202020204" pitchFamily="34" charset="0"/>
              <a:sym typeface="Rubik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569DD-8383-DB4E-99DA-020257A23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E. Della Valle &amp; M. Balduini - Flux@Cisco - Virtual - 2020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206FCD-B62D-514C-885F-327B49958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it-IT"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48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7" grpId="0"/>
      <p:bldP spid="16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B72B-5F2C-5C43-B023-A7FA6F4A1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Characteristics of the time series</a:t>
            </a:r>
            <a:endParaRPr lang="en-US" dirty="0"/>
          </a:p>
        </p:txBody>
      </p:sp>
      <p:sp>
        <p:nvSpPr>
          <p:cNvPr id="1669" name="Google Shape;1669;p240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800" dirty="0"/>
              <a:t>All Time-stamped data</a:t>
            </a:r>
          </a:p>
          <a:p>
            <a:pPr lvl="0"/>
            <a:r>
              <a:rPr lang="en-US" sz="1800" dirty="0"/>
              <a:t>Generated in </a:t>
            </a:r>
          </a:p>
          <a:p>
            <a:pPr lvl="1"/>
            <a:r>
              <a:rPr lang="en-US" sz="1500" dirty="0"/>
              <a:t>regular (Metric) and </a:t>
            </a:r>
          </a:p>
          <a:p>
            <a:pPr lvl="1"/>
            <a:r>
              <a:rPr lang="en-US" sz="1500" dirty="0"/>
              <a:t>irregular (Event) time periods</a:t>
            </a:r>
          </a:p>
          <a:p>
            <a:pPr lvl="0"/>
            <a:r>
              <a:rPr lang="en-US" sz="1800" dirty="0"/>
              <a:t>Huge volumes of data</a:t>
            </a:r>
          </a:p>
          <a:p>
            <a:pPr lvl="0"/>
            <a:r>
              <a:rPr lang="en-US" sz="1800" dirty="0"/>
              <a:t>High variety of semi-structured data</a:t>
            </a:r>
          </a:p>
          <a:p>
            <a:pPr lvl="0"/>
            <a:r>
              <a:rPr lang="en-US" sz="1800" dirty="0"/>
              <a:t>Real-time</a:t>
            </a:r>
          </a:p>
          <a:p>
            <a:pPr lvl="0"/>
            <a:r>
              <a:rPr lang="en-US" sz="1800" dirty="0"/>
              <a:t>Time sensitive</a:t>
            </a:r>
          </a:p>
          <a:p>
            <a:pPr lvl="0"/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C5A955-5AD9-554A-AE5A-21AFCF93E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E. Della Valle &amp; M. Balduini - Flux@Cisco - Virtual - 2020</a:t>
            </a:r>
            <a:endParaRPr lang="en-GB" dirty="0"/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64528A81-D5DD-DA4D-8D84-237142AA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365D038-E70F-B244-A1AE-4DC4A8F32122}" type="slidenum">
              <a:rPr lang="it-IT" smtClean="0">
                <a:uFillTx/>
              </a:rPr>
              <a:t>9</a:t>
            </a:fld>
            <a:endParaRPr lang="it-IT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1925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</TotalTime>
  <Words>532</Words>
  <Application>Microsoft Macintosh PowerPoint</Application>
  <PresentationFormat>On-screen Show (16:9)</PresentationFormat>
  <Paragraphs>93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Helvetica Neue</vt:lpstr>
      <vt:lpstr>Arial</vt:lpstr>
      <vt:lpstr>Helvetica Neue Light</vt:lpstr>
      <vt:lpstr>Office Theme</vt:lpstr>
      <vt:lpstr>Time series</vt:lpstr>
      <vt:lpstr>What are time series?</vt:lpstr>
      <vt:lpstr>Let’s start by example</vt:lpstr>
      <vt:lpstr>Now some different type of time series</vt:lpstr>
      <vt:lpstr>What’s the difference?</vt:lpstr>
      <vt:lpstr>What’s the difference?</vt:lpstr>
      <vt:lpstr>PowerPoint Presentation</vt:lpstr>
      <vt:lpstr>PowerPoint Presentation</vt:lpstr>
      <vt:lpstr>Characteristics of the time series</vt:lpstr>
      <vt:lpstr>Who uses time series and how?</vt:lpstr>
      <vt:lpstr>Primary Use Cases</vt:lpstr>
      <vt:lpstr>So what’s a time series DB?</vt:lpstr>
      <vt:lpstr>PowerPoint Presentation</vt:lpstr>
      <vt:lpstr>The interest about time series data bases is growing</vt:lpstr>
      <vt:lpstr>Time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InfluxDB 101</dc:title>
  <cp:lastModifiedBy>Marco Balduini</cp:lastModifiedBy>
  <cp:revision>66</cp:revision>
  <dcterms:modified xsi:type="dcterms:W3CDTF">2020-07-21T13:22:05Z</dcterms:modified>
</cp:coreProperties>
</file>