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56" r:id="rId3"/>
  </p:sldIdLst>
  <p:sldSz cx="9906000" cy="6858000" type="A4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64"/>
  </p:normalViewPr>
  <p:slideViewPr>
    <p:cSldViewPr snapToGrid="0" snapToObjects="1">
      <p:cViewPr varScale="1">
        <p:scale>
          <a:sx n="119" d="100"/>
          <a:sy n="119" d="100"/>
        </p:scale>
        <p:origin x="11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7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4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890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33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49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28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778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6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9633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28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8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F0FB-7A3B-8A40-B8CB-F947FFCEAD12}" type="datetimeFigureOut">
              <a:rPr lang="en-GB" smtClean="0"/>
              <a:t>23/09/2019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1FACA-CCD5-9F46-8ADC-0D74322427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42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E9B7A9-C58D-0047-BF0D-1985E2A782D9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Requirements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E2949-9505-F64D-A69E-3A8B9FADF8B4}"/>
              </a:ext>
            </a:extLst>
          </p:cNvPr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In the selected time range, display: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C1150-DAEF-354D-87B7-FD2CE9EE8209}"/>
              </a:ext>
            </a:extLst>
          </p:cNvPr>
          <p:cNvSpPr txBox="1"/>
          <p:nvPr/>
        </p:nvSpPr>
        <p:spPr>
          <a:xfrm>
            <a:off x="2727210" y="5559272"/>
            <a:ext cx="178398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 total flow rate from</a:t>
            </a:r>
          </a:p>
          <a:p>
            <a:pPr lvl="0"/>
            <a:r>
              <a: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Goals: last</a:t>
            </a:r>
          </a:p>
          <a:p>
            <a:r>
              <a:rPr lang="en-GB" sz="1600" i="1" dirty="0">
                <a:latin typeface="Arial" panose="020B0604020202020204" pitchFamily="34" charset="0"/>
                <a:cs typeface="Arial" panose="020B0604020202020204" pitchFamily="34" charset="0"/>
              </a:rPr>
              <a:t>HINT: group, sum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D5D4CD-C55C-DE4B-8BF3-2A1E458D7199}"/>
              </a:ext>
            </a:extLst>
          </p:cNvPr>
          <p:cNvGrpSpPr/>
          <p:nvPr/>
        </p:nvGrpSpPr>
        <p:grpSpPr>
          <a:xfrm>
            <a:off x="347816" y="650145"/>
            <a:ext cx="9558184" cy="6115209"/>
            <a:chOff x="347816" y="779241"/>
            <a:chExt cx="9558184" cy="611520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A1AF227-4F89-E74F-8FBA-5CF55FC0A4E0}"/>
                </a:ext>
              </a:extLst>
            </p:cNvPr>
            <p:cNvGrpSpPr/>
            <p:nvPr/>
          </p:nvGrpSpPr>
          <p:grpSpPr>
            <a:xfrm>
              <a:off x="347816" y="806826"/>
              <a:ext cx="9558184" cy="6087624"/>
              <a:chOff x="347816" y="1140312"/>
              <a:chExt cx="9558184" cy="5752725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2C9BBE5-F3A3-CD42-8B1A-CBE6629719C3}"/>
                  </a:ext>
                </a:extLst>
              </p:cNvPr>
              <p:cNvGrpSpPr/>
              <p:nvPr/>
            </p:nvGrpSpPr>
            <p:grpSpPr>
              <a:xfrm>
                <a:off x="347816" y="1140312"/>
                <a:ext cx="9549265" cy="5752725"/>
                <a:chOff x="347816" y="0"/>
                <a:chExt cx="9549265" cy="6897872"/>
              </a:xfrm>
            </p:grpSpPr>
            <p:cxnSp>
              <p:nvCxnSpPr>
                <p:cNvPr id="6" name="Straight Connector 5">
                  <a:extLst>
                    <a:ext uri="{FF2B5EF4-FFF2-40B4-BE49-F238E27FC236}">
                      <a16:creationId xmlns:a16="http://schemas.microsoft.com/office/drawing/2014/main" id="{DAB61523-6B24-E74E-89E2-5D2603F791E4}"/>
                    </a:ext>
                  </a:extLst>
                </p:cNvPr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B356A55B-EDF6-B545-90CF-E40AA65E4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885760" y="29114"/>
                  <a:ext cx="0" cy="6826746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ED3343F3-83C0-FF40-B93C-EDDB7F079F5C}"/>
                    </a:ext>
                  </a:extLst>
                </p:cNvPr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>
                  <a:extLst>
                    <a:ext uri="{FF2B5EF4-FFF2-40B4-BE49-F238E27FC236}">
                      <a16:creationId xmlns:a16="http://schemas.microsoft.com/office/drawing/2014/main" id="{22DDBD64-F1D4-E94C-AC31-55169A9C406B}"/>
                    </a:ext>
                  </a:extLst>
                </p:cNvPr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3A0417A0-F654-D845-8652-D05E7C748285}"/>
                    </a:ext>
                  </a:extLst>
                </p:cNvPr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line">
                  <a:avLst/>
                </a:prstGeom>
                <a:ln>
                  <a:solidFill>
                    <a:schemeClr val="bg1">
                      <a:lumMod val="6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3D16B017-C5EA-D244-A8B7-91CF52369966}"/>
                    </a:ext>
                  </a:extLst>
                </p:cNvPr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B592C7B7-A328-3442-AB73-BFB1AF535E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21685" y="5374226"/>
                  <a:ext cx="7157466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9DFC2889-BB28-E249-ACAE-D4C5BE59B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7816" y="4906877"/>
                  <a:ext cx="2363111" cy="0"/>
                </a:xfrm>
                <a:prstGeom prst="line">
                  <a:avLst/>
                </a:prstGeom>
                <a:ln>
                  <a:solidFill>
                    <a:schemeClr val="tx1">
                      <a:lumMod val="85000"/>
                      <a:lumOff val="1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8892353-D813-064E-9837-5515089C2F3A}"/>
                  </a:ext>
                </a:extLst>
              </p:cNvPr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3110738-7BA1-1341-9F88-768E4106F1C9}"/>
                </a:ext>
              </a:extLst>
            </p:cNvPr>
            <p:cNvSpPr txBox="1"/>
            <p:nvPr/>
          </p:nvSpPr>
          <p:spPr>
            <a:xfrm>
              <a:off x="347816" y="779241"/>
              <a:ext cx="2109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the city water tank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C793D30-1F74-8B40-A2AC-0CA1639260DF}"/>
                </a:ext>
              </a:extLst>
            </p:cNvPr>
            <p:cNvSpPr txBox="1"/>
            <p:nvPr/>
          </p:nvSpPr>
          <p:spPr>
            <a:xfrm>
              <a:off x="366924" y="5228138"/>
              <a:ext cx="2109564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speed of the pump that refills the city water tank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range, filter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4C5330-4AFE-BF41-8EAF-3C0A10BD88B8}"/>
                </a:ext>
              </a:extLst>
            </p:cNvPr>
            <p:cNvSpPr txBox="1"/>
            <p:nvPr/>
          </p:nvSpPr>
          <p:spPr>
            <a:xfrm>
              <a:off x="4898907" y="832520"/>
              <a:ext cx="4601285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most recent state of each valve.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Use a green “1” to represent an open valve and a red “0” when is closed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last, UDF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F1746FD-92E9-914F-B8FC-32014BEE442C}"/>
                </a:ext>
              </a:extLst>
            </p:cNvPr>
            <p:cNvSpPr txBox="1"/>
            <p:nvPr/>
          </p:nvSpPr>
          <p:spPr>
            <a:xfrm>
              <a:off x="4891128" y="2282310"/>
              <a:ext cx="4609064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fill level of each tank down sampled to 1 min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endParaRPr lang="en-GB" sz="16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6CE75CF-BB67-9B45-B138-A9010EDCFD65}"/>
                </a:ext>
              </a:extLst>
            </p:cNvPr>
            <p:cNvSpPr txBox="1"/>
            <p:nvPr/>
          </p:nvSpPr>
          <p:spPr>
            <a:xfrm>
              <a:off x="4891128" y="5570040"/>
              <a:ext cx="4609064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flow rate of each valve</a:t>
              </a:r>
            </a:p>
            <a:p>
              <a:pPr lvl="0"/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0A0EBB2-A946-E943-81B5-F5EED2A3D543}"/>
                </a:ext>
              </a:extLst>
            </p:cNvPr>
            <p:cNvSpPr txBox="1"/>
            <p:nvPr/>
          </p:nvSpPr>
          <p:spPr>
            <a:xfrm>
              <a:off x="2710928" y="814429"/>
              <a:ext cx="1785252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number of open valve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Goals: last</a:t>
              </a: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group, sum</a:t>
              </a:r>
            </a:p>
            <a:p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8012DBC-6A1E-BE47-902F-FF56E1FFD5B3}"/>
                </a:ext>
              </a:extLst>
            </p:cNvPr>
            <p:cNvSpPr txBox="1"/>
            <p:nvPr/>
          </p:nvSpPr>
          <p:spPr>
            <a:xfrm>
              <a:off x="367613" y="2312463"/>
              <a:ext cx="2327032" cy="27699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The difference between the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average water </a:t>
              </a:r>
              <a:b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levels in two consecutive windows of one minute.</a:t>
              </a:r>
            </a:p>
            <a:p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Goals: join, </a:t>
              </a:r>
              <a:r>
                <a:rPr lang="en-GB" sz="1600" i="1" dirty="0" err="1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aggregateWindow</a:t>
              </a:r>
              <a:r>
                <a:rPr lang="en-GB" sz="1600" i="1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, map</a:t>
              </a:r>
              <a:endParaRPr lang="en-GB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GB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HINT: </a:t>
              </a:r>
              <a:r>
                <a:rPr lang="en-GB" sz="1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timeShift</a:t>
              </a:r>
              <a:endParaRPr lang="en-GB" sz="1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5B88328-D4CE-084D-B0A8-9645C0F39E24}"/>
                </a:ext>
              </a:extLst>
            </p:cNvPr>
            <p:cNvSpPr txBox="1"/>
            <p:nvPr/>
          </p:nvSpPr>
          <p:spPr>
            <a:xfrm rot="5400000">
              <a:off x="1950006" y="1221073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360182B-DC05-7B40-83F6-8D5D83AF5458}"/>
                </a:ext>
              </a:extLst>
            </p:cNvPr>
            <p:cNvSpPr txBox="1"/>
            <p:nvPr/>
          </p:nvSpPr>
          <p:spPr>
            <a:xfrm rot="5400000">
              <a:off x="4124900" y="1220126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05CE9A6-5ABB-CB45-8A5A-E6EFF3551CD0}"/>
                </a:ext>
              </a:extLst>
            </p:cNvPr>
            <p:cNvSpPr txBox="1"/>
            <p:nvPr/>
          </p:nvSpPr>
          <p:spPr>
            <a:xfrm rot="5400000">
              <a:off x="9146300" y="267437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694CA5-4AD7-ED43-9AA9-232FE94A9734}"/>
                </a:ext>
              </a:extLst>
            </p:cNvPr>
            <p:cNvSpPr txBox="1"/>
            <p:nvPr/>
          </p:nvSpPr>
          <p:spPr>
            <a:xfrm rot="5400000">
              <a:off x="9147526" y="1211940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E9ACEFF-B387-2545-9962-E84D8AFA14CB}"/>
                </a:ext>
              </a:extLst>
            </p:cNvPr>
            <p:cNvSpPr txBox="1"/>
            <p:nvPr/>
          </p:nvSpPr>
          <p:spPr>
            <a:xfrm rot="5400000">
              <a:off x="1952985" y="2674121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A321598-48FA-E642-9638-7D8DD221E878}"/>
                </a:ext>
              </a:extLst>
            </p:cNvPr>
            <p:cNvSpPr txBox="1"/>
            <p:nvPr/>
          </p:nvSpPr>
          <p:spPr>
            <a:xfrm rot="5400000">
              <a:off x="1950006" y="5536786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506F598-A903-0F4C-99EC-DBB7F7964295}"/>
                </a:ext>
              </a:extLst>
            </p:cNvPr>
            <p:cNvSpPr txBox="1"/>
            <p:nvPr/>
          </p:nvSpPr>
          <p:spPr>
            <a:xfrm rot="5400000">
              <a:off x="4128585" y="5951586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☆☆☆☆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54C7D9-E07D-AA44-9A52-6F71057E3A5A}"/>
                </a:ext>
              </a:extLst>
            </p:cNvPr>
            <p:cNvSpPr txBox="1"/>
            <p:nvPr/>
          </p:nvSpPr>
          <p:spPr>
            <a:xfrm rot="5400000">
              <a:off x="9141211" y="5947247"/>
              <a:ext cx="114528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/>
                <a:t>☆☆</a:t>
              </a: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B86EA26-7A89-9B45-BDEC-784CDF1FE635}"/>
                </a:ext>
              </a:extLst>
            </p:cNvPr>
            <p:cNvCxnSpPr/>
            <p:nvPr/>
          </p:nvCxnSpPr>
          <p:spPr>
            <a:xfrm flipH="1">
              <a:off x="2807746" y="2915322"/>
              <a:ext cx="2029592" cy="2474259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92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0A015D7-6F5E-1F48-962D-0A522D961181}"/>
              </a:ext>
            </a:extLst>
          </p:cNvPr>
          <p:cNvSpPr txBox="1"/>
          <p:nvPr/>
        </p:nvSpPr>
        <p:spPr>
          <a:xfrm>
            <a:off x="817583" y="3538518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Stop: 2019-10-01 01: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40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UTC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F217D7-0C2E-AC41-B9CA-EFA02E01F31B}"/>
              </a:ext>
            </a:extLst>
          </p:cNvPr>
          <p:cNvSpPr txBox="1"/>
          <p:nvPr/>
        </p:nvSpPr>
        <p:spPr>
          <a:xfrm>
            <a:off x="802715" y="78786"/>
            <a:ext cx="35028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Stop: 2019-10-01 01:</a:t>
            </a:r>
            <a:r>
              <a:rPr lang="en-GB" sz="1600" b="1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:00.000 UTC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1894DE-6310-AD44-B413-7C57B3DAF67B}"/>
              </a:ext>
            </a:extLst>
          </p:cNvPr>
          <p:cNvSpPr txBox="1"/>
          <p:nvPr/>
        </p:nvSpPr>
        <p:spPr>
          <a:xfrm rot="16200000">
            <a:off x="-3255094" y="3244333"/>
            <a:ext cx="685800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Test cases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9D6F9E-1B1D-9042-9282-8F34090F2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885" y="417340"/>
            <a:ext cx="8218842" cy="29649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A343E7-EE91-F249-B21F-A9F624D83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85" y="3877072"/>
            <a:ext cx="8218843" cy="296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74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>
              <a:lumMod val="85000"/>
              <a:lumOff val="1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319</TotalTime>
  <Words>119</Words>
  <Application>Microsoft Macintosh PowerPoint</Application>
  <PresentationFormat>A4 Paper (210x297 mm)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Emanuele Della Valle</cp:lastModifiedBy>
  <cp:revision>8</cp:revision>
  <dcterms:created xsi:type="dcterms:W3CDTF">2019-09-23T09:22:52Z</dcterms:created>
  <dcterms:modified xsi:type="dcterms:W3CDTF">2019-09-23T14:42:42Z</dcterms:modified>
</cp:coreProperties>
</file>