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C2598-EBFB-F04D-AD63-8B339CF9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ADFA3-759D-164A-9C62-C9154ADED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F0CF0-9737-4A42-9EC6-E0179EE8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EC7A-CFD2-F347-9236-6DAB9DA6F41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B5B84-0619-FD42-AC43-354A78A9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21B1C-9C09-A446-81D8-6E465315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9444-CE7E-D540-8942-F66938760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FDB3-E00D-464F-9CCC-79507191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9CF8B-8F7F-174B-AFD5-5F877056F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315BB-71E5-944E-A239-190F5BC0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EC7A-CFD2-F347-9236-6DAB9DA6F41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51BFF-AA36-4349-A90A-EEF75CF1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CE448-595A-2641-8913-AADF41B9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9444-CE7E-D540-8942-F66938760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1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B313F-702F-9448-A094-3572F77EE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EC923-B46C-4B43-BF91-7869128ED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1BE6A-6013-284D-B27F-66292BCF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EC7A-CFD2-F347-9236-6DAB9DA6F41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01450-B2B7-BA42-BFD5-F45026E6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3FDEE-636A-734E-BF3C-E875B71A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9444-CE7E-D540-8942-F66938760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5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DA-CD93-D047-8630-54FA5BEB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445AE-EE8E-6647-92E0-FC9001AEE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A197A-6687-534E-9AE6-2F74D4F0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EC7A-CFD2-F347-9236-6DAB9DA6F41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76864-BF08-F747-8C22-D6F05BF6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E98F9-9D0E-3644-AE88-7550F916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9444-CE7E-D540-8942-F66938760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4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28D7-0EAE-A24A-ABC5-4EAD94CA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CAA1A-8680-C64D-96E4-E4261638E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FD4AF-9277-2F40-9B70-80D51544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EC7A-CFD2-F347-9236-6DAB9DA6F41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EA88F-04E9-4F40-B7B5-859A8778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A6D51-BCE7-C541-8E41-2AB3C3D0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9444-CE7E-D540-8942-F66938760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2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AD6E-8EDE-714E-A2FC-627267B2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B38D-04DF-184D-8473-C32F19A05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56D87-0041-F746-890E-695DE3844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2F1EC-30A0-0D48-B281-EDE914B1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EC7A-CFD2-F347-9236-6DAB9DA6F41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C70FC-4108-7D46-8673-A7932789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8304C-5758-7041-AC61-C518447F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9444-CE7E-D540-8942-F66938760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6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2FF2-6D81-B249-86CD-AF34A044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F5C2E-6DC6-4947-962C-E2D1D4AF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615E3-EB64-3642-807E-CF83DCAF5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E1DB8-D077-4348-BF8E-63F77BE36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A61CE-43D8-C640-BAB0-1A6AF745C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32336-3C7D-5249-AC6E-A5FA60EA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EC7A-CFD2-F347-9236-6DAB9DA6F41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16948-6F1F-814B-8745-C775FDD2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A6E86-081D-9646-8E5D-81634AD1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9444-CE7E-D540-8942-F66938760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4C69-FC95-1A49-A3D2-93A93CF3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DDF50-A996-8544-A93A-86F00EF6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EC7A-CFD2-F347-9236-6DAB9DA6F41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3A053-F599-704A-8281-3C42B631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BAD3-9925-004B-90A2-44565880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9444-CE7E-D540-8942-F66938760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5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002EB-4380-E849-A958-E9033B81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EC7A-CFD2-F347-9236-6DAB9DA6F41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B3131-39CD-8941-BE76-F7D1E829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941C6-912E-D54B-A738-7B2A1BDB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9444-CE7E-D540-8942-F66938760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2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EDEEF-44DB-0C4C-A95E-08B352A8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CEDD3-CD40-D64F-AC84-68E878CD6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47ACF-B6D2-6848-9712-13B50C0EA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AA8BE-533B-5445-9E9C-16C29878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EC7A-CFD2-F347-9236-6DAB9DA6F41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2D205-3117-5141-A7F1-A0239900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05632-F4EA-C749-9AC8-AF9E2787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9444-CE7E-D540-8942-F66938760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4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7793-BFC2-3D4A-ACA5-F3B1881A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F03F7-264F-CA45-B2DF-6175A144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F088B-7590-5440-BD99-891B703A5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39830-8790-5245-97B8-ACB635D5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EC7A-CFD2-F347-9236-6DAB9DA6F41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266E2-4A69-6347-9876-57739BE8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A34DC-C0B1-D043-91C6-35FE0EEA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9444-CE7E-D540-8942-F66938760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2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35FB4-58C5-1943-AA2D-AF579B7D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964C7-1B1F-A741-873A-5C3EF5FED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F228F-844E-964D-A589-626DD7BCE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4EC7A-CFD2-F347-9236-6DAB9DA6F41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2A053-8A94-B94B-A602-18CBBF2EA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8CF0E-3532-7943-BC86-7CC5AB3AD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79444-CE7E-D540-8942-F66938760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9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BD8E03-FE22-4549-BA18-2AB99C734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002367"/>
              </p:ext>
            </p:extLst>
          </p:nvPr>
        </p:nvGraphicFramePr>
        <p:xfrm>
          <a:off x="371958" y="130729"/>
          <a:ext cx="11437750" cy="6456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6259">
                  <a:extLst>
                    <a:ext uri="{9D8B030D-6E8A-4147-A177-3AD203B41FA5}">
                      <a16:colId xmlns:a16="http://schemas.microsoft.com/office/drawing/2014/main" val="4254524654"/>
                    </a:ext>
                  </a:extLst>
                </a:gridCol>
                <a:gridCol w="9221491">
                  <a:extLst>
                    <a:ext uri="{9D8B030D-6E8A-4147-A177-3AD203B41FA5}">
                      <a16:colId xmlns:a16="http://schemas.microsoft.com/office/drawing/2014/main" val="1517652122"/>
                    </a:ext>
                  </a:extLst>
                </a:gridCol>
              </a:tblGrid>
              <a:tr h="37914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Acronym (Tribe)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89731"/>
                  </a:ext>
                </a:extLst>
              </a:tr>
              <a:tr h="3791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aramond" panose="02020404030301010803" pitchFamily="18" charset="0"/>
                        </a:rPr>
                        <a:t>SEAL</a:t>
                      </a:r>
                    </a:p>
                  </a:txBody>
                  <a:tcPr anchor="ctr"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Garamond" panose="02020404030301010803" pitchFamily="18" charset="0"/>
                        </a:rPr>
                        <a:t>Sea, Air, Land (Navy commando)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479006"/>
                  </a:ext>
                </a:extLst>
              </a:tr>
              <a:tr h="3791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aramond" panose="02020404030301010803" pitchFamily="18" charset="0"/>
                        </a:rPr>
                        <a:t>Green Beret</a:t>
                      </a:r>
                    </a:p>
                  </a:txBody>
                  <a:tcPr anchor="ctr">
                    <a:solidFill>
                      <a:srgbClr val="00B05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Garamond" panose="02020404030301010803" pitchFamily="18" charset="0"/>
                        </a:rPr>
                        <a:t>aka Army Special Forces, the original SOF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02144"/>
                  </a:ext>
                </a:extLst>
              </a:tr>
              <a:tr h="39016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aramond" panose="02020404030301010803" pitchFamily="18" charset="0"/>
                        </a:rPr>
                        <a:t>Pilot</a:t>
                      </a:r>
                    </a:p>
                  </a:txBody>
                  <a:tcPr anchor="ctr">
                    <a:solidFill>
                      <a:srgbClr val="7030A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Garamond" panose="02020404030301010803" pitchFamily="18" charset="0"/>
                        </a:rPr>
                        <a:t>Army/Navy/Marine Corps flying a fixed wing aircraft, typically a jet, but could be other SOF-specific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043817"/>
                  </a:ext>
                </a:extLst>
              </a:tr>
              <a:tr h="3791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aramond" panose="02020404030301010803" pitchFamily="18" charset="0"/>
                        </a:rPr>
                        <a:t>Ranger</a:t>
                      </a:r>
                    </a:p>
                  </a:txBody>
                  <a:tcPr>
                    <a:solidFill>
                      <a:srgbClr val="00B05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Garamond" panose="02020404030301010803" pitchFamily="18" charset="0"/>
                        </a:rPr>
                        <a:t>Army direct-action raid force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775641"/>
                  </a:ext>
                </a:extLst>
              </a:tr>
              <a:tr h="37914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NEOD</a:t>
                      </a:r>
                    </a:p>
                  </a:txBody>
                  <a:tcP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Garamond" panose="02020404030301010803" pitchFamily="18" charset="0"/>
                        </a:rPr>
                        <a:t>Navy Explosive Ordnance Disposal, these guys disarm bombs and IEDs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50815"/>
                  </a:ext>
                </a:extLst>
              </a:tr>
              <a:tr h="3791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aramond" panose="02020404030301010803" pitchFamily="18" charset="0"/>
                        </a:rPr>
                        <a:t>SWCC</a:t>
                      </a:r>
                    </a:p>
                  </a:txBody>
                  <a:tcP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Garamond" panose="02020404030301010803" pitchFamily="18" charset="0"/>
                        </a:rPr>
                        <a:t>Special Warfare Combatant Crewman aka "boat drivers"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19943"/>
                  </a:ext>
                </a:extLst>
              </a:tr>
              <a:tr h="3791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aramond" panose="02020404030301010803" pitchFamily="18" charset="0"/>
                        </a:rPr>
                        <a:t>Raider 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Garamond" panose="02020404030301010803" pitchFamily="18" charset="0"/>
                        </a:rPr>
                        <a:t>Marine Corps version of SOF aka Critical Skills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33813"/>
                  </a:ext>
                </a:extLst>
              </a:tr>
              <a:tr h="3791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aramond" panose="02020404030301010803" pitchFamily="18" charset="0"/>
                        </a:rPr>
                        <a:t>Helo Pilot</a:t>
                      </a:r>
                    </a:p>
                  </a:txBody>
                  <a:tcPr>
                    <a:solidFill>
                      <a:srgbClr val="00B05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Garamond" panose="02020404030301010803" pitchFamily="18" charset="0"/>
                        </a:rPr>
                        <a:t>Army pilots flying rotary wing aircraft, typically from the Special Operations Aviation Regiment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76932"/>
                  </a:ext>
                </a:extLst>
              </a:tr>
              <a:tr h="3791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aramond" panose="02020404030301010803" pitchFamily="18" charset="0"/>
                        </a:rPr>
                        <a:t>PJ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Garamond" panose="02020404030301010803" pitchFamily="18" charset="0"/>
                        </a:rPr>
                        <a:t>Air Force Pararescueman, someone you want next to you in a gunfight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670041"/>
                  </a:ext>
                </a:extLst>
              </a:tr>
              <a:tr h="3791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aramond" panose="02020404030301010803" pitchFamily="18" charset="0"/>
                        </a:rPr>
                        <a:t>CCT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Garamond" panose="02020404030301010803" pitchFamily="18" charset="0"/>
                        </a:rPr>
                        <a:t>Air Force Combat Controller, experts in air traffic control and putting ordnance where you want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020777"/>
                  </a:ext>
                </a:extLst>
              </a:tr>
              <a:tr h="3791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aramond" panose="02020404030301010803" pitchFamily="18" charset="0"/>
                        </a:rPr>
                        <a:t>PSYOPS</a:t>
                      </a:r>
                    </a:p>
                  </a:txBody>
                  <a:tcPr>
                    <a:solidFill>
                      <a:srgbClr val="00B05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Garamond" panose="02020404030301010803" pitchFamily="18" charset="0"/>
                        </a:rPr>
                        <a:t>Army Psychological Operations, masters of influence and information warfare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311129"/>
                  </a:ext>
                </a:extLst>
              </a:tr>
              <a:tr h="3791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aramond" panose="02020404030301010803" pitchFamily="18" charset="0"/>
                        </a:rPr>
                        <a:t>Recon</a:t>
                      </a:r>
                    </a:p>
                  </a:txBody>
                  <a:tcPr>
                    <a:solidFill>
                      <a:srgbClr val="FF0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Garamond" panose="02020404030301010803" pitchFamily="18" charset="0"/>
                        </a:rPr>
                        <a:t>Marine Corps unit tasked with gathering intelligence and providing support to conventional units, often the first ones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6066"/>
                  </a:ext>
                </a:extLst>
              </a:tr>
              <a:tr h="3791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aramond" panose="02020404030301010803" pitchFamily="18" charset="0"/>
                        </a:rPr>
                        <a:t>EOD</a:t>
                      </a:r>
                    </a:p>
                  </a:txBody>
                  <a:tcPr>
                    <a:solidFill>
                      <a:srgbClr val="00B05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Garamond" panose="02020404030301010803" pitchFamily="18" charset="0"/>
                        </a:rPr>
                        <a:t>Army Explosive Ordnance Disposal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724901"/>
                  </a:ext>
                </a:extLst>
              </a:tr>
              <a:tr h="3791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aramond" panose="02020404030301010803" pitchFamily="18" charset="0"/>
                        </a:rPr>
                        <a:t>SOWT</a:t>
                      </a: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Garamond" panose="02020404030301010803" pitchFamily="18" charset="0"/>
                        </a:rPr>
                        <a:t>Special Operations Weather Technician (now changed to Special Reconnaissance), collect weather data in denied areas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390325"/>
                  </a:ext>
                </a:extLst>
              </a:tr>
              <a:tr h="3791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aramond" panose="02020404030301010803" pitchFamily="18" charset="0"/>
                        </a:rPr>
                        <a:t>JCU</a:t>
                      </a:r>
                    </a:p>
                  </a:txBody>
                  <a:tcPr>
                    <a:solidFill>
                      <a:srgbClr val="0070C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Garamond" panose="02020404030301010803" pitchFamily="18" charset="0"/>
                        </a:rPr>
                        <a:t>Joint Communications Unit, communications experts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32141"/>
                  </a:ext>
                </a:extLst>
              </a:tr>
              <a:tr h="3791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aramond" panose="02020404030301010803" pitchFamily="18" charset="0"/>
                        </a:rPr>
                        <a:t>Civil Affairs</a:t>
                      </a:r>
                    </a:p>
                  </a:txBody>
                  <a:tcPr>
                    <a:solidFill>
                      <a:srgbClr val="00B05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Garamond" panose="02020404030301010803" pitchFamily="18" charset="0"/>
                        </a:rPr>
                        <a:t>Army unit designed to win the hearts and minds of the local populace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905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06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209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2020-11-09T03:31:38Z</dcterms:created>
  <dcterms:modified xsi:type="dcterms:W3CDTF">2020-11-09T03:54:50Z</dcterms:modified>
</cp:coreProperties>
</file>