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HeTIzRJxJSsWJj8oPRpmyj9t1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E1A70E-BFCD-482D-BD92-709A379C9BEE}">
  <a:tblStyle styleId="{0FE1A70E-BFCD-482D-BD92-709A379C9B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415ca9a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6415ca9a9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15ca9a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6415ca9a9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415ca9a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6415ca9a9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Aritméticos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285875" y="2991625"/>
            <a:ext cx="485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Simbolos: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49075" y="4067575"/>
            <a:ext cx="40938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+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-Adição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-Subtração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-Mutiplicação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-Divisão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607500" y="4067575"/>
            <a:ext cx="46710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-Exponenciação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- Divisão inteira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6415ca9a9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6415ca9a94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6415ca9a94_0_4"/>
          <p:cNvSpPr txBox="1"/>
          <p:nvPr/>
        </p:nvSpPr>
        <p:spPr>
          <a:xfrm>
            <a:off x="1935727" y="1310075"/>
            <a:ext cx="652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de comparaç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ões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6415ca9a94_0_4"/>
          <p:cNvSpPr txBox="1"/>
          <p:nvPr/>
        </p:nvSpPr>
        <p:spPr>
          <a:xfrm>
            <a:off x="1285875" y="2991625"/>
            <a:ext cx="485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Simbolos: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6415ca9a94_0_4"/>
          <p:cNvSpPr txBox="1"/>
          <p:nvPr/>
        </p:nvSpPr>
        <p:spPr>
          <a:xfrm>
            <a:off x="3149075" y="4067575"/>
            <a:ext cx="40938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-Igual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-Menor que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- Maior que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 - Diferente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6415ca9a94_0_4"/>
          <p:cNvSpPr txBox="1"/>
          <p:nvPr/>
        </p:nvSpPr>
        <p:spPr>
          <a:xfrm>
            <a:off x="8607500" y="4067575"/>
            <a:ext cx="56682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- Menor que e igual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- Maior que e igual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6415ca9a9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6415ca9a94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6415ca9a94_0_13"/>
          <p:cNvSpPr txBox="1"/>
          <p:nvPr/>
        </p:nvSpPr>
        <p:spPr>
          <a:xfrm>
            <a:off x="1935727" y="1310075"/>
            <a:ext cx="652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l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gicos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6415ca9a94_0_13"/>
          <p:cNvSpPr txBox="1"/>
          <p:nvPr/>
        </p:nvSpPr>
        <p:spPr>
          <a:xfrm>
            <a:off x="1233375" y="2404725"/>
            <a:ext cx="485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Simbolos: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6415ca9a94_0_13"/>
          <p:cNvSpPr txBox="1"/>
          <p:nvPr/>
        </p:nvSpPr>
        <p:spPr>
          <a:xfrm>
            <a:off x="3017850" y="3480825"/>
            <a:ext cx="103395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(and)														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(or)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g36415ca9a94_0_13"/>
          <p:cNvGraphicFramePr/>
          <p:nvPr/>
        </p:nvGraphicFramePr>
        <p:xfrm>
          <a:off x="1031225" y="47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{0FE1A70E-BFCD-482D-BD92-709A379C9BEE}</a:tableStyleId>
              </a:tblPr>
              <a:tblGrid>
                <a:gridCol w="1892050"/>
                <a:gridCol w="1892050"/>
                <a:gridCol w="1892050"/>
              </a:tblGrid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g36415ca9a94_0_13"/>
          <p:cNvGraphicFramePr/>
          <p:nvPr/>
        </p:nvGraphicFramePr>
        <p:xfrm>
          <a:off x="9528675" y="47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{0FE1A70E-BFCD-482D-BD92-709A379C9BEE}</a:tableStyleId>
              </a:tblPr>
              <a:tblGrid>
                <a:gridCol w="1892050"/>
                <a:gridCol w="1892050"/>
                <a:gridCol w="1892050"/>
              </a:tblGrid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6415ca9a94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6415ca9a94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6415ca9a94_0_24"/>
          <p:cNvSpPr txBox="1"/>
          <p:nvPr/>
        </p:nvSpPr>
        <p:spPr>
          <a:xfrm>
            <a:off x="1935727" y="1310075"/>
            <a:ext cx="652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de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atribuição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6415ca9a94_0_24"/>
          <p:cNvSpPr txBox="1"/>
          <p:nvPr/>
        </p:nvSpPr>
        <p:spPr>
          <a:xfrm>
            <a:off x="1285875" y="2991625"/>
            <a:ext cx="485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Simbolos: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6415ca9a94_0_24"/>
          <p:cNvSpPr txBox="1"/>
          <p:nvPr/>
        </p:nvSpPr>
        <p:spPr>
          <a:xfrm>
            <a:off x="8869925" y="4067725"/>
            <a:ext cx="7763400" cy="4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/= 	|	x=x/y	|	x/=y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|				|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%=   |	x=x%y	|	x%=y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6415ca9a94_0_24"/>
          <p:cNvSpPr txBox="1"/>
          <p:nvPr/>
        </p:nvSpPr>
        <p:spPr>
          <a:xfrm>
            <a:off x="1935725" y="4067725"/>
            <a:ext cx="6934200" cy="4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	|	x=y      |	x=y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|				|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+= 	|	x=x+y	|	x+=y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|				|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-=    |	x=x-y	|	x-=y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|				|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 	|	x=x*y	|	x*=y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2113163" y="1218447"/>
            <a:ext cx="544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0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 de incremento e decremento</a:t>
            </a:r>
            <a:endParaRPr b="1" i="0" sz="30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285875" y="2991625"/>
            <a:ext cx="485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Simbolos: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2073150" y="4539925"/>
            <a:ext cx="132786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 - Vai incrementar mais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Vai decrementar menos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5b9bdc63c5_0_9"/>
          <p:cNvSpPr txBox="1"/>
          <p:nvPr/>
        </p:nvSpPr>
        <p:spPr>
          <a:xfrm>
            <a:off x="1522050" y="3149075"/>
            <a:ext cx="126489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URL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35b9bdc63c5_0_9" title="1813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550" y="3149075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5b9bdc63c5_0_9" title="GitHub_Invertocat_Logo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14600" y="51269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732000" y="3070350"/>
            <a:ext cx="119139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 - Minimo Viavel Possivel (Produto minimo viavel)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o Produto (Projeto)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