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6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7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8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9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10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notesSlides/notesSlide11.xml" ContentType="application/vnd.openxmlformats-officedocument.presentationml.notesSlid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12.xml" ContentType="application/vnd.openxmlformats-officedocument.presentationml.notesSl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91" r:id="rId4"/>
    <p:sldId id="292" r:id="rId5"/>
    <p:sldId id="261" r:id="rId6"/>
    <p:sldId id="262" r:id="rId7"/>
    <p:sldId id="263" r:id="rId8"/>
    <p:sldId id="264" r:id="rId9"/>
    <p:sldId id="265" r:id="rId10"/>
    <p:sldId id="319" r:id="rId11"/>
    <p:sldId id="372" r:id="rId12"/>
    <p:sldId id="359" r:id="rId13"/>
    <p:sldId id="376" r:id="rId14"/>
    <p:sldId id="377" r:id="rId15"/>
    <p:sldId id="360" r:id="rId16"/>
    <p:sldId id="362" r:id="rId17"/>
    <p:sldId id="361" r:id="rId18"/>
    <p:sldId id="371" r:id="rId19"/>
    <p:sldId id="378" r:id="rId20"/>
    <p:sldId id="385" r:id="rId21"/>
    <p:sldId id="373" r:id="rId22"/>
    <p:sldId id="273" r:id="rId23"/>
    <p:sldId id="274" r:id="rId24"/>
    <p:sldId id="275" r:id="rId25"/>
    <p:sldId id="276" r:id="rId26"/>
    <p:sldId id="374" r:id="rId27"/>
    <p:sldId id="375" r:id="rId28"/>
    <p:sldId id="365" r:id="rId29"/>
    <p:sldId id="366" r:id="rId30"/>
    <p:sldId id="368" r:id="rId31"/>
    <p:sldId id="369" r:id="rId32"/>
    <p:sldId id="370" r:id="rId33"/>
    <p:sldId id="283" r:id="rId34"/>
    <p:sldId id="284" r:id="rId35"/>
    <p:sldId id="379" r:id="rId36"/>
    <p:sldId id="380" r:id="rId37"/>
    <p:sldId id="381" r:id="rId38"/>
    <p:sldId id="382" r:id="rId39"/>
    <p:sldId id="285" r:id="rId40"/>
    <p:sldId id="314" r:id="rId41"/>
    <p:sldId id="383" r:id="rId42"/>
    <p:sldId id="384" r:id="rId4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dim Lyubashevsky" userId="2afd513560d17189" providerId="LiveId" clId="{D4FA2CF5-5BFA-42D7-96DE-452903A1C93D}"/>
    <pc:docChg chg="custSel modSld">
      <pc:chgData name="Vadim Lyubashevsky" userId="2afd513560d17189" providerId="LiveId" clId="{D4FA2CF5-5BFA-42D7-96DE-452903A1C93D}" dt="2024-06-24T04:55:02.070" v="4" actId="729"/>
      <pc:docMkLst>
        <pc:docMk/>
      </pc:docMkLst>
      <pc:sldChg chg="mod modShow">
        <pc:chgData name="Vadim Lyubashevsky" userId="2afd513560d17189" providerId="LiveId" clId="{D4FA2CF5-5BFA-42D7-96DE-452903A1C93D}" dt="2024-06-24T04:55:02.070" v="4" actId="729"/>
        <pc:sldMkLst>
          <pc:docMk/>
          <pc:sldMk cId="804568195" sldId="314"/>
        </pc:sldMkLst>
      </pc:sldChg>
      <pc:sldChg chg="modSp mod">
        <pc:chgData name="Vadim Lyubashevsky" userId="2afd513560d17189" providerId="LiveId" clId="{D4FA2CF5-5BFA-42D7-96DE-452903A1C93D}" dt="2024-06-24T04:53:42.650" v="3" actId="27636"/>
        <pc:sldMkLst>
          <pc:docMk/>
          <pc:sldMk cId="4162122435" sldId="382"/>
        </pc:sldMkLst>
        <pc:spChg chg="mod">
          <ac:chgData name="Vadim Lyubashevsky" userId="2afd513560d17189" providerId="LiveId" clId="{D4FA2CF5-5BFA-42D7-96DE-452903A1C93D}" dt="2024-06-24T04:53:42.650" v="3" actId="27636"/>
          <ac:spMkLst>
            <pc:docMk/>
            <pc:sldMk cId="4162122435" sldId="382"/>
            <ac:spMk id="3" creationId="{174FBF85-976C-E75A-3F04-C35BFC3E443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B2505-8AE7-4691-B3E6-9F55A86904AE}" type="datetimeFigureOut">
              <a:rPr lang="en-CH" smtClean="0"/>
              <a:t>24/06/2024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AFBFE-57A5-4A80-A175-4665B31C96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4699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6E28F9-88F5-4854-B083-E94055E65C2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Security depends on the power of the adversary.</a:t>
            </a:r>
          </a:p>
        </p:txBody>
      </p:sp>
    </p:spTree>
    <p:extLst>
      <p:ext uri="{BB962C8B-B14F-4D97-AF65-F5344CB8AC3E}">
        <p14:creationId xmlns:p14="http://schemas.microsoft.com/office/powerpoint/2010/main" val="1259786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>
            <a:extLst>
              <a:ext uri="{FF2B5EF4-FFF2-40B4-BE49-F238E27FC236}">
                <a16:creationId xmlns:a16="http://schemas.microsoft.com/office/drawing/2014/main" id="{007809CA-A5A0-15E3-687D-320DD3DF4B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42A8565-C99F-4D18-B4A1-0A8C0C64173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pPr/>
              <a:t>32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38F20E9E-E7DE-A194-64B7-B97DC89D3C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65197999-811F-F258-D51E-955ADF942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1813"/>
            <a:ext cx="5487987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41E06518-FDCA-024B-DB9B-01A751319A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3EAD389-1D0D-4C38-8BEE-0CB40105FB7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pPr/>
              <a:t>33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22D4346D-E9F5-7C7B-8AEB-AE39D93AFF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8584158-A0D0-8214-56C7-1230F7165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1813"/>
            <a:ext cx="5487987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B62C1560-7D7E-59FC-5058-96AE1FDF1A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25393EA-66B3-4074-9535-330A22A4F468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pPr/>
              <a:t>34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38174080-1573-A24C-5AC7-F0FFE4B818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274D2C54-B207-F0F7-2572-AFCB96D87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1813"/>
            <a:ext cx="5487987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3A5DFBD8-D34C-40C6-8E47-EC655A93C022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eaLnBrk="1"/>
              <a:t>40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6E28F9-88F5-4854-B083-E94055E65C2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As adversaries</a:t>
            </a:r>
            <a:r>
              <a:rPr lang="en-US" altLang="en-US" baseline="0" dirty="0"/>
              <a:t> use more powerful </a:t>
            </a:r>
            <a:r>
              <a:rPr lang="en-US" altLang="en-US" dirty="0"/>
              <a:t>computers, cryptographic keys need to increase in size.  Adversary twice as powerful,</a:t>
            </a:r>
            <a:r>
              <a:rPr lang="en-US" altLang="en-US" baseline="0" dirty="0"/>
              <a:t> increase key by 1 bit.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358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6E28F9-88F5-4854-B083-E94055E65C2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0614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53A7B1-DE5C-48B1-A2E9-83BDDA7F92C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397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only talk about public key cryptography since</a:t>
            </a:r>
            <a:r>
              <a:rPr lang="en-US" baseline="0" dirty="0"/>
              <a:t> there is not much to do for symmetric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68642-CF90-4834-836F-73262FC32BF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5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>
            <a:extLst>
              <a:ext uri="{FF2B5EF4-FFF2-40B4-BE49-F238E27FC236}">
                <a16:creationId xmlns:a16="http://schemas.microsoft.com/office/drawing/2014/main" id="{A17F0675-ADA8-E576-5595-855F24BF761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/>
            <a:fld id="{2E71B4D3-ED83-4BA0-9CDB-2503F66DD6FC}" type="slidenum">
              <a:rPr lang="en-US" altLang="en-CH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28</a:t>
            </a:fld>
            <a:endParaRPr lang="en-US" altLang="en-CH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1EBD8376-A08A-5FB4-5364-1AB860539F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819E8F1A-28B1-810E-26D9-28081A63E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>
            <a:extLst>
              <a:ext uri="{FF2B5EF4-FFF2-40B4-BE49-F238E27FC236}">
                <a16:creationId xmlns:a16="http://schemas.microsoft.com/office/drawing/2014/main" id="{6FD21F62-DD57-9025-BF77-BA1C0AB81D4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/>
            <a:fld id="{27086EB4-EC89-4B58-9B5D-F6348874C275}" type="slidenum">
              <a:rPr lang="en-US" altLang="en-CH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29</a:t>
            </a:fld>
            <a:endParaRPr lang="en-US" altLang="en-CH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6BFFA0A9-E3E5-5DB2-FCA4-C59D5A5F04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875042E0-08E4-6453-E365-24A0A98D0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D17E16E7-B569-606E-CBCC-4661BF730E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4D702A6-E442-4DA3-BC65-0ED4ADA4090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pPr/>
              <a:t>30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1F676592-096E-F5CC-BF3D-434B768089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18ED0CB2-998C-5910-897F-D54DEE8A5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1813"/>
            <a:ext cx="5487987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544AF25F-4F99-3E7C-E92D-683598A2B2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982FEA8-CAD3-4D0B-9AC9-2F3D0784CC7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pPr/>
              <a:t>31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DC2C0E5F-7991-482A-9C32-F877039B6E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DC631341-936A-3DCC-A5CB-46014EC0E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1813"/>
            <a:ext cx="5487987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2686-7728-C76D-9F36-5DC8AEFE2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E3B33-A60B-5759-360A-B3403D2EE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3707A-7CCC-19D8-8659-6F9AADFC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A9D3-B716-44E1-87C2-7937C469872F}" type="datetimeFigureOut">
              <a:rPr lang="en-CH" smtClean="0"/>
              <a:t>24/06/2024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F351F-42D5-2C57-71DD-6B6F0D8D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B174F-C6F0-543F-8E90-2D4985A3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4675-9C30-46DC-BA31-4846E6BD3A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367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8707-21A8-BD21-3DB7-ABEC6D05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157B8-73E6-2D96-6B28-5A3C81C42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FD074-B1DD-0340-89C6-5C02DF88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A9D3-B716-44E1-87C2-7937C469872F}" type="datetimeFigureOut">
              <a:rPr lang="en-CH" smtClean="0"/>
              <a:t>24/06/2024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F517C-D200-9C4F-D25E-C8A1CC8A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EE2F-80D4-A668-6C0A-4D19956E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4675-9C30-46DC-BA31-4846E6BD3A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335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5AA34-6148-1407-E85A-8DA787E38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D222D-660E-F83C-2DE4-61F8C7A74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D4809-1B62-A4B2-2DD5-63E7FBB7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A9D3-B716-44E1-87C2-7937C469872F}" type="datetimeFigureOut">
              <a:rPr lang="en-CH" smtClean="0"/>
              <a:t>24/06/2024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FB7BF-3AA5-0C96-1D32-289865D6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64ECA-DDC7-4ECE-DB49-EB864EE8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4675-9C30-46DC-BA31-4846E6BD3A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271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7CDD-3990-DA68-D0C4-873B5300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5A5D6-B9A3-64AC-8D46-106C78D33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F8D0C-05CC-A04B-D2C0-4DE47FAD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A9D3-B716-44E1-87C2-7937C469872F}" type="datetimeFigureOut">
              <a:rPr lang="en-CH" smtClean="0"/>
              <a:t>24/06/2024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5D5CD-38E2-3DF7-2805-A4F6265D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18BF8-08F8-F336-DF61-5E828F72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4675-9C30-46DC-BA31-4846E6BD3A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9594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0211-AEAB-FADF-121F-2420EA62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14995-6919-178D-14F7-0838BC2EA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D0BAA-5DA6-A643-526C-C7452152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A9D3-B716-44E1-87C2-7937C469872F}" type="datetimeFigureOut">
              <a:rPr lang="en-CH" smtClean="0"/>
              <a:t>24/06/2024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E6887-3EED-BFEF-B89F-E0C0CA68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B980E-669A-01CE-2572-EFE3AA66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4675-9C30-46DC-BA31-4846E6BD3A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055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83AB-1A62-2E12-BD0C-4E054098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2F5C-4852-F1E6-9434-1E60C359D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3A696-57F0-9D8C-F057-B777B39F5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A2902-D949-C6BC-58D4-E54F719A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A9D3-B716-44E1-87C2-7937C469872F}" type="datetimeFigureOut">
              <a:rPr lang="en-CH" smtClean="0"/>
              <a:t>24/06/2024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2B8AF-B948-3940-3DBB-C58A7E05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E645D-B188-D9EA-1506-46E96E38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4675-9C30-46DC-BA31-4846E6BD3A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387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198A-ADAA-EFCB-819C-DF204515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2322A-BF20-4D12-818D-AB3473728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0C042-0067-D8BA-041F-5C9F85D93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D1348-9961-935E-0A59-7CD49A7F2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34DC2-79D2-70D9-9328-C3F046EA8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E6E6F-B320-D08B-E22F-AC27E32F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A9D3-B716-44E1-87C2-7937C469872F}" type="datetimeFigureOut">
              <a:rPr lang="en-CH" smtClean="0"/>
              <a:t>24/06/2024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66E36-7755-B36F-49A5-0D7207E5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CCC62-9802-AB3D-7B94-E938EDAA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4675-9C30-46DC-BA31-4846E6BD3A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9265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AB0D-B973-AD30-4B33-67F02F41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68021-E243-1E57-6E46-DE2599D4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A9D3-B716-44E1-87C2-7937C469872F}" type="datetimeFigureOut">
              <a:rPr lang="en-CH" smtClean="0"/>
              <a:t>24/06/2024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3CD4C-7113-1089-18CB-B506EDA0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50542-2633-EC54-789C-94F4061D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4675-9C30-46DC-BA31-4846E6BD3A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794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4CCFD-8A5F-C145-E0FB-3F6D6CCF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A9D3-B716-44E1-87C2-7937C469872F}" type="datetimeFigureOut">
              <a:rPr lang="en-CH" smtClean="0"/>
              <a:t>24/06/2024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648E7-AB11-3DCA-DDB8-611999B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70761-8B9E-37EC-92C1-29486ED1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4675-9C30-46DC-BA31-4846E6BD3A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2705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0087-5A35-33A1-D620-B15D41DA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122F1-8540-F925-D07A-3B55FE0BB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5BA84-38E9-AB3D-B457-179823112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39D4E-660F-2CE5-C406-C9B70E3C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A9D3-B716-44E1-87C2-7937C469872F}" type="datetimeFigureOut">
              <a:rPr lang="en-CH" smtClean="0"/>
              <a:t>24/06/2024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1FBCC-6929-8972-AAC0-9B6BCDF5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7A861-5A0A-2A36-BA5D-6D94CC3C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4675-9C30-46DC-BA31-4846E6BD3A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2374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D3FD-C1A3-7DD6-5CEC-E2A6259E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CDC23B-21DE-4435-C994-93F980886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7060C-3728-3115-EB9D-CD8EC0B6A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4721F-9A00-B099-D683-16427977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A9D3-B716-44E1-87C2-7937C469872F}" type="datetimeFigureOut">
              <a:rPr lang="en-CH" smtClean="0"/>
              <a:t>24/06/2024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52A55-F7B9-7D67-4A46-3B807500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F9237-8040-EEA2-980A-FB9BD628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4675-9C30-46DC-BA31-4846E6BD3A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686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A5833-EF10-B2A6-44AF-6BEAA618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5C784-9A02-B397-FB9F-B9534EC78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179A9-F1F8-9A62-9C2E-24CC399E9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EA9D3-B716-44E1-87C2-7937C469872F}" type="datetimeFigureOut">
              <a:rPr lang="en-CH" smtClean="0"/>
              <a:t>24/06/2024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F8680-EDE2-699C-67F9-5D6F3E06A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768D1-C591-F9FB-1325-8F2BB3203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C4675-9C30-46DC-BA31-4846E6BD3A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2968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Relationship Id="rId9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image" Target="../media/image14.png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notesSlide" Target="../notesSlides/notesSlide6.xml"/><Relationship Id="rId4" Type="http://schemas.openxmlformats.org/officeDocument/2006/relationships/tags" Target="../tags/tag37.xml"/><Relationship Id="rId9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notesSlide" Target="../notesSlides/notesSlide7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26" Type="http://schemas.openxmlformats.org/officeDocument/2006/relationships/tags" Target="../tags/tag78.xml"/><Relationship Id="rId3" Type="http://schemas.openxmlformats.org/officeDocument/2006/relationships/tags" Target="../tags/tag55.xml"/><Relationship Id="rId21" Type="http://schemas.openxmlformats.org/officeDocument/2006/relationships/tags" Target="../tags/tag73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tags" Target="../tags/tag77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tags" Target="../tags/tag72.xml"/><Relationship Id="rId29" Type="http://schemas.openxmlformats.org/officeDocument/2006/relationships/tags" Target="../tags/tag81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tags" Target="../tags/tag76.xml"/><Relationship Id="rId32" Type="http://schemas.openxmlformats.org/officeDocument/2006/relationships/notesSlide" Target="../notesSlides/notesSlide8.xml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23" Type="http://schemas.openxmlformats.org/officeDocument/2006/relationships/tags" Target="../tags/tag75.xml"/><Relationship Id="rId28" Type="http://schemas.openxmlformats.org/officeDocument/2006/relationships/tags" Target="../tags/tag80.xml"/><Relationship Id="rId10" Type="http://schemas.openxmlformats.org/officeDocument/2006/relationships/tags" Target="../tags/tag62.xml"/><Relationship Id="rId19" Type="http://schemas.openxmlformats.org/officeDocument/2006/relationships/tags" Target="../tags/tag71.xml"/><Relationship Id="rId31" Type="http://schemas.openxmlformats.org/officeDocument/2006/relationships/slideLayout" Target="../slideLayouts/slideLayout6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tags" Target="../tags/tag74.xml"/><Relationship Id="rId27" Type="http://schemas.openxmlformats.org/officeDocument/2006/relationships/tags" Target="../tags/tag79.xml"/><Relationship Id="rId30" Type="http://schemas.openxmlformats.org/officeDocument/2006/relationships/tags" Target="../tags/tag8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tags" Target="../tags/tag95.xml"/><Relationship Id="rId18" Type="http://schemas.openxmlformats.org/officeDocument/2006/relationships/tags" Target="../tags/tag100.xml"/><Relationship Id="rId3" Type="http://schemas.openxmlformats.org/officeDocument/2006/relationships/tags" Target="../tags/tag85.xml"/><Relationship Id="rId21" Type="http://schemas.openxmlformats.org/officeDocument/2006/relationships/tags" Target="../tags/tag103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20" Type="http://schemas.openxmlformats.org/officeDocument/2006/relationships/tags" Target="../tags/tag102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24" Type="http://schemas.openxmlformats.org/officeDocument/2006/relationships/notesSlide" Target="../notesSlides/notesSlide9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23" Type="http://schemas.openxmlformats.org/officeDocument/2006/relationships/slideLayout" Target="../slideLayouts/slideLayout6.xml"/><Relationship Id="rId10" Type="http://schemas.openxmlformats.org/officeDocument/2006/relationships/tags" Target="../tags/tag92.xml"/><Relationship Id="rId19" Type="http://schemas.openxmlformats.org/officeDocument/2006/relationships/tags" Target="../tags/tag101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Relationship Id="rId22" Type="http://schemas.openxmlformats.org/officeDocument/2006/relationships/tags" Target="../tags/tag104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26" Type="http://schemas.openxmlformats.org/officeDocument/2006/relationships/tags" Target="../tags/tag130.xml"/><Relationship Id="rId39" Type="http://schemas.openxmlformats.org/officeDocument/2006/relationships/tags" Target="../tags/tag143.xml"/><Relationship Id="rId21" Type="http://schemas.openxmlformats.org/officeDocument/2006/relationships/tags" Target="../tags/tag125.xml"/><Relationship Id="rId34" Type="http://schemas.openxmlformats.org/officeDocument/2006/relationships/tags" Target="../tags/tag138.xml"/><Relationship Id="rId42" Type="http://schemas.openxmlformats.org/officeDocument/2006/relationships/tags" Target="../tags/tag146.xml"/><Relationship Id="rId47" Type="http://schemas.openxmlformats.org/officeDocument/2006/relationships/notesSlide" Target="../notesSlides/notesSlide10.xml"/><Relationship Id="rId7" Type="http://schemas.openxmlformats.org/officeDocument/2006/relationships/tags" Target="../tags/tag111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29" Type="http://schemas.openxmlformats.org/officeDocument/2006/relationships/tags" Target="../tags/tag133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24" Type="http://schemas.openxmlformats.org/officeDocument/2006/relationships/tags" Target="../tags/tag128.xml"/><Relationship Id="rId32" Type="http://schemas.openxmlformats.org/officeDocument/2006/relationships/tags" Target="../tags/tag136.xml"/><Relationship Id="rId37" Type="http://schemas.openxmlformats.org/officeDocument/2006/relationships/tags" Target="../tags/tag141.xml"/><Relationship Id="rId40" Type="http://schemas.openxmlformats.org/officeDocument/2006/relationships/tags" Target="../tags/tag144.xml"/><Relationship Id="rId45" Type="http://schemas.openxmlformats.org/officeDocument/2006/relationships/tags" Target="../tags/tag149.xml"/><Relationship Id="rId5" Type="http://schemas.openxmlformats.org/officeDocument/2006/relationships/tags" Target="../tags/tag109.xml"/><Relationship Id="rId15" Type="http://schemas.openxmlformats.org/officeDocument/2006/relationships/tags" Target="../tags/tag119.xml"/><Relationship Id="rId23" Type="http://schemas.openxmlformats.org/officeDocument/2006/relationships/tags" Target="../tags/tag127.xml"/><Relationship Id="rId28" Type="http://schemas.openxmlformats.org/officeDocument/2006/relationships/tags" Target="../tags/tag132.xml"/><Relationship Id="rId36" Type="http://schemas.openxmlformats.org/officeDocument/2006/relationships/tags" Target="../tags/tag140.xml"/><Relationship Id="rId10" Type="http://schemas.openxmlformats.org/officeDocument/2006/relationships/tags" Target="../tags/tag114.xml"/><Relationship Id="rId19" Type="http://schemas.openxmlformats.org/officeDocument/2006/relationships/tags" Target="../tags/tag123.xml"/><Relationship Id="rId31" Type="http://schemas.openxmlformats.org/officeDocument/2006/relationships/tags" Target="../tags/tag135.xml"/><Relationship Id="rId44" Type="http://schemas.openxmlformats.org/officeDocument/2006/relationships/tags" Target="../tags/tag148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tags" Target="../tags/tag118.xml"/><Relationship Id="rId22" Type="http://schemas.openxmlformats.org/officeDocument/2006/relationships/tags" Target="../tags/tag126.xml"/><Relationship Id="rId27" Type="http://schemas.openxmlformats.org/officeDocument/2006/relationships/tags" Target="../tags/tag131.xml"/><Relationship Id="rId30" Type="http://schemas.openxmlformats.org/officeDocument/2006/relationships/tags" Target="../tags/tag134.xml"/><Relationship Id="rId35" Type="http://schemas.openxmlformats.org/officeDocument/2006/relationships/tags" Target="../tags/tag139.xml"/><Relationship Id="rId43" Type="http://schemas.openxmlformats.org/officeDocument/2006/relationships/tags" Target="../tags/tag147.xml"/><Relationship Id="rId8" Type="http://schemas.openxmlformats.org/officeDocument/2006/relationships/tags" Target="../tags/tag112.xml"/><Relationship Id="rId3" Type="http://schemas.openxmlformats.org/officeDocument/2006/relationships/tags" Target="../tags/tag107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5" Type="http://schemas.openxmlformats.org/officeDocument/2006/relationships/tags" Target="../tags/tag129.xml"/><Relationship Id="rId33" Type="http://schemas.openxmlformats.org/officeDocument/2006/relationships/tags" Target="../tags/tag137.xml"/><Relationship Id="rId38" Type="http://schemas.openxmlformats.org/officeDocument/2006/relationships/tags" Target="../tags/tag142.xml"/><Relationship Id="rId46" Type="http://schemas.openxmlformats.org/officeDocument/2006/relationships/slideLayout" Target="../slideLayouts/slideLayout6.xml"/><Relationship Id="rId20" Type="http://schemas.openxmlformats.org/officeDocument/2006/relationships/tags" Target="../tags/tag124.xml"/><Relationship Id="rId41" Type="http://schemas.openxmlformats.org/officeDocument/2006/relationships/tags" Target="../tags/tag145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162.xml"/><Relationship Id="rId18" Type="http://schemas.openxmlformats.org/officeDocument/2006/relationships/tags" Target="../tags/tag167.xml"/><Relationship Id="rId26" Type="http://schemas.openxmlformats.org/officeDocument/2006/relationships/tags" Target="../tags/tag175.xml"/><Relationship Id="rId39" Type="http://schemas.openxmlformats.org/officeDocument/2006/relationships/slideLayout" Target="../slideLayouts/slideLayout6.xml"/><Relationship Id="rId21" Type="http://schemas.openxmlformats.org/officeDocument/2006/relationships/tags" Target="../tags/tag170.xml"/><Relationship Id="rId34" Type="http://schemas.openxmlformats.org/officeDocument/2006/relationships/tags" Target="../tags/tag183.xml"/><Relationship Id="rId7" Type="http://schemas.openxmlformats.org/officeDocument/2006/relationships/tags" Target="../tags/tag156.xml"/><Relationship Id="rId12" Type="http://schemas.openxmlformats.org/officeDocument/2006/relationships/tags" Target="../tags/tag161.xml"/><Relationship Id="rId17" Type="http://schemas.openxmlformats.org/officeDocument/2006/relationships/tags" Target="../tags/tag166.xml"/><Relationship Id="rId25" Type="http://schemas.openxmlformats.org/officeDocument/2006/relationships/tags" Target="../tags/tag174.xml"/><Relationship Id="rId33" Type="http://schemas.openxmlformats.org/officeDocument/2006/relationships/tags" Target="../tags/tag182.xml"/><Relationship Id="rId38" Type="http://schemas.openxmlformats.org/officeDocument/2006/relationships/tags" Target="../tags/tag187.xml"/><Relationship Id="rId2" Type="http://schemas.openxmlformats.org/officeDocument/2006/relationships/tags" Target="../tags/tag151.xml"/><Relationship Id="rId16" Type="http://schemas.openxmlformats.org/officeDocument/2006/relationships/tags" Target="../tags/tag165.xml"/><Relationship Id="rId20" Type="http://schemas.openxmlformats.org/officeDocument/2006/relationships/tags" Target="../tags/tag169.xml"/><Relationship Id="rId29" Type="http://schemas.openxmlformats.org/officeDocument/2006/relationships/tags" Target="../tags/tag178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tags" Target="../tags/tag160.xml"/><Relationship Id="rId24" Type="http://schemas.openxmlformats.org/officeDocument/2006/relationships/tags" Target="../tags/tag173.xml"/><Relationship Id="rId32" Type="http://schemas.openxmlformats.org/officeDocument/2006/relationships/tags" Target="../tags/tag181.xml"/><Relationship Id="rId37" Type="http://schemas.openxmlformats.org/officeDocument/2006/relationships/tags" Target="../tags/tag186.xml"/><Relationship Id="rId40" Type="http://schemas.openxmlformats.org/officeDocument/2006/relationships/notesSlide" Target="../notesSlides/notesSlide11.xml"/><Relationship Id="rId5" Type="http://schemas.openxmlformats.org/officeDocument/2006/relationships/tags" Target="../tags/tag154.xml"/><Relationship Id="rId15" Type="http://schemas.openxmlformats.org/officeDocument/2006/relationships/tags" Target="../tags/tag164.xml"/><Relationship Id="rId23" Type="http://schemas.openxmlformats.org/officeDocument/2006/relationships/tags" Target="../tags/tag172.xml"/><Relationship Id="rId28" Type="http://schemas.openxmlformats.org/officeDocument/2006/relationships/tags" Target="../tags/tag177.xml"/><Relationship Id="rId36" Type="http://schemas.openxmlformats.org/officeDocument/2006/relationships/tags" Target="../tags/tag185.xml"/><Relationship Id="rId10" Type="http://schemas.openxmlformats.org/officeDocument/2006/relationships/tags" Target="../tags/tag159.xml"/><Relationship Id="rId19" Type="http://schemas.openxmlformats.org/officeDocument/2006/relationships/tags" Target="../tags/tag168.xml"/><Relationship Id="rId31" Type="http://schemas.openxmlformats.org/officeDocument/2006/relationships/tags" Target="../tags/tag180.xml"/><Relationship Id="rId4" Type="http://schemas.openxmlformats.org/officeDocument/2006/relationships/tags" Target="../tags/tag153.xml"/><Relationship Id="rId9" Type="http://schemas.openxmlformats.org/officeDocument/2006/relationships/tags" Target="../tags/tag158.xml"/><Relationship Id="rId14" Type="http://schemas.openxmlformats.org/officeDocument/2006/relationships/tags" Target="../tags/tag163.xml"/><Relationship Id="rId22" Type="http://schemas.openxmlformats.org/officeDocument/2006/relationships/tags" Target="../tags/tag171.xml"/><Relationship Id="rId27" Type="http://schemas.openxmlformats.org/officeDocument/2006/relationships/tags" Target="../tags/tag176.xml"/><Relationship Id="rId30" Type="http://schemas.openxmlformats.org/officeDocument/2006/relationships/tags" Target="../tags/tag179.xml"/><Relationship Id="rId35" Type="http://schemas.openxmlformats.org/officeDocument/2006/relationships/tags" Target="../tags/tag184.xml"/><Relationship Id="rId8" Type="http://schemas.openxmlformats.org/officeDocument/2006/relationships/tags" Target="../tags/tag157.xml"/><Relationship Id="rId3" Type="http://schemas.openxmlformats.org/officeDocument/2006/relationships/tags" Target="../tags/tag15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13" Type="http://schemas.openxmlformats.org/officeDocument/2006/relationships/tags" Target="../tags/tag200.xml"/><Relationship Id="rId18" Type="http://schemas.openxmlformats.org/officeDocument/2006/relationships/tags" Target="../tags/tag205.xml"/><Relationship Id="rId26" Type="http://schemas.openxmlformats.org/officeDocument/2006/relationships/tags" Target="../tags/tag213.xml"/><Relationship Id="rId3" Type="http://schemas.openxmlformats.org/officeDocument/2006/relationships/tags" Target="../tags/tag190.xml"/><Relationship Id="rId21" Type="http://schemas.openxmlformats.org/officeDocument/2006/relationships/tags" Target="../tags/tag208.xml"/><Relationship Id="rId7" Type="http://schemas.openxmlformats.org/officeDocument/2006/relationships/tags" Target="../tags/tag194.xml"/><Relationship Id="rId12" Type="http://schemas.openxmlformats.org/officeDocument/2006/relationships/tags" Target="../tags/tag199.xml"/><Relationship Id="rId17" Type="http://schemas.openxmlformats.org/officeDocument/2006/relationships/tags" Target="../tags/tag204.xml"/><Relationship Id="rId25" Type="http://schemas.openxmlformats.org/officeDocument/2006/relationships/tags" Target="../tags/tag212.xml"/><Relationship Id="rId2" Type="http://schemas.openxmlformats.org/officeDocument/2006/relationships/tags" Target="../tags/tag189.xml"/><Relationship Id="rId16" Type="http://schemas.openxmlformats.org/officeDocument/2006/relationships/tags" Target="../tags/tag203.xml"/><Relationship Id="rId20" Type="http://schemas.openxmlformats.org/officeDocument/2006/relationships/tags" Target="../tags/tag207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tags" Target="../tags/tag198.xml"/><Relationship Id="rId24" Type="http://schemas.openxmlformats.org/officeDocument/2006/relationships/tags" Target="../tags/tag211.xml"/><Relationship Id="rId5" Type="http://schemas.openxmlformats.org/officeDocument/2006/relationships/tags" Target="../tags/tag192.xml"/><Relationship Id="rId15" Type="http://schemas.openxmlformats.org/officeDocument/2006/relationships/tags" Target="../tags/tag202.xml"/><Relationship Id="rId23" Type="http://schemas.openxmlformats.org/officeDocument/2006/relationships/tags" Target="../tags/tag210.xml"/><Relationship Id="rId28" Type="http://schemas.openxmlformats.org/officeDocument/2006/relationships/notesSlide" Target="../notesSlides/notesSlide12.xml"/><Relationship Id="rId10" Type="http://schemas.openxmlformats.org/officeDocument/2006/relationships/tags" Target="../tags/tag197.xml"/><Relationship Id="rId19" Type="http://schemas.openxmlformats.org/officeDocument/2006/relationships/tags" Target="../tags/tag206.xml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tags" Target="../tags/tag201.xml"/><Relationship Id="rId22" Type="http://schemas.openxmlformats.org/officeDocument/2006/relationships/tags" Target="../tags/tag209.xml"/><Relationship Id="rId27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221.xml"/><Relationship Id="rId13" Type="http://schemas.openxmlformats.org/officeDocument/2006/relationships/tags" Target="../tags/tag226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216.xml"/><Relationship Id="rId7" Type="http://schemas.openxmlformats.org/officeDocument/2006/relationships/tags" Target="../tags/tag220.xml"/><Relationship Id="rId12" Type="http://schemas.openxmlformats.org/officeDocument/2006/relationships/tags" Target="../tags/tag225.xml"/><Relationship Id="rId17" Type="http://schemas.openxmlformats.org/officeDocument/2006/relationships/tags" Target="../tags/tag230.xml"/><Relationship Id="rId2" Type="http://schemas.openxmlformats.org/officeDocument/2006/relationships/tags" Target="../tags/tag215.xml"/><Relationship Id="rId16" Type="http://schemas.openxmlformats.org/officeDocument/2006/relationships/tags" Target="../tags/tag229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tags" Target="../tags/tag224.xml"/><Relationship Id="rId5" Type="http://schemas.openxmlformats.org/officeDocument/2006/relationships/tags" Target="../tags/tag218.xml"/><Relationship Id="rId15" Type="http://schemas.openxmlformats.org/officeDocument/2006/relationships/tags" Target="../tags/tag228.xml"/><Relationship Id="rId10" Type="http://schemas.openxmlformats.org/officeDocument/2006/relationships/tags" Target="../tags/tag223.xml"/><Relationship Id="rId4" Type="http://schemas.openxmlformats.org/officeDocument/2006/relationships/tags" Target="../tags/tag217.xml"/><Relationship Id="rId9" Type="http://schemas.openxmlformats.org/officeDocument/2006/relationships/tags" Target="../tags/tag222.xml"/><Relationship Id="rId14" Type="http://schemas.openxmlformats.org/officeDocument/2006/relationships/tags" Target="../tags/tag2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tags" Target="../tags/tag243.xml"/><Relationship Id="rId18" Type="http://schemas.openxmlformats.org/officeDocument/2006/relationships/tags" Target="../tags/tag248.xml"/><Relationship Id="rId26" Type="http://schemas.openxmlformats.org/officeDocument/2006/relationships/tags" Target="../tags/tag256.xml"/><Relationship Id="rId21" Type="http://schemas.openxmlformats.org/officeDocument/2006/relationships/tags" Target="../tags/tag251.xml"/><Relationship Id="rId34" Type="http://schemas.openxmlformats.org/officeDocument/2006/relationships/tags" Target="../tags/tag264.xml"/><Relationship Id="rId7" Type="http://schemas.openxmlformats.org/officeDocument/2006/relationships/tags" Target="../tags/tag237.xml"/><Relationship Id="rId12" Type="http://schemas.openxmlformats.org/officeDocument/2006/relationships/tags" Target="../tags/tag242.xml"/><Relationship Id="rId17" Type="http://schemas.openxmlformats.org/officeDocument/2006/relationships/tags" Target="../tags/tag247.xml"/><Relationship Id="rId25" Type="http://schemas.openxmlformats.org/officeDocument/2006/relationships/tags" Target="../tags/tag255.xml"/><Relationship Id="rId33" Type="http://schemas.openxmlformats.org/officeDocument/2006/relationships/tags" Target="../tags/tag263.xml"/><Relationship Id="rId2" Type="http://schemas.openxmlformats.org/officeDocument/2006/relationships/tags" Target="../tags/tag232.xml"/><Relationship Id="rId16" Type="http://schemas.openxmlformats.org/officeDocument/2006/relationships/tags" Target="../tags/tag246.xml"/><Relationship Id="rId20" Type="http://schemas.openxmlformats.org/officeDocument/2006/relationships/tags" Target="../tags/tag250.xml"/><Relationship Id="rId29" Type="http://schemas.openxmlformats.org/officeDocument/2006/relationships/tags" Target="../tags/tag259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1" Type="http://schemas.openxmlformats.org/officeDocument/2006/relationships/tags" Target="../tags/tag241.xml"/><Relationship Id="rId24" Type="http://schemas.openxmlformats.org/officeDocument/2006/relationships/tags" Target="../tags/tag254.xml"/><Relationship Id="rId32" Type="http://schemas.openxmlformats.org/officeDocument/2006/relationships/tags" Target="../tags/tag262.xml"/><Relationship Id="rId37" Type="http://schemas.openxmlformats.org/officeDocument/2006/relationships/notesSlide" Target="../notesSlides/notesSlide13.xml"/><Relationship Id="rId5" Type="http://schemas.openxmlformats.org/officeDocument/2006/relationships/tags" Target="../tags/tag235.xml"/><Relationship Id="rId15" Type="http://schemas.openxmlformats.org/officeDocument/2006/relationships/tags" Target="../tags/tag245.xml"/><Relationship Id="rId23" Type="http://schemas.openxmlformats.org/officeDocument/2006/relationships/tags" Target="../tags/tag253.xml"/><Relationship Id="rId28" Type="http://schemas.openxmlformats.org/officeDocument/2006/relationships/tags" Target="../tags/tag258.xml"/><Relationship Id="rId36" Type="http://schemas.openxmlformats.org/officeDocument/2006/relationships/slideLayout" Target="../slideLayouts/slideLayout6.xml"/><Relationship Id="rId10" Type="http://schemas.openxmlformats.org/officeDocument/2006/relationships/tags" Target="../tags/tag240.xml"/><Relationship Id="rId19" Type="http://schemas.openxmlformats.org/officeDocument/2006/relationships/tags" Target="../tags/tag249.xml"/><Relationship Id="rId31" Type="http://schemas.openxmlformats.org/officeDocument/2006/relationships/tags" Target="../tags/tag261.xml"/><Relationship Id="rId4" Type="http://schemas.openxmlformats.org/officeDocument/2006/relationships/tags" Target="../tags/tag234.xml"/><Relationship Id="rId9" Type="http://schemas.openxmlformats.org/officeDocument/2006/relationships/tags" Target="../tags/tag239.xml"/><Relationship Id="rId14" Type="http://schemas.openxmlformats.org/officeDocument/2006/relationships/tags" Target="../tags/tag244.xml"/><Relationship Id="rId22" Type="http://schemas.openxmlformats.org/officeDocument/2006/relationships/tags" Target="../tags/tag252.xml"/><Relationship Id="rId27" Type="http://schemas.openxmlformats.org/officeDocument/2006/relationships/tags" Target="../tags/tag257.xml"/><Relationship Id="rId30" Type="http://schemas.openxmlformats.org/officeDocument/2006/relationships/tags" Target="../tags/tag260.xml"/><Relationship Id="rId35" Type="http://schemas.openxmlformats.org/officeDocument/2006/relationships/tags" Target="../tags/tag265.xml"/><Relationship Id="rId8" Type="http://schemas.openxmlformats.org/officeDocument/2006/relationships/tags" Target="../tags/tag238.xml"/><Relationship Id="rId3" Type="http://schemas.openxmlformats.org/officeDocument/2006/relationships/tags" Target="../tags/tag2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dimLyubash/LatticeTutoria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2DD9-E819-4D14-05A3-D7C606589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66" y="1122363"/>
            <a:ext cx="9689534" cy="2387600"/>
          </a:xfrm>
        </p:spPr>
        <p:txBody>
          <a:bodyPr/>
          <a:lstStyle/>
          <a:p>
            <a:r>
              <a:rPr lang="en-GB" b="1" dirty="0">
                <a:latin typeface="+mn-lt"/>
              </a:rPr>
              <a:t>Lattice Cryptography </a:t>
            </a:r>
            <a:br>
              <a:rPr lang="en-GB" b="1" dirty="0">
                <a:latin typeface="+mn-lt"/>
              </a:rPr>
            </a:br>
            <a:r>
              <a:rPr lang="en-GB" b="1" dirty="0">
                <a:latin typeface="+mn-lt"/>
              </a:rPr>
              <a:t>(1. Public Key Encryption)</a:t>
            </a:r>
            <a:endParaRPr lang="en-CH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477C8-293C-1992-2E25-A5222BC61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0281"/>
            <a:ext cx="9144000" cy="1655762"/>
          </a:xfrm>
        </p:spPr>
        <p:txBody>
          <a:bodyPr>
            <a:normAutofit/>
          </a:bodyPr>
          <a:lstStyle/>
          <a:p>
            <a:r>
              <a:rPr lang="en-GB" dirty="0"/>
              <a:t>Vadim Lyubashevsky</a:t>
            </a:r>
          </a:p>
          <a:p>
            <a:endParaRPr lang="en-GB" dirty="0"/>
          </a:p>
          <a:p>
            <a:r>
              <a:rPr lang="en-GB" dirty="0"/>
              <a:t>IBM Research Europe, Zurich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76292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Consequence of quantum computing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8800" y="1880662"/>
            <a:ext cx="8534400" cy="21637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Current public key schemes will be broken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Quantum computers will recover all of </a:t>
            </a:r>
            <a:r>
              <a:rPr lang="en-US" sz="2800" b="1" dirty="0"/>
              <a:t>today’s</a:t>
            </a:r>
            <a:r>
              <a:rPr lang="en-US" sz="2800" dirty="0"/>
              <a:t> secrets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B059-C3DD-44D5-81D9-FCE1644A5603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671488"/>
            <a:ext cx="1008888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28" y="3688818"/>
            <a:ext cx="688973" cy="141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5123688" y="4395389"/>
            <a:ext cx="1505712" cy="1441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824" y="4509688"/>
            <a:ext cx="829440" cy="524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919990" y="5638801"/>
            <a:ext cx="33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2201" y="5638801"/>
            <a:ext cx="33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=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263" y="3581400"/>
            <a:ext cx="790457" cy="762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5715000"/>
            <a:ext cx="790457" cy="762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71" y="5715001"/>
            <a:ext cx="927485" cy="9428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292" y="5768962"/>
            <a:ext cx="763676" cy="5091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500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 not need quantum to defend against quantum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2311" y="1600201"/>
            <a:ext cx="1027972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Quantum computers are not all-powerful.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simply solve some problems faster.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Base cryptography on problems they don’t solve.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know that (quantum) computers don’t solve a problem?	</a:t>
            </a:r>
          </a:p>
          <a:p>
            <a:pPr marL="0" indent="0">
              <a:buNone/>
            </a:pPr>
            <a:r>
              <a:rPr lang="en-US" dirty="0"/>
              <a:t>	We don’t … all we can say is that researchers tried to solve the 	problem for X decades and failed.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B059-C3DD-44D5-81D9-FCE1644A560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5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Effect of </a:t>
            </a:r>
            <a:r>
              <a:rPr lang="en-US" b="1"/>
              <a:t>quantum computers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 Cryptography</a:t>
            </a:r>
          </a:p>
          <a:p>
            <a:pPr lvl="1"/>
            <a:r>
              <a:rPr lang="en-US" dirty="0"/>
              <a:t>Mostly fine</a:t>
            </a:r>
          </a:p>
          <a:p>
            <a:r>
              <a:rPr lang="en-US" dirty="0"/>
              <a:t>Public-Key Cryptography</a:t>
            </a:r>
          </a:p>
          <a:p>
            <a:pPr lvl="1"/>
            <a:r>
              <a:rPr lang="en-US" dirty="0"/>
              <a:t>Everything used today – broken!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Timeline for change to Quantum-Safe (post-quantum) Crypto:</a:t>
            </a:r>
          </a:p>
          <a:p>
            <a:pPr marL="0" indent="0">
              <a:buNone/>
            </a:pPr>
            <a:r>
              <a:rPr lang="en-US" dirty="0"/>
              <a:t>	Algorithm Selection: 2017 – 2022</a:t>
            </a:r>
          </a:p>
          <a:p>
            <a:pPr marL="0" indent="0">
              <a:buNone/>
            </a:pPr>
            <a:r>
              <a:rPr lang="en-US" dirty="0"/>
              <a:t> 	Writing Standards: 2022 – 2024</a:t>
            </a:r>
          </a:p>
          <a:p>
            <a:pPr marL="0" indent="0">
              <a:buNone/>
            </a:pPr>
            <a:r>
              <a:rPr lang="en-US" dirty="0"/>
              <a:t>	Transition should be complete (NSA): 2030-2035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B059-C3DD-44D5-81D9-FCE1644A560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5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Public-Key Encryption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8558181" y="1933010"/>
            <a:ext cx="2286000" cy="609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 Key = s</a:t>
            </a:r>
          </a:p>
          <a:p>
            <a:pPr algn="ctr"/>
            <a:r>
              <a:rPr lang="en-US" dirty="0"/>
              <a:t>Public Key = p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3F18319-D8A5-39BF-9B70-4156B969C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111" y="2727745"/>
            <a:ext cx="1658880" cy="2380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E2B41DA-52E9-D4B5-C176-3401D055B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111" y="2628373"/>
            <a:ext cx="1160640" cy="238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Line 6">
            <a:extLst>
              <a:ext uri="{FF2B5EF4-FFF2-40B4-BE49-F238E27FC236}">
                <a16:creationId xmlns:a16="http://schemas.microsoft.com/office/drawing/2014/main" id="{23427F98-143C-7989-C0B3-0666D4207C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6112" y="3918748"/>
            <a:ext cx="3942720" cy="1441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9DB3F4-BC8C-0B31-AEF3-526CB1004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911" y="3394533"/>
            <a:ext cx="1658880" cy="104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BC92F5-CEFB-5147-E58E-B71D80026222}"/>
              </a:ext>
            </a:extLst>
          </p:cNvPr>
          <p:cNvSpPr txBox="1"/>
          <p:nvPr/>
        </p:nvSpPr>
        <p:spPr>
          <a:xfrm>
            <a:off x="7253579" y="3181280"/>
            <a:ext cx="579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p</a:t>
            </a:r>
            <a:endParaRPr lang="en-CH" sz="3200" dirty="0"/>
          </a:p>
        </p:txBody>
      </p:sp>
      <p:sp>
        <p:nvSpPr>
          <p:cNvPr id="11" name="Cloud Callout 5">
            <a:extLst>
              <a:ext uri="{FF2B5EF4-FFF2-40B4-BE49-F238E27FC236}">
                <a16:creationId xmlns:a16="http://schemas.microsoft.com/office/drawing/2014/main" id="{E7558EC5-A037-4AC3-E59E-C28A4C3B2094}"/>
              </a:ext>
            </a:extLst>
          </p:cNvPr>
          <p:cNvSpPr/>
          <p:nvPr/>
        </p:nvSpPr>
        <p:spPr>
          <a:xfrm>
            <a:off x="5312023" y="2571680"/>
            <a:ext cx="2286000" cy="609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Key = p</a:t>
            </a:r>
          </a:p>
        </p:txBody>
      </p:sp>
      <p:sp>
        <p:nvSpPr>
          <p:cNvPr id="12" name="Cloud Callout 5">
            <a:extLst>
              <a:ext uri="{FF2B5EF4-FFF2-40B4-BE49-F238E27FC236}">
                <a16:creationId xmlns:a16="http://schemas.microsoft.com/office/drawing/2014/main" id="{E700E659-CEE1-7829-1FE1-DA6D8421C4AA}"/>
              </a:ext>
            </a:extLst>
          </p:cNvPr>
          <p:cNvSpPr/>
          <p:nvPr/>
        </p:nvSpPr>
        <p:spPr>
          <a:xfrm>
            <a:off x="2282689" y="1933010"/>
            <a:ext cx="2286000" cy="609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Key = p</a:t>
            </a:r>
          </a:p>
        </p:txBody>
      </p:sp>
    </p:spTree>
    <p:extLst>
      <p:ext uri="{BB962C8B-B14F-4D97-AF65-F5344CB8AC3E}">
        <p14:creationId xmlns:p14="http://schemas.microsoft.com/office/powerpoint/2010/main" val="421304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Public-Key Encryption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8558181" y="1933010"/>
            <a:ext cx="2286000" cy="609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 Key = s</a:t>
            </a:r>
          </a:p>
          <a:p>
            <a:pPr algn="ctr"/>
            <a:r>
              <a:rPr lang="en-US" dirty="0"/>
              <a:t>Public Key = p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3F18319-D8A5-39BF-9B70-4156B969C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111" y="2727745"/>
            <a:ext cx="1658880" cy="2380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E2B41DA-52E9-D4B5-C176-3401D055B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111" y="2628373"/>
            <a:ext cx="1160640" cy="238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Line 6">
            <a:extLst>
              <a:ext uri="{FF2B5EF4-FFF2-40B4-BE49-F238E27FC236}">
                <a16:creationId xmlns:a16="http://schemas.microsoft.com/office/drawing/2014/main" id="{23427F98-143C-7989-C0B3-0666D4207C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6112" y="3918748"/>
            <a:ext cx="3942720" cy="1441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 type="arrow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9DB3F4-BC8C-0B31-AEF3-526CB1004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911" y="3394533"/>
            <a:ext cx="1658880" cy="104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Cloud Callout 5">
            <a:extLst>
              <a:ext uri="{FF2B5EF4-FFF2-40B4-BE49-F238E27FC236}">
                <a16:creationId xmlns:a16="http://schemas.microsoft.com/office/drawing/2014/main" id="{E7558EC5-A037-4AC3-E59E-C28A4C3B2094}"/>
              </a:ext>
            </a:extLst>
          </p:cNvPr>
          <p:cNvSpPr/>
          <p:nvPr/>
        </p:nvSpPr>
        <p:spPr>
          <a:xfrm>
            <a:off x="5312023" y="2571680"/>
            <a:ext cx="2286000" cy="609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Key = p</a:t>
            </a:r>
          </a:p>
        </p:txBody>
      </p:sp>
      <p:sp>
        <p:nvSpPr>
          <p:cNvPr id="12" name="Cloud Callout 5">
            <a:extLst>
              <a:ext uri="{FF2B5EF4-FFF2-40B4-BE49-F238E27FC236}">
                <a16:creationId xmlns:a16="http://schemas.microsoft.com/office/drawing/2014/main" id="{E700E659-CEE1-7829-1FE1-DA6D8421C4AA}"/>
              </a:ext>
            </a:extLst>
          </p:cNvPr>
          <p:cNvSpPr/>
          <p:nvPr/>
        </p:nvSpPr>
        <p:spPr>
          <a:xfrm>
            <a:off x="2282689" y="1933010"/>
            <a:ext cx="2286000" cy="609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Key = 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93D97-FCAC-8098-7C98-3ED5F418CBB2}"/>
              </a:ext>
            </a:extLst>
          </p:cNvPr>
          <p:cNvSpPr txBox="1"/>
          <p:nvPr/>
        </p:nvSpPr>
        <p:spPr>
          <a:xfrm>
            <a:off x="9701182" y="2503796"/>
            <a:ext cx="2080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m=Dec(</a:t>
            </a:r>
            <a:r>
              <a:rPr lang="en-GB" sz="3200" dirty="0" err="1"/>
              <a:t>s,c</a:t>
            </a:r>
            <a:r>
              <a:rPr lang="en-GB" sz="3200" dirty="0"/>
              <a:t>)</a:t>
            </a:r>
            <a:endParaRPr lang="en-CH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9759DF-EE46-80CC-8AEB-C0944729D837}"/>
              </a:ext>
            </a:extLst>
          </p:cNvPr>
          <p:cNvSpPr txBox="1"/>
          <p:nvPr/>
        </p:nvSpPr>
        <p:spPr>
          <a:xfrm>
            <a:off x="4800249" y="3333254"/>
            <a:ext cx="622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</a:t>
            </a:r>
            <a:endParaRPr lang="en-CH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90A2E-A732-97D4-1CC7-66895BA895B7}"/>
              </a:ext>
            </a:extLst>
          </p:cNvPr>
          <p:cNvSpPr txBox="1"/>
          <p:nvPr/>
        </p:nvSpPr>
        <p:spPr>
          <a:xfrm>
            <a:off x="599791" y="2542023"/>
            <a:ext cx="20807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Message m</a:t>
            </a:r>
          </a:p>
          <a:p>
            <a:r>
              <a:rPr lang="en-GB" sz="3200" dirty="0"/>
              <a:t>c=Enc(</a:t>
            </a:r>
            <a:r>
              <a:rPr lang="en-GB" sz="3200" dirty="0" err="1"/>
              <a:t>p,m</a:t>
            </a:r>
            <a:r>
              <a:rPr lang="en-GB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225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E99D-8F5B-30BD-74EC-A974680F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u="sng" dirty="0"/>
              <a:t>Secure</a:t>
            </a:r>
            <a:r>
              <a:rPr lang="en-GB" dirty="0"/>
              <a:t> Encryption?</a:t>
            </a:r>
            <a:endParaRPr lang="en-CH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14E81C4-C8DD-8C15-8249-6A4CBFC73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23" y="4527419"/>
            <a:ext cx="1658880" cy="2380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70C8079-78F6-6685-A54D-46FE8DAFE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648" y="4410574"/>
            <a:ext cx="1160640" cy="238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Line 5">
            <a:extLst>
              <a:ext uri="{FF2B5EF4-FFF2-40B4-BE49-F238E27FC236}">
                <a16:creationId xmlns:a16="http://schemas.microsoft.com/office/drawing/2014/main" id="{B8395294-200D-A20A-6389-A389D91CB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2855" y="5735280"/>
            <a:ext cx="3939840" cy="1441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9A1555-E62B-BAB2-E1B7-63AD976A8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60" y="2495060"/>
            <a:ext cx="1658880" cy="104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513DC-6C93-B3A4-D0C2-4B6C4FE00DD4}"/>
              </a:ext>
            </a:extLst>
          </p:cNvPr>
          <p:cNvSpPr/>
          <p:nvPr/>
        </p:nvSpPr>
        <p:spPr>
          <a:xfrm>
            <a:off x="577632" y="3553417"/>
            <a:ext cx="2661661" cy="729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MEET ME IN ICELAND</a:t>
            </a:r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0B6081-58DD-F44C-7CF8-6949AD6D8D68}"/>
              </a:ext>
            </a:extLst>
          </p:cNvPr>
          <p:cNvSpPr/>
          <p:nvPr/>
        </p:nvSpPr>
        <p:spPr>
          <a:xfrm>
            <a:off x="4891945" y="4818240"/>
            <a:ext cx="2661661" cy="729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AWYXUEOEOPEPEK</a:t>
            </a:r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A348D6-1AAB-DD92-51DD-ABB3A5502386}"/>
              </a:ext>
            </a:extLst>
          </p:cNvPr>
          <p:cNvSpPr/>
          <p:nvPr/>
        </p:nvSpPr>
        <p:spPr>
          <a:xfrm>
            <a:off x="9087764" y="3553416"/>
            <a:ext cx="2661661" cy="729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MEET ME IN ICELAND</a:t>
            </a:r>
            <a:endParaRPr lang="en-CH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21FBC9E-660F-1A29-82E6-3A4636D07370}"/>
              </a:ext>
            </a:extLst>
          </p:cNvPr>
          <p:cNvSpPr/>
          <p:nvPr/>
        </p:nvSpPr>
        <p:spPr>
          <a:xfrm rot="1977417">
            <a:off x="3474970" y="4319575"/>
            <a:ext cx="138350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5560572-D1C9-6B43-754C-8FD87F21C896}"/>
              </a:ext>
            </a:extLst>
          </p:cNvPr>
          <p:cNvSpPr/>
          <p:nvPr/>
        </p:nvSpPr>
        <p:spPr>
          <a:xfrm rot="20004909">
            <a:off x="7668957" y="4319574"/>
            <a:ext cx="138350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4C37EFC-7ACB-7533-84B7-11B322A462AA}"/>
              </a:ext>
            </a:extLst>
          </p:cNvPr>
          <p:cNvSpPr/>
          <p:nvPr/>
        </p:nvSpPr>
        <p:spPr>
          <a:xfrm rot="16200000">
            <a:off x="5716874" y="3859658"/>
            <a:ext cx="729742" cy="474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732F92-1AB0-D818-BDDF-935E0394AB67}"/>
              </a:ext>
            </a:extLst>
          </p:cNvPr>
          <p:cNvSpPr/>
          <p:nvPr/>
        </p:nvSpPr>
        <p:spPr>
          <a:xfrm>
            <a:off x="5129245" y="1645542"/>
            <a:ext cx="2022878" cy="729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?????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5897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91BB0C-0165-6BA3-CA8C-4D288C36B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262" y="710119"/>
            <a:ext cx="5404862" cy="4957596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9B08B097-5D7C-3389-2649-D3B4AC0AD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722" y="3219403"/>
            <a:ext cx="1160640" cy="238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586732-B32D-322B-73F9-8F467F4FB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598" y="3051285"/>
            <a:ext cx="1658880" cy="104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398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E99D-8F5B-30BD-74EC-A974680F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Key Cryptography</a:t>
            </a:r>
            <a:endParaRPr lang="en-CH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14E81C4-C8DD-8C15-8249-6A4CBFC73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23" y="4527419"/>
            <a:ext cx="1658880" cy="2380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70C8079-78F6-6685-A54D-46FE8DAFE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648" y="4410574"/>
            <a:ext cx="1160640" cy="238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Line 5">
            <a:extLst>
              <a:ext uri="{FF2B5EF4-FFF2-40B4-BE49-F238E27FC236}">
                <a16:creationId xmlns:a16="http://schemas.microsoft.com/office/drawing/2014/main" id="{B8395294-200D-A20A-6389-A389D91CB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2855" y="5735280"/>
            <a:ext cx="3939840" cy="1441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9A1555-E62B-BAB2-E1B7-63AD976A8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60" y="2495060"/>
            <a:ext cx="1658880" cy="104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513DC-6C93-B3A4-D0C2-4B6C4FE00DD4}"/>
              </a:ext>
            </a:extLst>
          </p:cNvPr>
          <p:cNvSpPr/>
          <p:nvPr/>
        </p:nvSpPr>
        <p:spPr>
          <a:xfrm>
            <a:off x="577632" y="3553417"/>
            <a:ext cx="2661661" cy="729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MEET ME IN ICELAND</a:t>
            </a:r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0B6081-58DD-F44C-7CF8-6949AD6D8D68}"/>
              </a:ext>
            </a:extLst>
          </p:cNvPr>
          <p:cNvSpPr/>
          <p:nvPr/>
        </p:nvSpPr>
        <p:spPr>
          <a:xfrm>
            <a:off x="4891945" y="4818240"/>
            <a:ext cx="2661661" cy="729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AWYXUEOEOPEPEK</a:t>
            </a:r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A348D6-1AAB-DD92-51DD-ABB3A5502386}"/>
              </a:ext>
            </a:extLst>
          </p:cNvPr>
          <p:cNvSpPr/>
          <p:nvPr/>
        </p:nvSpPr>
        <p:spPr>
          <a:xfrm>
            <a:off x="9087764" y="3553416"/>
            <a:ext cx="2661661" cy="729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MEET ME IN ICELAND</a:t>
            </a:r>
            <a:endParaRPr lang="en-CH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21FBC9E-660F-1A29-82E6-3A4636D07370}"/>
              </a:ext>
            </a:extLst>
          </p:cNvPr>
          <p:cNvSpPr/>
          <p:nvPr/>
        </p:nvSpPr>
        <p:spPr>
          <a:xfrm rot="1977417">
            <a:off x="3474970" y="4319575"/>
            <a:ext cx="138350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5560572-D1C9-6B43-754C-8FD87F21C896}"/>
              </a:ext>
            </a:extLst>
          </p:cNvPr>
          <p:cNvSpPr/>
          <p:nvPr/>
        </p:nvSpPr>
        <p:spPr>
          <a:xfrm rot="20004909">
            <a:off x="7668957" y="4319574"/>
            <a:ext cx="138350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4C37EFC-7ACB-7533-84B7-11B322A462AA}"/>
              </a:ext>
            </a:extLst>
          </p:cNvPr>
          <p:cNvSpPr/>
          <p:nvPr/>
        </p:nvSpPr>
        <p:spPr>
          <a:xfrm rot="16200000">
            <a:off x="5716874" y="3859658"/>
            <a:ext cx="729742" cy="474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732F92-1AB0-D818-BDDF-935E0394AB67}"/>
              </a:ext>
            </a:extLst>
          </p:cNvPr>
          <p:cNvSpPr/>
          <p:nvPr/>
        </p:nvSpPr>
        <p:spPr>
          <a:xfrm>
            <a:off x="4804968" y="1645542"/>
            <a:ext cx="2661661" cy="729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MEET ME IN ICELAND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66088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8AC8-2FE5-195A-6C45-DD26F73E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 Definition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4D28-58BE-97B8-14CC-B4BCE826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any two messages m</a:t>
            </a:r>
            <a:r>
              <a:rPr lang="en-GB" baseline="-25000" dirty="0"/>
              <a:t>1</a:t>
            </a:r>
            <a:r>
              <a:rPr lang="en-GB" dirty="0"/>
              <a:t> and m</a:t>
            </a:r>
            <a:r>
              <a:rPr lang="en-GB" baseline="-25000" dirty="0"/>
              <a:t>2 </a:t>
            </a:r>
            <a:r>
              <a:rPr lang="en-GB" dirty="0"/>
              <a:t>of the adversary’s choosing, he cannot </a:t>
            </a:r>
            <a:r>
              <a:rPr lang="en-GB" b="1" dirty="0"/>
              <a:t>distinguish</a:t>
            </a:r>
            <a:r>
              <a:rPr lang="en-GB" dirty="0"/>
              <a:t> between</a:t>
            </a:r>
          </a:p>
          <a:p>
            <a:pPr lvl="1"/>
            <a:r>
              <a:rPr lang="en-GB" dirty="0"/>
              <a:t>c</a:t>
            </a:r>
            <a:r>
              <a:rPr lang="en-GB" baseline="-25000" dirty="0"/>
              <a:t>1   </a:t>
            </a:r>
            <a:r>
              <a:rPr lang="en-GB" dirty="0"/>
              <a:t>= Enc(m</a:t>
            </a:r>
            <a:r>
              <a:rPr lang="en-GB" baseline="-25000" dirty="0"/>
              <a:t>1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c</a:t>
            </a:r>
            <a:r>
              <a:rPr lang="en-GB" baseline="-25000" dirty="0"/>
              <a:t>2   </a:t>
            </a:r>
            <a:r>
              <a:rPr lang="en-GB" dirty="0"/>
              <a:t>= Enc(m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Encryption needs to be randomized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882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F56B-BA0F-D827-6E2E-0E0B6CD9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Cryptography</a:t>
            </a:r>
            <a:endParaRPr lang="en-C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6CD325-4D11-FFA2-742D-7942EAB4A829}"/>
              </a:ext>
            </a:extLst>
          </p:cNvPr>
          <p:cNvSpPr/>
          <p:nvPr/>
        </p:nvSpPr>
        <p:spPr>
          <a:xfrm>
            <a:off x="506220" y="2492758"/>
            <a:ext cx="4012876" cy="2184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Mathematical Problem</a:t>
            </a:r>
            <a:endParaRPr lang="en-CH" sz="3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DB6969-D3A6-2243-23C6-0BE4B38DE91F}"/>
              </a:ext>
            </a:extLst>
          </p:cNvPr>
          <p:cNvSpPr/>
          <p:nvPr/>
        </p:nvSpPr>
        <p:spPr>
          <a:xfrm>
            <a:off x="7898107" y="2492757"/>
            <a:ext cx="4012876" cy="2184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Cryptographic Scheme</a:t>
            </a:r>
            <a:endParaRPr lang="en-CH" sz="3600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6A47205E-D7BE-48EB-64D9-7C22736496DD}"/>
              </a:ext>
            </a:extLst>
          </p:cNvPr>
          <p:cNvSpPr/>
          <p:nvPr/>
        </p:nvSpPr>
        <p:spPr>
          <a:xfrm>
            <a:off x="4647715" y="3360563"/>
            <a:ext cx="3121773" cy="4484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3927D-B019-85D0-36A8-4D70B9EF1B72}"/>
              </a:ext>
            </a:extLst>
          </p:cNvPr>
          <p:cNvSpPr txBox="1"/>
          <p:nvPr/>
        </p:nvSpPr>
        <p:spPr>
          <a:xfrm>
            <a:off x="4944749" y="3896392"/>
            <a:ext cx="2772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Proof that breaking the cryptographic scheme implies solving the mathematical problem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184356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0481" y="273630"/>
            <a:ext cx="8228160" cy="1144921"/>
          </a:xfrm>
          <a:ln/>
        </p:spPr>
        <p:txBody>
          <a:bodyPr/>
          <a:lstStyle/>
          <a:p>
            <a:pPr algn="ctr">
              <a:lnSpc>
                <a:spcPct val="117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b="1" dirty="0">
                <a:latin typeface="+mn-lt"/>
              </a:rPr>
              <a:t>Cryptography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600" y="4096432"/>
            <a:ext cx="1658880" cy="2380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600" y="3997059"/>
            <a:ext cx="1160640" cy="238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71761" y="1866436"/>
            <a:ext cx="11007745" cy="66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>
              <a:lnSpc>
                <a:spcPct val="117000"/>
              </a:lnSpc>
            </a:pPr>
            <a:r>
              <a:rPr lang="en-US" altLang="en-US" sz="3000" dirty="0">
                <a:latin typeface="+mj-lt"/>
              </a:rPr>
              <a:t>Allows for secure communication in the presence of malicious parties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4427040" y="4665290"/>
            <a:ext cx="3939840" cy="1441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H="1">
            <a:off x="4425601" y="5287435"/>
            <a:ext cx="3942720" cy="1441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4427040" y="5909581"/>
            <a:ext cx="3939840" cy="1441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400" y="4763220"/>
            <a:ext cx="1658880" cy="104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081526"/>
            <a:ext cx="1324380" cy="157664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B059-C3DD-44D5-81D9-FCE1644A5603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16102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48F1-45BB-7AD2-76BB-9B1330E2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017D-ACC8-2F96-FCA9-FB96F1424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NIST had a competition to create new quantum-safe cryptographic standards</a:t>
            </a:r>
          </a:p>
          <a:p>
            <a:endParaRPr lang="en-US" dirty="0"/>
          </a:p>
          <a:p>
            <a:r>
              <a:rPr lang="en-US" dirty="0"/>
              <a:t>RSA / Discrete Log / Elliptic Curve cryptography will be phased out by 2033 (at least in the US government)</a:t>
            </a:r>
          </a:p>
          <a:p>
            <a:endParaRPr lang="en-US" dirty="0"/>
          </a:p>
          <a:p>
            <a:r>
              <a:rPr lang="en-US" dirty="0"/>
              <a:t>Main 2 standards - encryption and digital signature - selected are lattice-based </a:t>
            </a:r>
          </a:p>
          <a:p>
            <a:pPr marL="457200" lvl="1" indent="0">
              <a:buNone/>
            </a:pPr>
            <a:r>
              <a:rPr lang="en-US" dirty="0"/>
              <a:t>(CRYSTALS-</a:t>
            </a:r>
            <a:r>
              <a:rPr lang="en-US" dirty="0" err="1"/>
              <a:t>Kyber</a:t>
            </a:r>
            <a:r>
              <a:rPr lang="en-US" dirty="0"/>
              <a:t>, CRYSTALS-</a:t>
            </a:r>
            <a:r>
              <a:rPr lang="en-US" dirty="0" err="1"/>
              <a:t>Dilithium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115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E7A78-47F0-56E6-FA1A-141B63D6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Learning with Errors Problem</a:t>
            </a:r>
            <a:endParaRPr lang="en-CH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D05D7-122E-D045-1085-79FC194BA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7369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0A5413C-F8FA-7369-19B1-4072E1DB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en-US" b="1" dirty="0">
                <a:latin typeface="+mn-lt"/>
              </a:rPr>
              <a:t>Hard Problem Intuition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0B548-F740-CB17-DDE9-DE64BF30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F707433-8173-4D5A-9EA3-D96700EF05DB}" type="slidenum">
              <a:rPr lang="en-US" altLang="en-CH">
                <a:solidFill>
                  <a:srgbClr val="898989"/>
                </a:solidFill>
              </a:rPr>
              <a:pPr/>
              <a:t>22</a:t>
            </a:fld>
            <a:endParaRPr lang="en-US" altLang="en-CH">
              <a:solidFill>
                <a:srgbClr val="898989"/>
              </a:solidFill>
            </a:endParaRP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DCFE7E3C-8706-BDFE-9E35-5FBB74D88DE8}"/>
              </a:ext>
            </a:extLst>
          </p:cNvPr>
          <p:cNvSpPr/>
          <p:nvPr/>
        </p:nvSpPr>
        <p:spPr>
          <a:xfrm>
            <a:off x="2917825" y="1600200"/>
            <a:ext cx="2590800" cy="2133600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44188BF6-67F3-EE46-DA2D-3ED54EF9B3E2}"/>
              </a:ext>
            </a:extLst>
          </p:cNvPr>
          <p:cNvSpPr/>
          <p:nvPr/>
        </p:nvSpPr>
        <p:spPr>
          <a:xfrm>
            <a:off x="5889625" y="1600200"/>
            <a:ext cx="457200" cy="2133600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99F0C29E-F3A2-86C7-4979-45FEDD6D58D1}"/>
              </a:ext>
            </a:extLst>
          </p:cNvPr>
          <p:cNvSpPr/>
          <p:nvPr/>
        </p:nvSpPr>
        <p:spPr>
          <a:xfrm>
            <a:off x="8610600" y="1600200"/>
            <a:ext cx="457200" cy="2133600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9" name="TextBox 12">
            <a:extLst>
              <a:ext uri="{FF2B5EF4-FFF2-40B4-BE49-F238E27FC236}">
                <a16:creationId xmlns:a16="http://schemas.microsoft.com/office/drawing/2014/main" id="{B5B84BE6-0E25-96F4-D7C4-0505264BB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882775"/>
            <a:ext cx="4572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600" b="1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907222-6D6D-5B92-7BD4-B97B446EC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6" y="2312989"/>
            <a:ext cx="449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b="1"/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F9E45-7047-3B44-F328-44D4A369B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5364" y="2203451"/>
            <a:ext cx="447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b="1"/>
              <a:t>z</a:t>
            </a:r>
          </a:p>
        </p:txBody>
      </p:sp>
      <p:sp>
        <p:nvSpPr>
          <p:cNvPr id="21" name="Equal 20">
            <a:extLst>
              <a:ext uri="{FF2B5EF4-FFF2-40B4-BE49-F238E27FC236}">
                <a16:creationId xmlns:a16="http://schemas.microsoft.com/office/drawing/2014/main" id="{6DD9BCAC-0D2D-9A33-9438-4F992A848F87}"/>
              </a:ext>
            </a:extLst>
          </p:cNvPr>
          <p:cNvSpPr/>
          <p:nvPr/>
        </p:nvSpPr>
        <p:spPr>
          <a:xfrm>
            <a:off x="7251700" y="2389188"/>
            <a:ext cx="520700" cy="50641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3B280-66A5-B927-5BFA-A8DF1DBD1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767263"/>
            <a:ext cx="78486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/>
              <a:t>Given (</a:t>
            </a:r>
            <a:r>
              <a:rPr lang="en-US" altLang="en-US" sz="3200" b="1"/>
              <a:t>A</a:t>
            </a:r>
            <a:r>
              <a:rPr lang="en-US" altLang="en-US" sz="3200"/>
              <a:t>,</a:t>
            </a:r>
            <a:r>
              <a:rPr lang="en-US" altLang="en-US" sz="3200" b="1"/>
              <a:t>z</a:t>
            </a:r>
            <a:r>
              <a:rPr lang="en-US" altLang="en-US" sz="3200"/>
              <a:t>), find </a:t>
            </a:r>
            <a:r>
              <a:rPr lang="en-US" altLang="en-US" sz="3200" b="1"/>
              <a:t>y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320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/>
              <a:t>Easy! Just invert </a:t>
            </a:r>
            <a:r>
              <a:rPr lang="en-US" altLang="en-US" sz="3200" b="1"/>
              <a:t>A </a:t>
            </a:r>
            <a:r>
              <a:rPr lang="en-US" altLang="en-US" sz="3200"/>
              <a:t>and multiply by</a:t>
            </a:r>
            <a:r>
              <a:rPr lang="en-US" altLang="en-US" sz="3200" b="1"/>
              <a:t> z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9650-FB5C-48EF-87B6-9075B38F2606}"/>
              </a:ext>
            </a:extLst>
          </p:cNvPr>
          <p:cNvSpPr txBox="1"/>
          <p:nvPr/>
        </p:nvSpPr>
        <p:spPr>
          <a:xfrm>
            <a:off x="9418801" y="2230980"/>
            <a:ext cx="228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mod p</a:t>
            </a:r>
            <a:endParaRPr lang="en-CH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15" grpId="0"/>
      <p:bldP spid="15" grpId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618DC6D-11CF-ACB6-066D-C8C61060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en-US" b="1" dirty="0">
                <a:latin typeface="+mn-lt"/>
              </a:rPr>
              <a:t>Hard Problem Intuition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65FFF-1759-89A6-031B-EF57B80A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63E4F9E-BEB0-4162-9F7D-1359DD9C7E6A}" type="slidenum">
              <a:rPr lang="en-US" altLang="en-CH">
                <a:solidFill>
                  <a:srgbClr val="898989"/>
                </a:solidFill>
              </a:rPr>
              <a:pPr/>
              <a:t>23</a:t>
            </a:fld>
            <a:endParaRPr lang="en-US" altLang="en-CH">
              <a:solidFill>
                <a:srgbClr val="898989"/>
              </a:solidFill>
            </a:endParaRPr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546882F9-2FC6-AB5A-8100-9010B140C000}"/>
              </a:ext>
            </a:extLst>
          </p:cNvPr>
          <p:cNvSpPr/>
          <p:nvPr/>
        </p:nvSpPr>
        <p:spPr>
          <a:xfrm>
            <a:off x="2927350" y="1600200"/>
            <a:ext cx="2590800" cy="2133600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8EC18481-C211-10FF-55DB-C5494DA65A52}"/>
              </a:ext>
            </a:extLst>
          </p:cNvPr>
          <p:cNvSpPr/>
          <p:nvPr/>
        </p:nvSpPr>
        <p:spPr>
          <a:xfrm>
            <a:off x="5899150" y="1600200"/>
            <a:ext cx="457200" cy="2133600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0C7EFCC2-CD94-B651-5282-C8069CC1F76E}"/>
              </a:ext>
            </a:extLst>
          </p:cNvPr>
          <p:cNvSpPr/>
          <p:nvPr/>
        </p:nvSpPr>
        <p:spPr>
          <a:xfrm>
            <a:off x="8620125" y="1600200"/>
            <a:ext cx="457200" cy="2133600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0B77B38C-6F5A-7583-3325-3B2A609D0E69}"/>
              </a:ext>
            </a:extLst>
          </p:cNvPr>
          <p:cNvSpPr/>
          <p:nvPr/>
        </p:nvSpPr>
        <p:spPr>
          <a:xfrm>
            <a:off x="7256463" y="1600200"/>
            <a:ext cx="457200" cy="2133600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4" name="TextBox 13">
            <a:extLst>
              <a:ext uri="{FF2B5EF4-FFF2-40B4-BE49-F238E27FC236}">
                <a16:creationId xmlns:a16="http://schemas.microsoft.com/office/drawing/2014/main" id="{980B7ECB-D54A-DF3E-57E8-354874700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882775"/>
            <a:ext cx="4572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600" b="1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D58234-D0CE-D66F-CB21-098D4B662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1" y="2312989"/>
            <a:ext cx="449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0" name="Plus 19">
            <a:extLst>
              <a:ext uri="{FF2B5EF4-FFF2-40B4-BE49-F238E27FC236}">
                <a16:creationId xmlns:a16="http://schemas.microsoft.com/office/drawing/2014/main" id="{BD921C0B-37E9-BF48-8E79-F6D1E13C4FB9}"/>
              </a:ext>
            </a:extLst>
          </p:cNvPr>
          <p:cNvSpPr/>
          <p:nvPr/>
        </p:nvSpPr>
        <p:spPr>
          <a:xfrm>
            <a:off x="6616700" y="2476500"/>
            <a:ext cx="381000" cy="381000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Equal 21">
            <a:extLst>
              <a:ext uri="{FF2B5EF4-FFF2-40B4-BE49-F238E27FC236}">
                <a16:creationId xmlns:a16="http://schemas.microsoft.com/office/drawing/2014/main" id="{70104EFE-8002-AAF8-D8CA-EFF999CD555E}"/>
              </a:ext>
            </a:extLst>
          </p:cNvPr>
          <p:cNvSpPr/>
          <p:nvPr/>
        </p:nvSpPr>
        <p:spPr>
          <a:xfrm>
            <a:off x="7902575" y="2414589"/>
            <a:ext cx="520700" cy="504825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7708D3-1058-DE40-0A81-8A5A76C5D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6" y="2312989"/>
            <a:ext cx="449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E99DFF-577E-261A-F9BA-4F4EC3A13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5364" y="2286001"/>
            <a:ext cx="447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b="1"/>
              <a:t>z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622B897-ED5C-563D-6B79-C8FA96979A9C}"/>
              </a:ext>
            </a:extLst>
          </p:cNvPr>
          <p:cNvSpPr/>
          <p:nvPr/>
        </p:nvSpPr>
        <p:spPr>
          <a:xfrm rot="5400000">
            <a:off x="6637339" y="3190876"/>
            <a:ext cx="338137" cy="181451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A9AF9-5A41-DB1D-ADE9-F80FBD81C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4305301"/>
            <a:ext cx="246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Small coefficients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B323D6-E965-E054-58A1-803D66E4B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965700"/>
            <a:ext cx="784860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/>
              <a:t>Given (</a:t>
            </a:r>
            <a:r>
              <a:rPr lang="en-US" altLang="en-US" b="1"/>
              <a:t>A</a:t>
            </a:r>
            <a:r>
              <a:rPr lang="en-US" altLang="en-US"/>
              <a:t>,</a:t>
            </a:r>
            <a:r>
              <a:rPr lang="en-US" altLang="en-US" b="1"/>
              <a:t>z</a:t>
            </a:r>
            <a:r>
              <a:rPr lang="en-US" altLang="en-US"/>
              <a:t>), find (</a:t>
            </a:r>
            <a:r>
              <a:rPr lang="en-US" altLang="en-US" b="1">
                <a:solidFill>
                  <a:srgbClr val="FF0000"/>
                </a:solidFill>
              </a:rPr>
              <a:t>y</a:t>
            </a:r>
            <a:r>
              <a:rPr lang="en-US" altLang="en-US" b="1"/>
              <a:t>,</a:t>
            </a:r>
            <a:r>
              <a:rPr lang="en-US" altLang="en-US" b="1">
                <a:solidFill>
                  <a:srgbClr val="FF0000"/>
                </a:solidFill>
              </a:rPr>
              <a:t>e</a:t>
            </a:r>
            <a:r>
              <a:rPr lang="en-US" altLang="en-US" b="1"/>
              <a:t>)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/>
              <a:t>Seems hard.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EDCD08-1911-0D4E-AA0A-BC2679C0F67B}"/>
              </a:ext>
            </a:extLst>
          </p:cNvPr>
          <p:cNvSpPr txBox="1"/>
          <p:nvPr/>
        </p:nvSpPr>
        <p:spPr>
          <a:xfrm>
            <a:off x="9418801" y="2230980"/>
            <a:ext cx="228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mod p</a:t>
            </a:r>
            <a:endParaRPr lang="en-CH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2" grpId="0" animBg="1"/>
      <p:bldP spid="12" grpId="1" animBg="1"/>
      <p:bldP spid="19" grpId="0"/>
      <p:bldP spid="19" grpId="1"/>
      <p:bldP spid="23" grpId="0"/>
      <p:bldP spid="23" grpId="1"/>
      <p:bldP spid="24" grpId="0"/>
      <p:bldP spid="3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478D39C-1ADE-EA70-8636-2A640FE6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en-US" b="1" dirty="0">
                <a:latin typeface="+mn-lt"/>
              </a:rPr>
              <a:t>Hard Problem Intuition</a:t>
            </a:r>
            <a:br>
              <a:rPr lang="en-US" altLang="en-US" b="1" dirty="0">
                <a:latin typeface="+mn-lt"/>
              </a:rPr>
            </a:br>
            <a:r>
              <a:rPr lang="en-US" altLang="en-US" b="1" dirty="0">
                <a:latin typeface="+mn-lt"/>
              </a:rPr>
              <a:t>(</a:t>
            </a:r>
            <a:r>
              <a:rPr lang="en-US" altLang="en-US" b="1" dirty="0">
                <a:solidFill>
                  <a:srgbClr val="FF0000"/>
                </a:solidFill>
                <a:latin typeface="+mn-lt"/>
              </a:rPr>
              <a:t>L</a:t>
            </a:r>
            <a:r>
              <a:rPr lang="en-US" altLang="en-US" b="1" dirty="0">
                <a:latin typeface="+mn-lt"/>
              </a:rPr>
              <a:t>earning </a:t>
            </a:r>
            <a:r>
              <a:rPr lang="en-US" altLang="en-US" b="1" dirty="0">
                <a:solidFill>
                  <a:srgbClr val="FF0000"/>
                </a:solidFill>
                <a:latin typeface="+mn-lt"/>
              </a:rPr>
              <a:t>W</a:t>
            </a:r>
            <a:r>
              <a:rPr lang="en-US" altLang="en-US" b="1" dirty="0">
                <a:latin typeface="+mn-lt"/>
              </a:rPr>
              <a:t>ith </a:t>
            </a:r>
            <a:r>
              <a:rPr lang="en-US" altLang="en-US" b="1" dirty="0">
                <a:solidFill>
                  <a:srgbClr val="FF0000"/>
                </a:solidFill>
                <a:latin typeface="+mn-lt"/>
              </a:rPr>
              <a:t>E</a:t>
            </a:r>
            <a:r>
              <a:rPr lang="en-US" altLang="en-US" b="1" dirty="0">
                <a:latin typeface="+mn-lt"/>
              </a:rPr>
              <a:t>rrors)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1969-1BA9-010A-7DE8-F569B40E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C015622-71C0-4FC5-95F1-62061612940E}" type="slidenum">
              <a:rPr lang="en-US" altLang="en-CH">
                <a:solidFill>
                  <a:srgbClr val="898989"/>
                </a:solidFill>
              </a:rPr>
              <a:pPr/>
              <a:t>24</a:t>
            </a:fld>
            <a:endParaRPr lang="en-US" altLang="en-CH">
              <a:solidFill>
                <a:srgbClr val="898989"/>
              </a:solidFill>
            </a:endParaRPr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A30B9074-85D1-FD74-1E6C-6143D008993E}"/>
              </a:ext>
            </a:extLst>
          </p:cNvPr>
          <p:cNvSpPr/>
          <p:nvPr/>
        </p:nvSpPr>
        <p:spPr>
          <a:xfrm>
            <a:off x="2927350" y="1600200"/>
            <a:ext cx="2590800" cy="2133600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F27CAA5A-22CD-51BA-9225-5AC9A125C43C}"/>
              </a:ext>
            </a:extLst>
          </p:cNvPr>
          <p:cNvSpPr/>
          <p:nvPr/>
        </p:nvSpPr>
        <p:spPr>
          <a:xfrm>
            <a:off x="5899150" y="1600200"/>
            <a:ext cx="457200" cy="2133600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9251B94E-E495-C6A2-3D17-FD43523C194B}"/>
              </a:ext>
            </a:extLst>
          </p:cNvPr>
          <p:cNvSpPr/>
          <p:nvPr/>
        </p:nvSpPr>
        <p:spPr>
          <a:xfrm>
            <a:off x="8620125" y="1600200"/>
            <a:ext cx="457200" cy="2133600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474183B2-E968-58DD-9F75-A68045878218}"/>
              </a:ext>
            </a:extLst>
          </p:cNvPr>
          <p:cNvSpPr/>
          <p:nvPr/>
        </p:nvSpPr>
        <p:spPr>
          <a:xfrm>
            <a:off x="7256463" y="1600200"/>
            <a:ext cx="457200" cy="2133600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Plus 19">
            <a:extLst>
              <a:ext uri="{FF2B5EF4-FFF2-40B4-BE49-F238E27FC236}">
                <a16:creationId xmlns:a16="http://schemas.microsoft.com/office/drawing/2014/main" id="{33ECD02C-452E-EA53-FE1B-230B0D992B8B}"/>
              </a:ext>
            </a:extLst>
          </p:cNvPr>
          <p:cNvSpPr/>
          <p:nvPr/>
        </p:nvSpPr>
        <p:spPr>
          <a:xfrm>
            <a:off x="6616700" y="2476500"/>
            <a:ext cx="381000" cy="381000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Equal 21">
            <a:extLst>
              <a:ext uri="{FF2B5EF4-FFF2-40B4-BE49-F238E27FC236}">
                <a16:creationId xmlns:a16="http://schemas.microsoft.com/office/drawing/2014/main" id="{FE965336-A5EF-B1B9-E54C-18635606079D}"/>
              </a:ext>
            </a:extLst>
          </p:cNvPr>
          <p:cNvSpPr/>
          <p:nvPr/>
        </p:nvSpPr>
        <p:spPr>
          <a:xfrm>
            <a:off x="7902575" y="2414589"/>
            <a:ext cx="520700" cy="504825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712085B8-EA51-28AF-5CBF-8C0AB6E568FD}"/>
              </a:ext>
            </a:extLst>
          </p:cNvPr>
          <p:cNvSpPr/>
          <p:nvPr/>
        </p:nvSpPr>
        <p:spPr>
          <a:xfrm rot="5400000">
            <a:off x="6637339" y="3190876"/>
            <a:ext cx="338137" cy="181451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491" name="TextBox 7">
            <a:extLst>
              <a:ext uri="{FF2B5EF4-FFF2-40B4-BE49-F238E27FC236}">
                <a16:creationId xmlns:a16="http://schemas.microsoft.com/office/drawing/2014/main" id="{5B3BBBB3-5DB4-3A20-B1A5-02955925D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191001"/>
            <a:ext cx="533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Small coefficients to enforce uniqueness</a:t>
            </a:r>
          </a:p>
        </p:txBody>
      </p:sp>
      <p:sp>
        <p:nvSpPr>
          <p:cNvPr id="20492" name="TextBox 24">
            <a:extLst>
              <a:ext uri="{FF2B5EF4-FFF2-40B4-BE49-F238E27FC236}">
                <a16:creationId xmlns:a16="http://schemas.microsoft.com/office/drawing/2014/main" id="{A5658293-9B77-910E-5FBD-7028BA14A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965700"/>
            <a:ext cx="784860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/>
              <a:t>Given (</a:t>
            </a:r>
            <a:r>
              <a:rPr lang="en-US" altLang="en-US" b="1"/>
              <a:t>A</a:t>
            </a:r>
            <a:r>
              <a:rPr lang="en-US" altLang="en-US"/>
              <a:t>,</a:t>
            </a:r>
            <a:r>
              <a:rPr lang="en-US" altLang="en-US" b="1"/>
              <a:t>z</a:t>
            </a:r>
            <a:r>
              <a:rPr lang="en-US" altLang="en-US"/>
              <a:t>), find (</a:t>
            </a:r>
            <a:r>
              <a:rPr lang="en-US" altLang="en-US" b="1">
                <a:solidFill>
                  <a:srgbClr val="FF0000"/>
                </a:solidFill>
              </a:rPr>
              <a:t>y</a:t>
            </a:r>
            <a:r>
              <a:rPr lang="en-US" altLang="en-US" b="1"/>
              <a:t>,</a:t>
            </a:r>
            <a:r>
              <a:rPr lang="en-US" altLang="en-US" b="1">
                <a:solidFill>
                  <a:srgbClr val="FF0000"/>
                </a:solidFill>
              </a:rPr>
              <a:t>e</a:t>
            </a:r>
            <a:r>
              <a:rPr lang="en-US" altLang="en-US" b="1"/>
              <a:t>)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/>
              <a:t>Seems hard.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F9F39D-9FD7-268C-42FA-F8D5A8FE0242}"/>
              </a:ext>
            </a:extLst>
          </p:cNvPr>
          <p:cNvSpPr/>
          <p:nvPr/>
        </p:nvSpPr>
        <p:spPr>
          <a:xfrm>
            <a:off x="3328988" y="2209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4D3ACC-8889-E0D7-FA0F-11A15563FAE8}"/>
              </a:ext>
            </a:extLst>
          </p:cNvPr>
          <p:cNvSpPr/>
          <p:nvPr/>
        </p:nvSpPr>
        <p:spPr>
          <a:xfrm>
            <a:off x="3328988" y="2438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308E4-1CA3-2556-85EE-9764664BDFAA}"/>
              </a:ext>
            </a:extLst>
          </p:cNvPr>
          <p:cNvSpPr/>
          <p:nvPr/>
        </p:nvSpPr>
        <p:spPr>
          <a:xfrm>
            <a:off x="3328988" y="264795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0C89AC-DDE2-1FA5-1783-96F727F0C633}"/>
              </a:ext>
            </a:extLst>
          </p:cNvPr>
          <p:cNvSpPr/>
          <p:nvPr/>
        </p:nvSpPr>
        <p:spPr>
          <a:xfrm>
            <a:off x="3328988" y="287655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DCD534-9897-D466-EA03-D6021A20FDD3}"/>
              </a:ext>
            </a:extLst>
          </p:cNvPr>
          <p:cNvSpPr/>
          <p:nvPr/>
        </p:nvSpPr>
        <p:spPr>
          <a:xfrm>
            <a:off x="3328988" y="3109913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CDC6AB-7EAD-B201-A9C8-65EBA3476DE9}"/>
              </a:ext>
            </a:extLst>
          </p:cNvPr>
          <p:cNvSpPr/>
          <p:nvPr/>
        </p:nvSpPr>
        <p:spPr>
          <a:xfrm>
            <a:off x="3328988" y="3338513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9395D6-EC8F-5C35-33B4-609926228155}"/>
              </a:ext>
            </a:extLst>
          </p:cNvPr>
          <p:cNvSpPr/>
          <p:nvPr/>
        </p:nvSpPr>
        <p:spPr>
          <a:xfrm>
            <a:off x="3562350" y="2209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E2CD04-AA7C-4D6D-AF80-7069DD8BCC16}"/>
              </a:ext>
            </a:extLst>
          </p:cNvPr>
          <p:cNvSpPr/>
          <p:nvPr/>
        </p:nvSpPr>
        <p:spPr>
          <a:xfrm>
            <a:off x="3562350" y="2438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251CD9-3B94-AEF2-3501-276E6FF41AA6}"/>
              </a:ext>
            </a:extLst>
          </p:cNvPr>
          <p:cNvSpPr/>
          <p:nvPr/>
        </p:nvSpPr>
        <p:spPr>
          <a:xfrm>
            <a:off x="3562350" y="264795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AB034D-1CEB-472C-7F37-2A517BB079C5}"/>
              </a:ext>
            </a:extLst>
          </p:cNvPr>
          <p:cNvSpPr/>
          <p:nvPr/>
        </p:nvSpPr>
        <p:spPr>
          <a:xfrm>
            <a:off x="3562350" y="287655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BC29550-5E2B-268B-D4CB-8C606F19F151}"/>
              </a:ext>
            </a:extLst>
          </p:cNvPr>
          <p:cNvSpPr/>
          <p:nvPr/>
        </p:nvSpPr>
        <p:spPr>
          <a:xfrm>
            <a:off x="3562350" y="3109913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0EE110-9D69-FDFB-D14D-C2882A6A49E3}"/>
              </a:ext>
            </a:extLst>
          </p:cNvPr>
          <p:cNvSpPr/>
          <p:nvPr/>
        </p:nvSpPr>
        <p:spPr>
          <a:xfrm>
            <a:off x="3562350" y="3338513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BAA6C3-3B31-7DC1-3090-5615F906AAB5}"/>
              </a:ext>
            </a:extLst>
          </p:cNvPr>
          <p:cNvSpPr/>
          <p:nvPr/>
        </p:nvSpPr>
        <p:spPr>
          <a:xfrm>
            <a:off x="3787775" y="2209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2903D7-90FD-F7F8-6E0F-106FAA517752}"/>
              </a:ext>
            </a:extLst>
          </p:cNvPr>
          <p:cNvSpPr/>
          <p:nvPr/>
        </p:nvSpPr>
        <p:spPr>
          <a:xfrm>
            <a:off x="3787775" y="2438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DA3846-0FA8-94F9-22B7-BF9232DDFB9A}"/>
              </a:ext>
            </a:extLst>
          </p:cNvPr>
          <p:cNvSpPr/>
          <p:nvPr/>
        </p:nvSpPr>
        <p:spPr>
          <a:xfrm>
            <a:off x="3787775" y="264795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D7DD3D-9D93-0B54-B70E-24F8EDB21FDA}"/>
              </a:ext>
            </a:extLst>
          </p:cNvPr>
          <p:cNvSpPr/>
          <p:nvPr/>
        </p:nvSpPr>
        <p:spPr>
          <a:xfrm>
            <a:off x="3787775" y="287655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6A8A5-D382-F15B-9CA7-963217403B0D}"/>
              </a:ext>
            </a:extLst>
          </p:cNvPr>
          <p:cNvSpPr/>
          <p:nvPr/>
        </p:nvSpPr>
        <p:spPr>
          <a:xfrm>
            <a:off x="3787775" y="3109913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4B0E2C-91EC-A4BE-27D5-1343DA24A7C4}"/>
              </a:ext>
            </a:extLst>
          </p:cNvPr>
          <p:cNvSpPr/>
          <p:nvPr/>
        </p:nvSpPr>
        <p:spPr>
          <a:xfrm>
            <a:off x="3787775" y="3338513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097FA6-07A8-C0C2-9426-AF93DC87B002}"/>
              </a:ext>
            </a:extLst>
          </p:cNvPr>
          <p:cNvSpPr/>
          <p:nvPr/>
        </p:nvSpPr>
        <p:spPr>
          <a:xfrm>
            <a:off x="4021138" y="2209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68970B-5815-B7D3-3185-8A871A90CB78}"/>
              </a:ext>
            </a:extLst>
          </p:cNvPr>
          <p:cNvSpPr/>
          <p:nvPr/>
        </p:nvSpPr>
        <p:spPr>
          <a:xfrm>
            <a:off x="4021138" y="2438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590C43-7D23-5650-F1AE-C2BDCA8E062E}"/>
              </a:ext>
            </a:extLst>
          </p:cNvPr>
          <p:cNvSpPr/>
          <p:nvPr/>
        </p:nvSpPr>
        <p:spPr>
          <a:xfrm>
            <a:off x="4021138" y="264795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535C4C-30D1-1FB9-26CC-445AC2AD41E4}"/>
              </a:ext>
            </a:extLst>
          </p:cNvPr>
          <p:cNvSpPr/>
          <p:nvPr/>
        </p:nvSpPr>
        <p:spPr>
          <a:xfrm>
            <a:off x="4021138" y="287655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D1086C-8E6E-B956-BDDC-F25A0C3BD1C3}"/>
              </a:ext>
            </a:extLst>
          </p:cNvPr>
          <p:cNvSpPr/>
          <p:nvPr/>
        </p:nvSpPr>
        <p:spPr>
          <a:xfrm>
            <a:off x="4021138" y="3109913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EF23DA-A9B7-E9CE-E2AC-2903B8E64E3D}"/>
              </a:ext>
            </a:extLst>
          </p:cNvPr>
          <p:cNvSpPr/>
          <p:nvPr/>
        </p:nvSpPr>
        <p:spPr>
          <a:xfrm>
            <a:off x="4021138" y="3338513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DC15020-9188-A14C-1314-2484AE5AA5C4}"/>
              </a:ext>
            </a:extLst>
          </p:cNvPr>
          <p:cNvSpPr/>
          <p:nvPr/>
        </p:nvSpPr>
        <p:spPr>
          <a:xfrm>
            <a:off x="4244975" y="2209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2A6FBB5-1B4A-1D26-2BBF-FE7DE3F9847D}"/>
              </a:ext>
            </a:extLst>
          </p:cNvPr>
          <p:cNvSpPr/>
          <p:nvPr/>
        </p:nvSpPr>
        <p:spPr>
          <a:xfrm>
            <a:off x="4244975" y="2438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B8A31A-FEE0-0FC7-3D78-73C897202E1B}"/>
              </a:ext>
            </a:extLst>
          </p:cNvPr>
          <p:cNvSpPr/>
          <p:nvPr/>
        </p:nvSpPr>
        <p:spPr>
          <a:xfrm>
            <a:off x="4244975" y="264795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15E894-FC7F-B413-71A9-CF1708C7DA82}"/>
              </a:ext>
            </a:extLst>
          </p:cNvPr>
          <p:cNvSpPr/>
          <p:nvPr/>
        </p:nvSpPr>
        <p:spPr>
          <a:xfrm>
            <a:off x="4244975" y="287655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CD80882-BF99-8060-2195-421EC3CC640C}"/>
              </a:ext>
            </a:extLst>
          </p:cNvPr>
          <p:cNvSpPr/>
          <p:nvPr/>
        </p:nvSpPr>
        <p:spPr>
          <a:xfrm>
            <a:off x="4244975" y="3109913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E786BC-8F61-B129-C1AC-DFF648B04466}"/>
              </a:ext>
            </a:extLst>
          </p:cNvPr>
          <p:cNvSpPr/>
          <p:nvPr/>
        </p:nvSpPr>
        <p:spPr>
          <a:xfrm>
            <a:off x="4244975" y="3338513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9500E68-D685-C42A-6462-CBE6AF1570C0}"/>
              </a:ext>
            </a:extLst>
          </p:cNvPr>
          <p:cNvSpPr/>
          <p:nvPr/>
        </p:nvSpPr>
        <p:spPr>
          <a:xfrm>
            <a:off x="4478338" y="2209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EE90CBF-B544-5D11-B82F-3F1113E19764}"/>
              </a:ext>
            </a:extLst>
          </p:cNvPr>
          <p:cNvSpPr/>
          <p:nvPr/>
        </p:nvSpPr>
        <p:spPr>
          <a:xfrm>
            <a:off x="4478338" y="2438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29BC86E-884B-7FD3-A60D-7F248FE5E4A9}"/>
              </a:ext>
            </a:extLst>
          </p:cNvPr>
          <p:cNvSpPr/>
          <p:nvPr/>
        </p:nvSpPr>
        <p:spPr>
          <a:xfrm>
            <a:off x="4478338" y="264795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056D86C-2A2E-FA44-9346-C95FF6E0F493}"/>
              </a:ext>
            </a:extLst>
          </p:cNvPr>
          <p:cNvSpPr/>
          <p:nvPr/>
        </p:nvSpPr>
        <p:spPr>
          <a:xfrm>
            <a:off x="4478338" y="287655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74CBEDC-02D2-68A3-2DBE-6AE6F138F26E}"/>
              </a:ext>
            </a:extLst>
          </p:cNvPr>
          <p:cNvSpPr/>
          <p:nvPr/>
        </p:nvSpPr>
        <p:spPr>
          <a:xfrm>
            <a:off x="4478338" y="3109913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E444B3-8630-96CE-345D-2C9C69EE5E2E}"/>
              </a:ext>
            </a:extLst>
          </p:cNvPr>
          <p:cNvSpPr/>
          <p:nvPr/>
        </p:nvSpPr>
        <p:spPr>
          <a:xfrm>
            <a:off x="4478338" y="3338513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CA0E301-A4C8-D8DA-3123-5104E0B89B65}"/>
              </a:ext>
            </a:extLst>
          </p:cNvPr>
          <p:cNvSpPr/>
          <p:nvPr/>
        </p:nvSpPr>
        <p:spPr>
          <a:xfrm>
            <a:off x="4703763" y="2209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168E91-BD20-8D04-A9C7-DDF90C949216}"/>
              </a:ext>
            </a:extLst>
          </p:cNvPr>
          <p:cNvSpPr/>
          <p:nvPr/>
        </p:nvSpPr>
        <p:spPr>
          <a:xfrm>
            <a:off x="4703763" y="2438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1DAE9C-D6C6-64F7-F755-F310D81573F1}"/>
              </a:ext>
            </a:extLst>
          </p:cNvPr>
          <p:cNvSpPr/>
          <p:nvPr/>
        </p:nvSpPr>
        <p:spPr>
          <a:xfrm>
            <a:off x="4703763" y="264795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9AE064B-4E3E-6103-A5C5-81C44B96A26C}"/>
              </a:ext>
            </a:extLst>
          </p:cNvPr>
          <p:cNvSpPr/>
          <p:nvPr/>
        </p:nvSpPr>
        <p:spPr>
          <a:xfrm>
            <a:off x="4703763" y="287655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DE70B11-E306-E6BF-B6BC-6D2C47B6ED59}"/>
              </a:ext>
            </a:extLst>
          </p:cNvPr>
          <p:cNvSpPr/>
          <p:nvPr/>
        </p:nvSpPr>
        <p:spPr>
          <a:xfrm>
            <a:off x="4703763" y="3109913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D27504-4788-00E3-27E3-ED61037D58C9}"/>
              </a:ext>
            </a:extLst>
          </p:cNvPr>
          <p:cNvSpPr/>
          <p:nvPr/>
        </p:nvSpPr>
        <p:spPr>
          <a:xfrm>
            <a:off x="4703763" y="3338513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9422186-400A-60CC-BC28-9EEACB7B8DB8}"/>
              </a:ext>
            </a:extLst>
          </p:cNvPr>
          <p:cNvSpPr/>
          <p:nvPr/>
        </p:nvSpPr>
        <p:spPr>
          <a:xfrm>
            <a:off x="4938713" y="2209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31DF81A-DB21-50EB-442E-CD52FB38FBE2}"/>
              </a:ext>
            </a:extLst>
          </p:cNvPr>
          <p:cNvSpPr/>
          <p:nvPr/>
        </p:nvSpPr>
        <p:spPr>
          <a:xfrm>
            <a:off x="4938713" y="2438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FC4B7CC-0A7E-CC4C-8B61-1A6C7BF3B4EC}"/>
              </a:ext>
            </a:extLst>
          </p:cNvPr>
          <p:cNvSpPr/>
          <p:nvPr/>
        </p:nvSpPr>
        <p:spPr>
          <a:xfrm>
            <a:off x="4938713" y="264795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CEABE13-FD1A-C202-241E-F42EF76C55F1}"/>
              </a:ext>
            </a:extLst>
          </p:cNvPr>
          <p:cNvSpPr/>
          <p:nvPr/>
        </p:nvSpPr>
        <p:spPr>
          <a:xfrm>
            <a:off x="4938713" y="287655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5B7B5E9-ADFF-70C1-E336-F0000D90AEB9}"/>
              </a:ext>
            </a:extLst>
          </p:cNvPr>
          <p:cNvSpPr/>
          <p:nvPr/>
        </p:nvSpPr>
        <p:spPr>
          <a:xfrm>
            <a:off x="4938713" y="3109913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D6D093D-FC3F-483C-6D9A-BE39C3BDD250}"/>
              </a:ext>
            </a:extLst>
          </p:cNvPr>
          <p:cNvSpPr/>
          <p:nvPr/>
        </p:nvSpPr>
        <p:spPr>
          <a:xfrm>
            <a:off x="4938713" y="3338513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6541051-8520-5F5A-317B-FC89B4A5C19B}"/>
              </a:ext>
            </a:extLst>
          </p:cNvPr>
          <p:cNvSpPr/>
          <p:nvPr/>
        </p:nvSpPr>
        <p:spPr>
          <a:xfrm>
            <a:off x="6027738" y="1752600"/>
            <a:ext cx="2286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1AF0248-865F-EBAF-1707-7C7439C0F711}"/>
              </a:ext>
            </a:extLst>
          </p:cNvPr>
          <p:cNvSpPr/>
          <p:nvPr/>
        </p:nvSpPr>
        <p:spPr>
          <a:xfrm>
            <a:off x="6027738" y="1981200"/>
            <a:ext cx="2286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15C14AB-8855-BF2A-5F0F-1D0098D86ED4}"/>
              </a:ext>
            </a:extLst>
          </p:cNvPr>
          <p:cNvSpPr/>
          <p:nvPr/>
        </p:nvSpPr>
        <p:spPr>
          <a:xfrm>
            <a:off x="6026150" y="2209800"/>
            <a:ext cx="2286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90D27A0-828A-E574-E45B-750956E781D0}"/>
              </a:ext>
            </a:extLst>
          </p:cNvPr>
          <p:cNvSpPr/>
          <p:nvPr/>
        </p:nvSpPr>
        <p:spPr>
          <a:xfrm>
            <a:off x="6026150" y="2438400"/>
            <a:ext cx="2286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3C60310-0231-B68A-4C97-F5507C127838}"/>
              </a:ext>
            </a:extLst>
          </p:cNvPr>
          <p:cNvSpPr/>
          <p:nvPr/>
        </p:nvSpPr>
        <p:spPr>
          <a:xfrm>
            <a:off x="6026150" y="2647950"/>
            <a:ext cx="2286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FFADDF4-2C8C-332A-E6C7-87AD85CFB1F7}"/>
              </a:ext>
            </a:extLst>
          </p:cNvPr>
          <p:cNvSpPr/>
          <p:nvPr/>
        </p:nvSpPr>
        <p:spPr>
          <a:xfrm>
            <a:off x="6026150" y="2876550"/>
            <a:ext cx="2286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62F8975-9F43-9502-8332-78F1835968A4}"/>
              </a:ext>
            </a:extLst>
          </p:cNvPr>
          <p:cNvSpPr/>
          <p:nvPr/>
        </p:nvSpPr>
        <p:spPr>
          <a:xfrm>
            <a:off x="6026150" y="3109913"/>
            <a:ext cx="2286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AC608EB-7B9F-8FC1-73BC-B0E92273AE38}"/>
              </a:ext>
            </a:extLst>
          </p:cNvPr>
          <p:cNvSpPr/>
          <p:nvPr/>
        </p:nvSpPr>
        <p:spPr>
          <a:xfrm>
            <a:off x="6026150" y="3338513"/>
            <a:ext cx="2286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9C5EDCF-A907-A394-1BD7-C123ED902479}"/>
              </a:ext>
            </a:extLst>
          </p:cNvPr>
          <p:cNvSpPr/>
          <p:nvPr/>
        </p:nvSpPr>
        <p:spPr>
          <a:xfrm>
            <a:off x="7335838" y="1746250"/>
            <a:ext cx="228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AADC19C-2F98-992D-687D-7B772D15E6CC}"/>
              </a:ext>
            </a:extLst>
          </p:cNvPr>
          <p:cNvSpPr/>
          <p:nvPr/>
        </p:nvSpPr>
        <p:spPr>
          <a:xfrm>
            <a:off x="7335838" y="1974850"/>
            <a:ext cx="228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6C83996-5C03-BBF3-9461-0D6CCA9509BF}"/>
              </a:ext>
            </a:extLst>
          </p:cNvPr>
          <p:cNvSpPr/>
          <p:nvPr/>
        </p:nvSpPr>
        <p:spPr>
          <a:xfrm>
            <a:off x="7335838" y="2209800"/>
            <a:ext cx="228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ADDB06B-3B51-2360-4568-B42A495D98E4}"/>
              </a:ext>
            </a:extLst>
          </p:cNvPr>
          <p:cNvSpPr/>
          <p:nvPr/>
        </p:nvSpPr>
        <p:spPr>
          <a:xfrm>
            <a:off x="7335838" y="2438400"/>
            <a:ext cx="228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B548E29-B30D-8863-39BC-63CDC8E4D47C}"/>
              </a:ext>
            </a:extLst>
          </p:cNvPr>
          <p:cNvSpPr/>
          <p:nvPr/>
        </p:nvSpPr>
        <p:spPr>
          <a:xfrm>
            <a:off x="7335838" y="2647950"/>
            <a:ext cx="228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407D171-A3BB-1166-9971-B7E8D72EE689}"/>
              </a:ext>
            </a:extLst>
          </p:cNvPr>
          <p:cNvSpPr/>
          <p:nvPr/>
        </p:nvSpPr>
        <p:spPr>
          <a:xfrm>
            <a:off x="7335838" y="2876550"/>
            <a:ext cx="228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49961B7-9D72-03C0-2DA9-F6F36D353CC1}"/>
              </a:ext>
            </a:extLst>
          </p:cNvPr>
          <p:cNvSpPr/>
          <p:nvPr/>
        </p:nvSpPr>
        <p:spPr>
          <a:xfrm>
            <a:off x="7335838" y="3109913"/>
            <a:ext cx="228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0F18C26-3E88-ADF9-D1B4-6ABF76B8B40A}"/>
              </a:ext>
            </a:extLst>
          </p:cNvPr>
          <p:cNvSpPr/>
          <p:nvPr/>
        </p:nvSpPr>
        <p:spPr>
          <a:xfrm>
            <a:off x="7335838" y="3338513"/>
            <a:ext cx="228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CF2CFE6-67A0-553F-EA60-086E52A320CF}"/>
              </a:ext>
            </a:extLst>
          </p:cNvPr>
          <p:cNvSpPr/>
          <p:nvPr/>
        </p:nvSpPr>
        <p:spPr>
          <a:xfrm>
            <a:off x="8688388" y="1776413"/>
            <a:ext cx="228600" cy="228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990AEFB-F6AC-915E-D9BA-D9F3657333BA}"/>
              </a:ext>
            </a:extLst>
          </p:cNvPr>
          <p:cNvSpPr/>
          <p:nvPr/>
        </p:nvSpPr>
        <p:spPr>
          <a:xfrm>
            <a:off x="8688388" y="2005013"/>
            <a:ext cx="228600" cy="228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7D0608A-C226-A41D-9034-F72DC4C54CDB}"/>
              </a:ext>
            </a:extLst>
          </p:cNvPr>
          <p:cNvSpPr/>
          <p:nvPr/>
        </p:nvSpPr>
        <p:spPr>
          <a:xfrm>
            <a:off x="8686800" y="2233613"/>
            <a:ext cx="228600" cy="228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E0C45A9-E146-A0F9-1138-CF5BA9EE5720}"/>
              </a:ext>
            </a:extLst>
          </p:cNvPr>
          <p:cNvSpPr/>
          <p:nvPr/>
        </p:nvSpPr>
        <p:spPr>
          <a:xfrm>
            <a:off x="8686800" y="2462213"/>
            <a:ext cx="228600" cy="228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7BC2F9A-2E43-3263-380B-F250B67A7728}"/>
              </a:ext>
            </a:extLst>
          </p:cNvPr>
          <p:cNvSpPr/>
          <p:nvPr/>
        </p:nvSpPr>
        <p:spPr>
          <a:xfrm>
            <a:off x="8686800" y="2671763"/>
            <a:ext cx="228600" cy="228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63E6329-1A63-6118-E71A-27D1024F307B}"/>
              </a:ext>
            </a:extLst>
          </p:cNvPr>
          <p:cNvSpPr/>
          <p:nvPr/>
        </p:nvSpPr>
        <p:spPr>
          <a:xfrm>
            <a:off x="8686800" y="2900363"/>
            <a:ext cx="228600" cy="228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16FBCA7-E922-B154-4DF8-E7A2AFC8893A}"/>
              </a:ext>
            </a:extLst>
          </p:cNvPr>
          <p:cNvSpPr/>
          <p:nvPr/>
        </p:nvSpPr>
        <p:spPr>
          <a:xfrm>
            <a:off x="8686800" y="3135313"/>
            <a:ext cx="228600" cy="228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51518CD-2CA1-B3FE-885E-EA4287B0C619}"/>
              </a:ext>
            </a:extLst>
          </p:cNvPr>
          <p:cNvSpPr/>
          <p:nvPr/>
        </p:nvSpPr>
        <p:spPr>
          <a:xfrm>
            <a:off x="8686800" y="3363913"/>
            <a:ext cx="228600" cy="228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DD7060F-8B3D-B606-BCC8-441B06C641A0}"/>
              </a:ext>
            </a:extLst>
          </p:cNvPr>
          <p:cNvSpPr/>
          <p:nvPr/>
        </p:nvSpPr>
        <p:spPr>
          <a:xfrm>
            <a:off x="3328988" y="17399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CCB2B52-68D6-D9EE-59A3-491B2A800B29}"/>
              </a:ext>
            </a:extLst>
          </p:cNvPr>
          <p:cNvSpPr/>
          <p:nvPr/>
        </p:nvSpPr>
        <p:spPr>
          <a:xfrm>
            <a:off x="3328988" y="19685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1A1A5E0-0257-3BD9-FBFA-249F5B924677}"/>
              </a:ext>
            </a:extLst>
          </p:cNvPr>
          <p:cNvSpPr/>
          <p:nvPr/>
        </p:nvSpPr>
        <p:spPr>
          <a:xfrm>
            <a:off x="3562350" y="17399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1BE7A14-B835-8729-FC7A-4FFB63DCFE4A}"/>
              </a:ext>
            </a:extLst>
          </p:cNvPr>
          <p:cNvSpPr/>
          <p:nvPr/>
        </p:nvSpPr>
        <p:spPr>
          <a:xfrm>
            <a:off x="3562350" y="19685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8F45E3F-4B02-9E9B-B7F6-83AA452F760B}"/>
              </a:ext>
            </a:extLst>
          </p:cNvPr>
          <p:cNvSpPr/>
          <p:nvPr/>
        </p:nvSpPr>
        <p:spPr>
          <a:xfrm>
            <a:off x="3787775" y="17399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75E4E6F-5649-C177-78D3-D09992573D60}"/>
              </a:ext>
            </a:extLst>
          </p:cNvPr>
          <p:cNvSpPr/>
          <p:nvPr/>
        </p:nvSpPr>
        <p:spPr>
          <a:xfrm>
            <a:off x="3787775" y="19685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802EDBF-9C07-5497-8B51-09B50B0C9281}"/>
              </a:ext>
            </a:extLst>
          </p:cNvPr>
          <p:cNvSpPr/>
          <p:nvPr/>
        </p:nvSpPr>
        <p:spPr>
          <a:xfrm>
            <a:off x="4021138" y="17399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6663451-0E07-13C9-5D50-1F9103BE566E}"/>
              </a:ext>
            </a:extLst>
          </p:cNvPr>
          <p:cNvSpPr/>
          <p:nvPr/>
        </p:nvSpPr>
        <p:spPr>
          <a:xfrm>
            <a:off x="4021138" y="19685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25CDE7A-73D4-6194-8F35-FF040C49B42E}"/>
              </a:ext>
            </a:extLst>
          </p:cNvPr>
          <p:cNvSpPr/>
          <p:nvPr/>
        </p:nvSpPr>
        <p:spPr>
          <a:xfrm>
            <a:off x="4244975" y="17399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6E84D07-D2D0-1453-FC06-BC9EB9778B4E}"/>
              </a:ext>
            </a:extLst>
          </p:cNvPr>
          <p:cNvSpPr/>
          <p:nvPr/>
        </p:nvSpPr>
        <p:spPr>
          <a:xfrm>
            <a:off x="4244975" y="19685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2686931-4B5D-F166-499E-C641B0E81F15}"/>
              </a:ext>
            </a:extLst>
          </p:cNvPr>
          <p:cNvSpPr/>
          <p:nvPr/>
        </p:nvSpPr>
        <p:spPr>
          <a:xfrm>
            <a:off x="4478338" y="17399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D8189DF-8E28-B3B7-4C46-E1CB0F5A3682}"/>
              </a:ext>
            </a:extLst>
          </p:cNvPr>
          <p:cNvSpPr/>
          <p:nvPr/>
        </p:nvSpPr>
        <p:spPr>
          <a:xfrm>
            <a:off x="4478338" y="19685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5E291A2-F8C1-1C05-2844-D5BC1135722A}"/>
              </a:ext>
            </a:extLst>
          </p:cNvPr>
          <p:cNvSpPr/>
          <p:nvPr/>
        </p:nvSpPr>
        <p:spPr>
          <a:xfrm>
            <a:off x="4703763" y="17399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05F53B4-F40A-3AB2-7695-BFDB328DC224}"/>
              </a:ext>
            </a:extLst>
          </p:cNvPr>
          <p:cNvSpPr/>
          <p:nvPr/>
        </p:nvSpPr>
        <p:spPr>
          <a:xfrm>
            <a:off x="4703763" y="19685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05AB019-0A93-7CB9-188A-48730E3CF23E}"/>
              </a:ext>
            </a:extLst>
          </p:cNvPr>
          <p:cNvSpPr/>
          <p:nvPr/>
        </p:nvSpPr>
        <p:spPr>
          <a:xfrm>
            <a:off x="4938713" y="17399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E688C22-3B2D-C1AD-1721-8AF3E0E17667}"/>
              </a:ext>
            </a:extLst>
          </p:cNvPr>
          <p:cNvSpPr/>
          <p:nvPr/>
        </p:nvSpPr>
        <p:spPr>
          <a:xfrm>
            <a:off x="4938713" y="19685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00ECC4-AEA2-5A8C-E4EE-2AB4313680C2}"/>
              </a:ext>
            </a:extLst>
          </p:cNvPr>
          <p:cNvSpPr txBox="1"/>
          <p:nvPr/>
        </p:nvSpPr>
        <p:spPr>
          <a:xfrm>
            <a:off x="9418801" y="2230980"/>
            <a:ext cx="228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mod p</a:t>
            </a:r>
            <a:endParaRPr lang="en-CH" sz="3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2538F00-E00D-A19E-2FBC-3A166C71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en-US" b="1" dirty="0">
                <a:latin typeface="+mn-lt"/>
              </a:rPr>
              <a:t>Why is this “Lattice” Crypto</a:t>
            </a:r>
            <a:r>
              <a:rPr lang="en-US" altLang="en-US" dirty="0">
                <a:latin typeface="+mn-lt"/>
              </a:rPr>
              <a:t>?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60F6681F-D459-4F1A-0EF3-A32A554B68C3}"/>
              </a:ext>
            </a:extLst>
          </p:cNvPr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H="1" flipV="1">
            <a:off x="5526089" y="2786063"/>
            <a:ext cx="9525" cy="3898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H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3718DDCD-F920-95B5-0751-F61388935DD0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343151" y="4622800"/>
            <a:ext cx="7159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H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83FC9352-F3D5-5652-72B5-C9D001C4BB9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86139" y="5378451"/>
            <a:ext cx="130175" cy="112713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E29D6C65-7B07-6558-8E86-1CC2DA5335F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54451" y="4911726"/>
            <a:ext cx="130175" cy="112713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C41C5926-C019-D523-1F31-7FCCBF66A90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86251" y="4443413"/>
            <a:ext cx="130175" cy="112712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4787889C-E962-9605-4DA4-A8DD63CCAD76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754564" y="3975101"/>
            <a:ext cx="130175" cy="112713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8CA709F1-F7E0-61C0-0976-AC2304039E6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22876" y="5380038"/>
            <a:ext cx="130175" cy="112712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C2C509B3-2ED6-D035-2662-46097B8714F4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058026" y="5380038"/>
            <a:ext cx="130175" cy="112712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A95CBADD-5AEF-2406-6DF8-DF0C42376A04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689601" y="4911726"/>
            <a:ext cx="130175" cy="112713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6A44636D-8870-EF75-708D-55E4FDCE0138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489826" y="4911726"/>
            <a:ext cx="130175" cy="112713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180D0B41-AC42-4000-627D-716C2C2117AE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21401" y="4443413"/>
            <a:ext cx="130175" cy="112712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5394AFF7-6092-1B42-ED14-D9BB49685264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958139" y="4443413"/>
            <a:ext cx="130175" cy="112712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9866573A-2A5E-4C47-EDBB-EA9E7CCCFDFD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222876" y="3543301"/>
            <a:ext cx="130175" cy="112713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69E04AC6-C9BD-4EFF-C2B8-EBC8F4DB7AC8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589714" y="4011613"/>
            <a:ext cx="130175" cy="112712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A1FCA0DC-04F0-D018-62C5-F07DF7F219DB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58026" y="3543301"/>
            <a:ext cx="130175" cy="112713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8E59F8A0-85D4-0309-CAB4-97323C415FDC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386139" y="3543301"/>
            <a:ext cx="130175" cy="112713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8721A7A8-DFE7-F98E-26D3-D375F063D1F8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854451" y="3074988"/>
            <a:ext cx="130175" cy="112712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286905AF-A56D-DEE7-D2FF-FBB51AE56D58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689601" y="3074988"/>
            <a:ext cx="130175" cy="112712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27CFCBA6-2761-B55B-0275-04F14FFAC220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489826" y="3074988"/>
            <a:ext cx="130175" cy="112712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9DB96066-B60E-39A5-2608-79B0B6D4C57B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82901" y="3975101"/>
            <a:ext cx="130175" cy="112713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631E5B1D-120F-F9A0-D5A9-52E7C08CC3ED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917826" y="5811838"/>
            <a:ext cx="130175" cy="112712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25" name="Oval 23">
            <a:extLst>
              <a:ext uri="{FF2B5EF4-FFF2-40B4-BE49-F238E27FC236}">
                <a16:creationId xmlns:a16="http://schemas.microsoft.com/office/drawing/2014/main" id="{5527DAEF-AD7F-88E4-EDE6-84D04AC24DB8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789489" y="5811838"/>
            <a:ext cx="130175" cy="112712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26" name="Oval 24">
            <a:extLst>
              <a:ext uri="{FF2B5EF4-FFF2-40B4-BE49-F238E27FC236}">
                <a16:creationId xmlns:a16="http://schemas.microsoft.com/office/drawing/2014/main" id="{36242D6E-8643-D467-BCEE-A546BFB6F7FF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589714" y="5811838"/>
            <a:ext cx="130175" cy="112712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27" name="Oval 25">
            <a:extLst>
              <a:ext uri="{FF2B5EF4-FFF2-40B4-BE49-F238E27FC236}">
                <a16:creationId xmlns:a16="http://schemas.microsoft.com/office/drawing/2014/main" id="{257ABF81-06EC-13EF-A948-4DFB9E95816B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8389939" y="4011613"/>
            <a:ext cx="130175" cy="112712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31" name="Oval 9">
            <a:extLst>
              <a:ext uri="{FF2B5EF4-FFF2-40B4-BE49-F238E27FC236}">
                <a16:creationId xmlns:a16="http://schemas.microsoft.com/office/drawing/2014/main" id="{02AA9336-441D-9085-5857-2669F4AD2BBD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793164" y="5387976"/>
            <a:ext cx="130175" cy="112713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32" name="Oval 11">
            <a:extLst>
              <a:ext uri="{FF2B5EF4-FFF2-40B4-BE49-F238E27FC236}">
                <a16:creationId xmlns:a16="http://schemas.microsoft.com/office/drawing/2014/main" id="{1DD48D1D-15ED-4265-7333-0984E63C066B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9224964" y="4919663"/>
            <a:ext cx="130175" cy="112712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33" name="Oval 24">
            <a:extLst>
              <a:ext uri="{FF2B5EF4-FFF2-40B4-BE49-F238E27FC236}">
                <a16:creationId xmlns:a16="http://schemas.microsoft.com/office/drawing/2014/main" id="{EB5344AB-3C4F-1C6A-9EEA-2E9863C4D0E3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8324851" y="5819776"/>
            <a:ext cx="130175" cy="112713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34" name="Oval 6">
            <a:extLst>
              <a:ext uri="{FF2B5EF4-FFF2-40B4-BE49-F238E27FC236}">
                <a16:creationId xmlns:a16="http://schemas.microsoft.com/office/drawing/2014/main" id="{DAF5B880-C78E-6DC5-9B89-73AE3B8A6077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419351" y="4437063"/>
            <a:ext cx="130175" cy="112712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35" name="Oval 25">
            <a:extLst>
              <a:ext uri="{FF2B5EF4-FFF2-40B4-BE49-F238E27FC236}">
                <a16:creationId xmlns:a16="http://schemas.microsoft.com/office/drawing/2014/main" id="{6C754C66-D2D6-4EF8-4296-1B827E479687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8793164" y="3543301"/>
            <a:ext cx="130175" cy="112713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3E8B0E68-23F5-DAE0-D415-2F7F11760E59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9224964" y="3074988"/>
            <a:ext cx="130175" cy="112712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CF990F-21BF-F2FF-D84A-5C38E249279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52651" y="1475124"/>
            <a:ext cx="7954633" cy="1390765"/>
          </a:xfrm>
          <a:prstGeom prst="rect">
            <a:avLst/>
          </a:prstGeom>
          <a:blipFill rotWithShape="0">
            <a:blip r:embed="rId32"/>
            <a:stretch>
              <a:fillRect l="-920" r="-920" b="-9211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8AA8AA-4E82-E65C-7DA2-88AFFF5FF724}"/>
              </a:ext>
            </a:extLst>
          </p:cNvPr>
          <p:cNvSpPr/>
          <p:nvPr/>
        </p:nvSpPr>
        <p:spPr>
          <a:xfrm>
            <a:off x="5535614" y="4748214"/>
            <a:ext cx="458787" cy="43973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58B1-DB0B-A80D-4C49-BD7F39D4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Distinguishing from Random is also Hard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281BA0-AEA9-2B4A-5CBE-814340CBA4DD}"/>
              </a:ext>
            </a:extLst>
          </p:cNvPr>
          <p:cNvSpPr txBox="1"/>
          <p:nvPr/>
        </p:nvSpPr>
        <p:spPr>
          <a:xfrm>
            <a:off x="1306563" y="1488466"/>
            <a:ext cx="960411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900" dirty="0"/>
              <a:t>Search LWE Problem: Given (</a:t>
            </a:r>
            <a:r>
              <a:rPr lang="en-GB" sz="2900" dirty="0" err="1"/>
              <a:t>A,t</a:t>
            </a:r>
            <a:r>
              <a:rPr lang="en-GB" sz="2900" dirty="0"/>
              <a:t>=</a:t>
            </a:r>
            <a:r>
              <a:rPr lang="en-GB" sz="2900" dirty="0" err="1"/>
              <a:t>As+e</a:t>
            </a:r>
            <a:r>
              <a:rPr lang="en-GB" sz="2900" dirty="0"/>
              <a:t> mod p), find s</a:t>
            </a:r>
          </a:p>
          <a:p>
            <a:endParaRPr lang="en-GB" sz="2900" dirty="0"/>
          </a:p>
          <a:p>
            <a:r>
              <a:rPr lang="en-GB" sz="2900" dirty="0"/>
              <a:t>Decision LWE Problem: Given either (A, t=</a:t>
            </a:r>
            <a:r>
              <a:rPr lang="en-GB" sz="2900" dirty="0" err="1"/>
              <a:t>As+e</a:t>
            </a:r>
            <a:r>
              <a:rPr lang="en-GB" sz="2900" dirty="0"/>
              <a:t> mod p) or (</a:t>
            </a:r>
            <a:r>
              <a:rPr lang="en-GB" sz="2900" dirty="0" err="1"/>
              <a:t>A,u</a:t>
            </a:r>
            <a:r>
              <a:rPr lang="en-GB" sz="2900" dirty="0"/>
              <a:t>), where u is random mod p, figure out which tuple you have</a:t>
            </a:r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4376EDF2-D75C-0595-BEB8-E3DABC43A325}"/>
              </a:ext>
            </a:extLst>
          </p:cNvPr>
          <p:cNvSpPr/>
          <p:nvPr/>
        </p:nvSpPr>
        <p:spPr>
          <a:xfrm>
            <a:off x="2130312" y="3489667"/>
            <a:ext cx="2590800" cy="2133600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7153373E-0B8E-2E0A-517B-A397ADE02A48}"/>
              </a:ext>
            </a:extLst>
          </p:cNvPr>
          <p:cNvSpPr/>
          <p:nvPr/>
        </p:nvSpPr>
        <p:spPr>
          <a:xfrm>
            <a:off x="5102112" y="3489667"/>
            <a:ext cx="457200" cy="2133600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70DC2806-770C-A495-4986-E10970B801B9}"/>
              </a:ext>
            </a:extLst>
          </p:cNvPr>
          <p:cNvSpPr/>
          <p:nvPr/>
        </p:nvSpPr>
        <p:spPr>
          <a:xfrm>
            <a:off x="7823087" y="3489667"/>
            <a:ext cx="457200" cy="2133600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Double Bracket 17">
            <a:extLst>
              <a:ext uri="{FF2B5EF4-FFF2-40B4-BE49-F238E27FC236}">
                <a16:creationId xmlns:a16="http://schemas.microsoft.com/office/drawing/2014/main" id="{894A04F6-AF29-19AF-B330-6C9CE41409E9}"/>
              </a:ext>
            </a:extLst>
          </p:cNvPr>
          <p:cNvSpPr/>
          <p:nvPr/>
        </p:nvSpPr>
        <p:spPr>
          <a:xfrm>
            <a:off x="6459425" y="3489667"/>
            <a:ext cx="457200" cy="2133600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22EA416A-97E7-6F91-2E4E-23D0ACF29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762" y="3772242"/>
            <a:ext cx="4572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600" b="1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FDA9A7-9F27-CE45-2241-1DB4678F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663" y="4202456"/>
            <a:ext cx="449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1" name="Plus 19">
            <a:extLst>
              <a:ext uri="{FF2B5EF4-FFF2-40B4-BE49-F238E27FC236}">
                <a16:creationId xmlns:a16="http://schemas.microsoft.com/office/drawing/2014/main" id="{FEA04BDF-98DE-4E6E-B036-DCEE4E32B093}"/>
              </a:ext>
            </a:extLst>
          </p:cNvPr>
          <p:cNvSpPr/>
          <p:nvPr/>
        </p:nvSpPr>
        <p:spPr>
          <a:xfrm>
            <a:off x="5819662" y="4365967"/>
            <a:ext cx="381000" cy="381000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Equal 21">
            <a:extLst>
              <a:ext uri="{FF2B5EF4-FFF2-40B4-BE49-F238E27FC236}">
                <a16:creationId xmlns:a16="http://schemas.microsoft.com/office/drawing/2014/main" id="{899BCFDD-3607-14AA-E650-9D057751015C}"/>
              </a:ext>
            </a:extLst>
          </p:cNvPr>
          <p:cNvSpPr/>
          <p:nvPr/>
        </p:nvSpPr>
        <p:spPr>
          <a:xfrm>
            <a:off x="7105537" y="4304056"/>
            <a:ext cx="520700" cy="504825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20570D-C196-0BA4-F822-0D9CF8267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588" y="4202456"/>
            <a:ext cx="449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B5DBB2-AA3B-7426-48E3-E5BA96080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8326" y="4175468"/>
            <a:ext cx="447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b="1"/>
              <a:t>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DCF7D6-FD4A-39B8-B848-7B9C60B2A34A}"/>
              </a:ext>
            </a:extLst>
          </p:cNvPr>
          <p:cNvSpPr txBox="1"/>
          <p:nvPr/>
        </p:nvSpPr>
        <p:spPr>
          <a:xfrm>
            <a:off x="8621763" y="4120447"/>
            <a:ext cx="228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mod p</a:t>
            </a:r>
            <a:endParaRPr lang="en-CH" sz="36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0ED43B-71F6-862C-1DA8-3C227E52B69C}"/>
              </a:ext>
            </a:extLst>
          </p:cNvPr>
          <p:cNvCxnSpPr>
            <a:cxnSpLocks/>
          </p:cNvCxnSpPr>
          <p:nvPr/>
        </p:nvCxnSpPr>
        <p:spPr>
          <a:xfrm flipH="1" flipV="1">
            <a:off x="4304087" y="5742665"/>
            <a:ext cx="1515575" cy="518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9FFB62-C77A-4F6D-522C-1AD670D5CD1D}"/>
              </a:ext>
            </a:extLst>
          </p:cNvPr>
          <p:cNvCxnSpPr>
            <a:cxnSpLocks/>
          </p:cNvCxnSpPr>
          <p:nvPr/>
        </p:nvCxnSpPr>
        <p:spPr>
          <a:xfrm flipV="1">
            <a:off x="6454663" y="5720046"/>
            <a:ext cx="1278680" cy="540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D4DD2CA-3E34-0CC7-A0C0-D4E4043C3C48}"/>
              </a:ext>
            </a:extLst>
          </p:cNvPr>
          <p:cNvSpPr txBox="1"/>
          <p:nvPr/>
        </p:nvSpPr>
        <p:spPr>
          <a:xfrm>
            <a:off x="4187604" y="6326114"/>
            <a:ext cx="38265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900" dirty="0"/>
              <a:t>Looks Random mod p</a:t>
            </a:r>
            <a:endParaRPr lang="en-CH" sz="2900" dirty="0"/>
          </a:p>
        </p:txBody>
      </p:sp>
    </p:spTree>
    <p:extLst>
      <p:ext uri="{BB962C8B-B14F-4D97-AF65-F5344CB8AC3E}">
        <p14:creationId xmlns:p14="http://schemas.microsoft.com/office/powerpoint/2010/main" val="124019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 animBg="1"/>
      <p:bldP spid="22" grpId="0" animBg="1"/>
      <p:bldP spid="23" grpId="0"/>
      <p:bldP spid="24" grpId="0"/>
      <p:bldP spid="25" grpId="0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E7A78-47F0-56E6-FA1A-141B63D6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Public Key Encryption from LWE</a:t>
            </a:r>
            <a:endParaRPr lang="en-CH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D05D7-122E-D045-1085-79FC194BA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5886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8471C559-3AE7-56A0-9D3F-7CA4180C0F0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0049" y="139696"/>
            <a:ext cx="8229024" cy="1412788"/>
          </a:xfrm>
        </p:spPr>
        <p:txBody>
          <a:bodyPr>
            <a:normAutofit/>
          </a:bodyPr>
          <a:lstStyle/>
          <a:p>
            <a:pPr>
              <a:lnSpc>
                <a:spcPct val="117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CH" dirty="0"/>
              <a:t>“Column” LWE is Pseudorandom 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26D7A869-918C-A580-EA9E-F8A943EA783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37711" y="2666466"/>
            <a:ext cx="1659054" cy="2073818"/>
          </a:xfrm>
          <a:prstGeom prst="roundRect">
            <a:avLst>
              <a:gd name="adj" fmla="val 83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en-CH" sz="1633"/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9476F0A9-6B73-A26E-D851-BA89D9DAB3A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37711" y="2601659"/>
            <a:ext cx="1729622" cy="2140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7000"/>
              </a:lnSpc>
            </a:pPr>
            <a:r>
              <a:rPr lang="en-US" altLang="en-CH" sz="2903">
                <a:solidFill>
                  <a:srgbClr val="800000"/>
                </a:solidFill>
                <a:latin typeface="Comic Sans MS" panose="030F0702030302020204" pitchFamily="66" charset="0"/>
              </a:rPr>
              <a:t>4  6  7  9</a:t>
            </a:r>
          </a:p>
          <a:p>
            <a:pPr eaLnBrk="1">
              <a:lnSpc>
                <a:spcPct val="117000"/>
              </a:lnSpc>
            </a:pPr>
            <a:r>
              <a:rPr lang="en-US" altLang="en-CH" sz="2903">
                <a:solidFill>
                  <a:srgbClr val="800000"/>
                </a:solidFill>
                <a:latin typeface="Comic Sans MS" panose="030F0702030302020204" pitchFamily="66" charset="0"/>
              </a:rPr>
              <a:t>3  9  0  7</a:t>
            </a:r>
          </a:p>
          <a:p>
            <a:pPr eaLnBrk="1">
              <a:lnSpc>
                <a:spcPct val="117000"/>
              </a:lnSpc>
            </a:pPr>
            <a:r>
              <a:rPr lang="en-US" altLang="en-CH" sz="2903">
                <a:solidFill>
                  <a:srgbClr val="800000"/>
                </a:solidFill>
                <a:latin typeface="Comic Sans MS" panose="030F0702030302020204" pitchFamily="66" charset="0"/>
              </a:rPr>
              <a:t>8  4  6  5</a:t>
            </a:r>
          </a:p>
          <a:p>
            <a:pPr eaLnBrk="1">
              <a:lnSpc>
                <a:spcPct val="117000"/>
              </a:lnSpc>
            </a:pPr>
            <a:r>
              <a:rPr lang="en-US" altLang="en-CH" sz="2903">
                <a:solidFill>
                  <a:srgbClr val="800000"/>
                </a:solidFill>
                <a:latin typeface="Comic Sans MS" panose="030F0702030302020204" pitchFamily="66" charset="0"/>
              </a:rPr>
              <a:t>1  6  4  3</a:t>
            </a:r>
          </a:p>
        </p:txBody>
      </p:sp>
      <p:sp>
        <p:nvSpPr>
          <p:cNvPr id="25604" name="AutoShape 4">
            <a:extLst>
              <a:ext uri="{FF2B5EF4-FFF2-40B4-BE49-F238E27FC236}">
                <a16:creationId xmlns:a16="http://schemas.microsoft.com/office/drawing/2014/main" id="{7757B506-F9E7-69AE-D22D-56C85CB7CE0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576785" y="2666466"/>
            <a:ext cx="414764" cy="2073818"/>
          </a:xfrm>
          <a:prstGeom prst="roundRect">
            <a:avLst>
              <a:gd name="adj" fmla="val 347"/>
            </a:avLst>
          </a:prstGeom>
          <a:solidFill>
            <a:srgbClr val="00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 anchorCtr="1"/>
          <a:lstStyle/>
          <a:p>
            <a:pPr algn="ctr">
              <a:lnSpc>
                <a:spcPct val="117000"/>
              </a:lnSpc>
            </a:pPr>
            <a:r>
              <a:rPr lang="en-US" altLang="en-CH" sz="2903">
                <a:solidFill>
                  <a:srgbClr val="800000"/>
                </a:solidFill>
                <a:latin typeface="Comic Sans MS" panose="030F0702030302020204" pitchFamily="66" charset="0"/>
              </a:rPr>
              <a:t>1</a:t>
            </a:r>
          </a:p>
          <a:p>
            <a:pPr algn="ctr">
              <a:lnSpc>
                <a:spcPct val="117000"/>
              </a:lnSpc>
            </a:pPr>
            <a:r>
              <a:rPr lang="en-US" altLang="en-CH" sz="2903">
                <a:solidFill>
                  <a:srgbClr val="800000"/>
                </a:solidFill>
                <a:latin typeface="Comic Sans MS" panose="030F0702030302020204" pitchFamily="66" charset="0"/>
              </a:rPr>
              <a:t>1</a:t>
            </a:r>
          </a:p>
          <a:p>
            <a:pPr algn="ctr">
              <a:lnSpc>
                <a:spcPct val="117000"/>
              </a:lnSpc>
            </a:pPr>
            <a:r>
              <a:rPr lang="en-US" altLang="en-CH" sz="2903">
                <a:solidFill>
                  <a:srgbClr val="800000"/>
                </a:solidFill>
                <a:latin typeface="Comic Sans MS" panose="030F0702030302020204" pitchFamily="66" charset="0"/>
              </a:rPr>
              <a:t>0</a:t>
            </a:r>
          </a:p>
          <a:p>
            <a:pPr algn="ctr">
              <a:lnSpc>
                <a:spcPct val="117000"/>
              </a:lnSpc>
            </a:pPr>
            <a:r>
              <a:rPr lang="en-US" altLang="en-CH" sz="2903">
                <a:solidFill>
                  <a:srgbClr val="800000"/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5605" name="AutoShape 5">
            <a:extLst>
              <a:ext uri="{FF2B5EF4-FFF2-40B4-BE49-F238E27FC236}">
                <a16:creationId xmlns:a16="http://schemas.microsoft.com/office/drawing/2014/main" id="{F8C9FBFF-9016-5A63-0CA3-2B116D80F70E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18195" y="2666466"/>
            <a:ext cx="414764" cy="2073818"/>
          </a:xfrm>
          <a:prstGeom prst="roundRect">
            <a:avLst>
              <a:gd name="adj" fmla="val 347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 anchorCtr="1"/>
          <a:lstStyle/>
          <a:p>
            <a:pPr algn="ctr">
              <a:lnSpc>
                <a:spcPct val="117000"/>
              </a:lnSpc>
            </a:pPr>
            <a:r>
              <a:rPr lang="en-US" altLang="en-CH" sz="2903">
                <a:solidFill>
                  <a:srgbClr val="800000"/>
                </a:solidFill>
                <a:latin typeface="Comic Sans MS" panose="030F0702030302020204" pitchFamily="66" charset="0"/>
              </a:rPr>
              <a:t>1</a:t>
            </a:r>
          </a:p>
          <a:p>
            <a:pPr algn="ctr">
              <a:lnSpc>
                <a:spcPct val="117000"/>
              </a:lnSpc>
            </a:pPr>
            <a:r>
              <a:rPr lang="en-US" altLang="en-CH" sz="2903">
                <a:solidFill>
                  <a:srgbClr val="800000"/>
                </a:solidFill>
                <a:latin typeface="Comic Sans MS" panose="030F0702030302020204" pitchFamily="66" charset="0"/>
              </a:rPr>
              <a:t>1</a:t>
            </a:r>
          </a:p>
          <a:p>
            <a:pPr algn="ctr">
              <a:lnSpc>
                <a:spcPct val="117000"/>
              </a:lnSpc>
            </a:pPr>
            <a:r>
              <a:rPr lang="en-US" altLang="en-CH" sz="2903">
                <a:solidFill>
                  <a:srgbClr val="800000"/>
                </a:solidFill>
                <a:latin typeface="Comic Sans MS" panose="030F0702030302020204" pitchFamily="66" charset="0"/>
              </a:rPr>
              <a:t>1</a:t>
            </a:r>
          </a:p>
          <a:p>
            <a:pPr algn="ctr">
              <a:lnSpc>
                <a:spcPct val="117000"/>
              </a:lnSpc>
            </a:pPr>
            <a:r>
              <a:rPr lang="en-US" altLang="en-CH" sz="2903">
                <a:solidFill>
                  <a:srgbClr val="800000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25606" name="AutoShape 6">
            <a:extLst>
              <a:ext uri="{FF2B5EF4-FFF2-40B4-BE49-F238E27FC236}">
                <a16:creationId xmlns:a16="http://schemas.microsoft.com/office/drawing/2014/main" id="{98563147-0909-8A67-128E-EE084A98DC09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955914" y="2666466"/>
            <a:ext cx="414764" cy="2073818"/>
          </a:xfrm>
          <a:prstGeom prst="roundRect">
            <a:avLst>
              <a:gd name="adj" fmla="val 34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 anchorCtr="1"/>
          <a:lstStyle/>
          <a:p>
            <a:pPr algn="ctr">
              <a:lnSpc>
                <a:spcPct val="117000"/>
              </a:lnSpc>
            </a:pPr>
            <a:r>
              <a:rPr lang="en-US" altLang="en-CH" sz="2903">
                <a:solidFill>
                  <a:srgbClr val="800000"/>
                </a:solidFill>
                <a:latin typeface="Comic Sans MS" panose="030F0702030302020204" pitchFamily="66" charset="0"/>
              </a:rPr>
              <a:t>0</a:t>
            </a:r>
          </a:p>
          <a:p>
            <a:pPr algn="ctr">
              <a:lnSpc>
                <a:spcPct val="117000"/>
              </a:lnSpc>
            </a:pPr>
            <a:r>
              <a:rPr lang="en-US" altLang="en-CH" sz="2903">
                <a:solidFill>
                  <a:srgbClr val="800000"/>
                </a:solidFill>
                <a:latin typeface="Comic Sans MS" panose="030F0702030302020204" pitchFamily="66" charset="0"/>
              </a:rPr>
              <a:t>9</a:t>
            </a:r>
          </a:p>
          <a:p>
            <a:pPr algn="ctr">
              <a:lnSpc>
                <a:spcPct val="117000"/>
              </a:lnSpc>
            </a:pPr>
            <a:r>
              <a:rPr lang="en-US" altLang="en-CH" sz="2903">
                <a:solidFill>
                  <a:srgbClr val="800000"/>
                </a:solidFill>
                <a:latin typeface="Comic Sans MS" panose="030F0702030302020204" pitchFamily="66" charset="0"/>
              </a:rPr>
              <a:t>8</a:t>
            </a:r>
          </a:p>
          <a:p>
            <a:pPr algn="ctr">
              <a:lnSpc>
                <a:spcPct val="117000"/>
              </a:lnSpc>
            </a:pPr>
            <a:r>
              <a:rPr lang="en-US" altLang="en-CH" sz="2903">
                <a:solidFill>
                  <a:srgbClr val="800000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25607" name="Text Box 7">
            <a:extLst>
              <a:ext uri="{FF2B5EF4-FFF2-40B4-BE49-F238E27FC236}">
                <a16:creationId xmlns:a16="http://schemas.microsoft.com/office/drawing/2014/main" id="{1A6AA53E-EA87-27EC-A25F-F4FED12BC7B3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87409" y="3495993"/>
            <a:ext cx="414764" cy="49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6427" rIns="81646" bIns="40823"/>
          <a:lstStyle/>
          <a:p>
            <a:r>
              <a:rPr lang="en-US" altLang="en-CH" sz="2903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25608" name="Text Box 8">
            <a:extLst>
              <a:ext uri="{FF2B5EF4-FFF2-40B4-BE49-F238E27FC236}">
                <a16:creationId xmlns:a16="http://schemas.microsoft.com/office/drawing/2014/main" id="{263DAA01-9BDD-5AF0-C243-A55F6AD5C5A1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395695" y="3497433"/>
            <a:ext cx="414764" cy="49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6427" rIns="81646" bIns="40823"/>
          <a:lstStyle/>
          <a:p>
            <a:r>
              <a:rPr lang="en-US" altLang="en-CH" sz="2903">
                <a:solidFill>
                  <a:srgbClr val="000000"/>
                </a:solidFill>
              </a:rPr>
              <a:t>=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55F67A89-25D2-365E-E498-294E9358F35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0049" y="139696"/>
            <a:ext cx="8229024" cy="1412788"/>
          </a:xfrm>
        </p:spPr>
        <p:txBody>
          <a:bodyPr>
            <a:normAutofit/>
          </a:bodyPr>
          <a:lstStyle/>
          <a:p>
            <a:pPr>
              <a:lnSpc>
                <a:spcPct val="117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CH" dirty="0"/>
              <a:t>“Row” LWE is also Pseudorandom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3D88CAF-CDDC-3F58-D7DD-B8C9DFD1DE1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22097" y="1813151"/>
            <a:ext cx="2278319" cy="2073818"/>
          </a:xfrm>
          <a:prstGeom prst="roundRect">
            <a:avLst>
              <a:gd name="adj" fmla="val 69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en-CH" sz="1633"/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A03AF0B0-37B5-98EC-1153-037F8522774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19217" y="1746905"/>
            <a:ext cx="2281199" cy="2140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7000"/>
              </a:lnSpc>
            </a:pPr>
            <a:r>
              <a:rPr lang="en-US" altLang="en-CH" sz="2903">
                <a:solidFill>
                  <a:srgbClr val="800000"/>
                </a:solidFill>
                <a:latin typeface="Comic Sans MS" panose="030F0702030302020204" pitchFamily="66" charset="0"/>
              </a:rPr>
              <a:t>4  6  7  9  0</a:t>
            </a:r>
          </a:p>
          <a:p>
            <a:pPr eaLnBrk="1">
              <a:lnSpc>
                <a:spcPct val="117000"/>
              </a:lnSpc>
            </a:pPr>
            <a:r>
              <a:rPr lang="en-US" altLang="en-CH" sz="2903">
                <a:solidFill>
                  <a:srgbClr val="800000"/>
                </a:solidFill>
                <a:latin typeface="Comic Sans MS" panose="030F0702030302020204" pitchFamily="66" charset="0"/>
              </a:rPr>
              <a:t>3  9  0  7  9</a:t>
            </a:r>
          </a:p>
          <a:p>
            <a:pPr eaLnBrk="1">
              <a:lnSpc>
                <a:spcPct val="117000"/>
              </a:lnSpc>
            </a:pPr>
            <a:r>
              <a:rPr lang="en-US" altLang="en-CH" sz="2903">
                <a:solidFill>
                  <a:srgbClr val="800000"/>
                </a:solidFill>
                <a:latin typeface="Comic Sans MS" panose="030F0702030302020204" pitchFamily="66" charset="0"/>
              </a:rPr>
              <a:t>8  4  6  5  8</a:t>
            </a:r>
          </a:p>
          <a:p>
            <a:pPr eaLnBrk="1">
              <a:lnSpc>
                <a:spcPct val="117000"/>
              </a:lnSpc>
            </a:pPr>
            <a:r>
              <a:rPr lang="en-US" altLang="en-CH" sz="2903">
                <a:solidFill>
                  <a:srgbClr val="800000"/>
                </a:solidFill>
                <a:latin typeface="Comic Sans MS" panose="030F0702030302020204" pitchFamily="66" charset="0"/>
              </a:rPr>
              <a:t>1  6  4  3  0</a:t>
            </a:r>
          </a:p>
        </p:txBody>
      </p:sp>
      <p:sp>
        <p:nvSpPr>
          <p:cNvPr id="26628" name="AutoShape 4">
            <a:extLst>
              <a:ext uri="{FF2B5EF4-FFF2-40B4-BE49-F238E27FC236}">
                <a16:creationId xmlns:a16="http://schemas.microsoft.com/office/drawing/2014/main" id="{5E1146B4-5FED-3AC2-F1DE-5EDD7F3788A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39456" y="1833313"/>
            <a:ext cx="2073818" cy="414764"/>
          </a:xfrm>
          <a:prstGeom prst="roundRect">
            <a:avLst>
              <a:gd name="adj" fmla="val 347"/>
            </a:avLst>
          </a:prstGeom>
          <a:solidFill>
            <a:srgbClr val="00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 anchorCtr="1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7000"/>
              </a:lnSpc>
            </a:pPr>
            <a:r>
              <a:rPr lang="en-US" altLang="en-CH" sz="2903">
                <a:solidFill>
                  <a:srgbClr val="800000"/>
                </a:solidFill>
                <a:latin typeface="Comic Sans MS" panose="030F0702030302020204" pitchFamily="66" charset="0"/>
              </a:rPr>
              <a:t>1   0   0   1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6E67C42B-75DD-1590-D707-B8AABF657840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72769" y="4039626"/>
            <a:ext cx="414764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3226" rIns="81646" bIns="40823"/>
          <a:lstStyle/>
          <a:p>
            <a:r>
              <a:rPr lang="en-US" altLang="en-CH" sz="254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26630" name="AutoShape 6">
            <a:extLst>
              <a:ext uri="{FF2B5EF4-FFF2-40B4-BE49-F238E27FC236}">
                <a16:creationId xmlns:a16="http://schemas.microsoft.com/office/drawing/2014/main" id="{F12BF13D-CC5F-225C-BFF0-23F6A97F2E88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78892" y="4028104"/>
            <a:ext cx="2379130" cy="414764"/>
          </a:xfrm>
          <a:prstGeom prst="roundRect">
            <a:avLst>
              <a:gd name="adj" fmla="val 347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 anchorCtr="1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7000"/>
              </a:lnSpc>
            </a:pPr>
            <a:r>
              <a:rPr lang="en-US" altLang="en-CH" sz="2903">
                <a:solidFill>
                  <a:srgbClr val="800000"/>
                </a:solidFill>
                <a:latin typeface="Comic Sans MS" panose="030F0702030302020204" pitchFamily="66" charset="0"/>
              </a:rPr>
              <a:t>1  1  1  0  0</a:t>
            </a:r>
          </a:p>
        </p:txBody>
      </p:sp>
      <p:sp>
        <p:nvSpPr>
          <p:cNvPr id="26631" name="AutoShape 7">
            <a:extLst>
              <a:ext uri="{FF2B5EF4-FFF2-40B4-BE49-F238E27FC236}">
                <a16:creationId xmlns:a16="http://schemas.microsoft.com/office/drawing/2014/main" id="{4A4B08C5-E54E-252A-519A-2823CCA0C24E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678892" y="4680492"/>
            <a:ext cx="2379130" cy="414764"/>
          </a:xfrm>
          <a:prstGeom prst="roundRect">
            <a:avLst>
              <a:gd name="adj" fmla="val 34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 anchorCtr="1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7000"/>
              </a:lnSpc>
            </a:pPr>
            <a:r>
              <a:rPr lang="en-US" altLang="en-CH" sz="2903">
                <a:solidFill>
                  <a:srgbClr val="800000"/>
                </a:solidFill>
                <a:latin typeface="Comic Sans MS" panose="030F0702030302020204" pitchFamily="66" charset="0"/>
              </a:rPr>
              <a:t>6  3  2  2  0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6D2DB1C7-C1D9-0A32-DE71-B8E507F5B469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272769" y="4693454"/>
            <a:ext cx="414764" cy="4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3226" rIns="81646" bIns="40823"/>
          <a:lstStyle/>
          <a:p>
            <a:r>
              <a:rPr lang="en-US" altLang="en-CH" sz="2540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26633" name="Freeform 9">
            <a:extLst>
              <a:ext uri="{FF2B5EF4-FFF2-40B4-BE49-F238E27FC236}">
                <a16:creationId xmlns:a16="http://schemas.microsoft.com/office/drawing/2014/main" id="{456D6DE5-F7F4-4751-68D5-7287D9C891F0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7122828" y="2968153"/>
            <a:ext cx="1036909" cy="1440"/>
          </a:xfrm>
          <a:custGeom>
            <a:avLst/>
            <a:gdLst>
              <a:gd name="T0" fmla="*/ 411220882 w 3176"/>
              <a:gd name="T1" fmla="*/ 0 h 1"/>
              <a:gd name="T2" fmla="*/ 0 w 3176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176" h="1">
                <a:moveTo>
                  <a:pt x="3175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H" sz="1633"/>
          </a:p>
        </p:txBody>
      </p:sp>
      <p:sp>
        <p:nvSpPr>
          <p:cNvPr id="26634" name="Text Box 10">
            <a:extLst>
              <a:ext uri="{FF2B5EF4-FFF2-40B4-BE49-F238E27FC236}">
                <a16:creationId xmlns:a16="http://schemas.microsoft.com/office/drawing/2014/main" id="{CE381C00-DB42-B4DC-F74D-AC471C058657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302312" y="2717567"/>
            <a:ext cx="2073818" cy="468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7000"/>
              </a:lnSpc>
            </a:pPr>
            <a:r>
              <a:rPr lang="en-US" altLang="en-CH" sz="2177">
                <a:solidFill>
                  <a:srgbClr val="000000"/>
                </a:solidFill>
                <a:latin typeface="Comic Sans MS" panose="030F0702030302020204" pitchFamily="66" charset="0"/>
              </a:rPr>
              <a:t>pseudorandom </a:t>
            </a:r>
          </a:p>
        </p:txBody>
      </p:sp>
      <p:sp>
        <p:nvSpPr>
          <p:cNvPr id="26635" name="Freeform 11">
            <a:extLst>
              <a:ext uri="{FF2B5EF4-FFF2-40B4-BE49-F238E27FC236}">
                <a16:creationId xmlns:a16="http://schemas.microsoft.com/office/drawing/2014/main" id="{BD08C5AB-7387-E35B-5C50-BEFC809D0768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7187635" y="3143851"/>
            <a:ext cx="1036909" cy="1659054"/>
          </a:xfrm>
          <a:custGeom>
            <a:avLst/>
            <a:gdLst>
              <a:gd name="T0" fmla="*/ 411220882 w 3176"/>
              <a:gd name="T1" fmla="*/ 0 h 5081"/>
              <a:gd name="T2" fmla="*/ 0 w 3176"/>
              <a:gd name="T3" fmla="*/ 658108851 h 508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176" h="5081">
                <a:moveTo>
                  <a:pt x="3175" y="0"/>
                </a:moveTo>
                <a:lnTo>
                  <a:pt x="0" y="508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H" sz="1633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0481" y="273630"/>
            <a:ext cx="8228160" cy="1144921"/>
          </a:xfrm>
          <a:ln/>
        </p:spPr>
        <p:txBody>
          <a:bodyPr/>
          <a:lstStyle/>
          <a:p>
            <a:pPr algn="ctr">
              <a:lnSpc>
                <a:spcPct val="117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b="1" dirty="0">
                <a:latin typeface="+mn-lt"/>
              </a:rPr>
              <a:t>Cryptography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600" y="4096432"/>
            <a:ext cx="1658880" cy="2380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600" y="3997059"/>
            <a:ext cx="1160640" cy="238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938720" y="1866436"/>
            <a:ext cx="8501760" cy="66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>
              <a:lnSpc>
                <a:spcPct val="117000"/>
              </a:lnSpc>
            </a:pPr>
            <a:r>
              <a:rPr lang="en-US" altLang="en-US" sz="2800" dirty="0">
                <a:latin typeface="+mj-lt"/>
              </a:rPr>
              <a:t>Large increase in the adversary’s computing power </a:t>
            </a:r>
          </a:p>
          <a:p>
            <a:pPr algn="ctr">
              <a:lnSpc>
                <a:spcPct val="117000"/>
              </a:lnSpc>
            </a:pPr>
            <a:r>
              <a:rPr lang="en-US" altLang="en-US" sz="2800" dirty="0">
                <a:latin typeface="+mj-lt"/>
              </a:rPr>
              <a:t>requires only a small increase in the key size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4427040" y="4665290"/>
            <a:ext cx="3939840" cy="1441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H="1">
            <a:off x="4425601" y="5287435"/>
            <a:ext cx="3942720" cy="1441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4427040" y="5909581"/>
            <a:ext cx="3939840" cy="1441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400" y="4763220"/>
            <a:ext cx="1658880" cy="104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B059-C3DD-44D5-81D9-FCE1644A5603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713" y="3124200"/>
            <a:ext cx="2363775" cy="139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5802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A1443669-B7DB-A517-93E5-A0CA732BF65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1" y="85725"/>
            <a:ext cx="8228013" cy="1062038"/>
          </a:xfrm>
        </p:spPr>
        <p:txBody>
          <a:bodyPr/>
          <a:lstStyle/>
          <a:p>
            <a:pPr>
              <a:lnSpc>
                <a:spcPct val="117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/>
            </a:pPr>
            <a:r>
              <a:rPr lang="en-US" altLang="en-US" b="1" dirty="0">
                <a:latin typeface="+mn-lt"/>
              </a:rPr>
              <a:t>Encryption Scheme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D69C979-3EFD-D901-A709-918A9AD8741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44701" y="1158875"/>
            <a:ext cx="1223963" cy="1289050"/>
          </a:xfrm>
          <a:prstGeom prst="roundRect">
            <a:avLst>
              <a:gd name="adj" fmla="val 116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7651" name="AutoShape 3">
            <a:extLst>
              <a:ext uri="{FF2B5EF4-FFF2-40B4-BE49-F238E27FC236}">
                <a16:creationId xmlns:a16="http://schemas.microsoft.com/office/drawing/2014/main" id="{A8F2F84A-8C0E-4041-6E0A-A849CF6225C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02013" y="1158875"/>
            <a:ext cx="304800" cy="1289050"/>
          </a:xfrm>
          <a:prstGeom prst="roundRect">
            <a:avLst>
              <a:gd name="adj" fmla="val 468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endParaRPr lang="en-US" altLang="en-US" sz="2900">
              <a:solidFill>
                <a:srgbClr val="800000"/>
              </a:solidFill>
            </a:endParaRPr>
          </a:p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800000"/>
                </a:solidFill>
              </a:rPr>
              <a:t>s</a:t>
            </a:r>
          </a:p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endParaRPr lang="en-US" altLang="en-US" sz="2900">
              <a:solidFill>
                <a:srgbClr val="800000"/>
              </a:solidFill>
            </a:endParaRPr>
          </a:p>
        </p:txBody>
      </p:sp>
      <p:sp>
        <p:nvSpPr>
          <p:cNvPr id="27652" name="AutoShape 4">
            <a:extLst>
              <a:ext uri="{FF2B5EF4-FFF2-40B4-BE49-F238E27FC236}">
                <a16:creationId xmlns:a16="http://schemas.microsoft.com/office/drawing/2014/main" id="{CBE9B327-05F8-9EF9-8A9C-55E9B683392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84750" y="1158875"/>
            <a:ext cx="304800" cy="1289050"/>
          </a:xfrm>
          <a:prstGeom prst="roundRect">
            <a:avLst>
              <a:gd name="adj" fmla="val 46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2162074B-4F38-4C91-D80E-ED0DFEB500D1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38664" y="1576388"/>
            <a:ext cx="3063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27654" name="AutoShape 6">
            <a:extLst>
              <a:ext uri="{FF2B5EF4-FFF2-40B4-BE49-F238E27FC236}">
                <a16:creationId xmlns:a16="http://schemas.microsoft.com/office/drawing/2014/main" id="{03B6EA31-2A7A-5748-0F50-9BBA17EDD877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68775" y="1158875"/>
            <a:ext cx="306388" cy="1289050"/>
          </a:xfrm>
          <a:prstGeom prst="roundRect">
            <a:avLst>
              <a:gd name="adj" fmla="val 46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800000"/>
              </a:solidFill>
            </a:endParaRPr>
          </a:p>
        </p:txBody>
      </p:sp>
      <p:sp>
        <p:nvSpPr>
          <p:cNvPr id="27655" name="Text Box 7">
            <a:extLst>
              <a:ext uri="{FF2B5EF4-FFF2-40B4-BE49-F238E27FC236}">
                <a16:creationId xmlns:a16="http://schemas.microsoft.com/office/drawing/2014/main" id="{E5361883-D660-2EF1-5C2C-B948FB038438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756025" y="1576388"/>
            <a:ext cx="3048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27656" name="AutoShape 8">
            <a:extLst>
              <a:ext uri="{FF2B5EF4-FFF2-40B4-BE49-F238E27FC236}">
                <a16:creationId xmlns:a16="http://schemas.microsoft.com/office/drawing/2014/main" id="{78B61354-4BB8-FAB6-AD12-2A3C43C20CF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054976" y="1192213"/>
            <a:ext cx="1223963" cy="1289050"/>
          </a:xfrm>
          <a:prstGeom prst="roundRect">
            <a:avLst>
              <a:gd name="adj" fmla="val 116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7657" name="AutoShape 9">
            <a:extLst>
              <a:ext uri="{FF2B5EF4-FFF2-40B4-BE49-F238E27FC236}">
                <a16:creationId xmlns:a16="http://schemas.microsoft.com/office/drawing/2014/main" id="{C8782FA9-C4C1-DDC5-18AF-DF5527BAD12A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263063" y="1192213"/>
            <a:ext cx="304800" cy="1289050"/>
          </a:xfrm>
          <a:prstGeom prst="roundRect">
            <a:avLst>
              <a:gd name="adj" fmla="val 46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7658" name="AutoShape 10">
            <a:extLst>
              <a:ext uri="{FF2B5EF4-FFF2-40B4-BE49-F238E27FC236}">
                <a16:creationId xmlns:a16="http://schemas.microsoft.com/office/drawing/2014/main" id="{F6CEF013-2D81-C8C4-A37B-9CAAC4D8C14A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381750" y="1217614"/>
            <a:ext cx="1574800" cy="307975"/>
          </a:xfrm>
          <a:prstGeom prst="roundRect">
            <a:avLst>
              <a:gd name="adj" fmla="val 468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7659" name="Text Box 11">
            <a:extLst>
              <a:ext uri="{FF2B5EF4-FFF2-40B4-BE49-F238E27FC236}">
                <a16:creationId xmlns:a16="http://schemas.microsoft.com/office/drawing/2014/main" id="{FF0EC1A5-01E6-A05E-2F91-8E94488F525A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010525" y="2441575"/>
            <a:ext cx="16573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>
              <a:defRPr/>
            </a:pPr>
            <a:r>
              <a:rPr lang="en-US" sz="2900" dirty="0">
                <a:solidFill>
                  <a:srgbClr val="000000"/>
                </a:solidFill>
                <a:latin typeface="+mn-lt"/>
              </a:rPr>
              <a:t>+</a:t>
            </a:r>
          </a:p>
        </p:txBody>
      </p:sp>
      <p:sp>
        <p:nvSpPr>
          <p:cNvPr id="27660" name="AutoShape 12">
            <a:extLst>
              <a:ext uri="{FF2B5EF4-FFF2-40B4-BE49-F238E27FC236}">
                <a16:creationId xmlns:a16="http://schemas.microsoft.com/office/drawing/2014/main" id="{D3B8B04F-EADC-F6B4-178B-D94FEE14ADF1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040688" y="2882900"/>
            <a:ext cx="1535112" cy="306388"/>
          </a:xfrm>
          <a:prstGeom prst="roundRect">
            <a:avLst>
              <a:gd name="adj" fmla="val 46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en-US"/>
          </a:p>
        </p:txBody>
      </p:sp>
      <p:sp>
        <p:nvSpPr>
          <p:cNvPr id="27661" name="AutoShape 13">
            <a:extLst>
              <a:ext uri="{FF2B5EF4-FFF2-40B4-BE49-F238E27FC236}">
                <a16:creationId xmlns:a16="http://schemas.microsoft.com/office/drawing/2014/main" id="{D3AECCE9-E3D8-B807-A7AF-304871690832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078789" y="4508501"/>
            <a:ext cx="1227137" cy="307975"/>
          </a:xfrm>
          <a:prstGeom prst="roundRect">
            <a:avLst>
              <a:gd name="adj" fmla="val 468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27662" name="AutoShape 14">
            <a:extLst>
              <a:ext uri="{FF2B5EF4-FFF2-40B4-BE49-F238E27FC236}">
                <a16:creationId xmlns:a16="http://schemas.microsoft.com/office/drawing/2014/main" id="{76A16689-2379-CCBE-1E63-A9C82D7DFD0D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286876" y="4508501"/>
            <a:ext cx="307975" cy="307975"/>
          </a:xfrm>
          <a:prstGeom prst="roundRect">
            <a:avLst>
              <a:gd name="adj" fmla="val 468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60DB3FEE-F276-839C-D9A3-2C2181E0EFC4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037514" y="3933825"/>
            <a:ext cx="165893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>
              <a:defRPr/>
            </a:pPr>
            <a:r>
              <a:rPr lang="en-US" sz="2900" dirty="0">
                <a:solidFill>
                  <a:srgbClr val="000000"/>
                </a:solidFill>
                <a:latin typeface="+mn-lt"/>
              </a:rPr>
              <a:t>=</a:t>
            </a:r>
          </a:p>
        </p:txBody>
      </p:sp>
      <p:sp>
        <p:nvSpPr>
          <p:cNvPr id="27664" name="Freeform 16">
            <a:extLst>
              <a:ext uri="{FF2B5EF4-FFF2-40B4-BE49-F238E27FC236}">
                <a16:creationId xmlns:a16="http://schemas.microsoft.com/office/drawing/2014/main" id="{AF3381A6-B87E-482D-C921-6DC3345DFED0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768601" y="2489201"/>
            <a:ext cx="727075" cy="1444625"/>
          </a:xfrm>
          <a:custGeom>
            <a:avLst/>
            <a:gdLst>
              <a:gd name="T0" fmla="*/ 2147483646 w 2541"/>
              <a:gd name="T1" fmla="*/ 2147483646 h 3811"/>
              <a:gd name="T2" fmla="*/ 0 w 2541"/>
              <a:gd name="T3" fmla="*/ 0 h 38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41" h="3811">
                <a:moveTo>
                  <a:pt x="2540" y="3810"/>
                </a:move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CH"/>
          </a:p>
        </p:txBody>
      </p:sp>
      <p:sp>
        <p:nvSpPr>
          <p:cNvPr id="27665" name="Freeform 17">
            <a:extLst>
              <a:ext uri="{FF2B5EF4-FFF2-40B4-BE49-F238E27FC236}">
                <a16:creationId xmlns:a16="http://schemas.microsoft.com/office/drawing/2014/main" id="{94445CCF-AF1D-9487-F42D-9468B40ECC46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4279900" y="2489201"/>
            <a:ext cx="769938" cy="1444625"/>
          </a:xfrm>
          <a:custGeom>
            <a:avLst/>
            <a:gdLst>
              <a:gd name="T0" fmla="*/ 0 w 3176"/>
              <a:gd name="T1" fmla="*/ 2147483646 h 3811"/>
              <a:gd name="T2" fmla="*/ 2147483646 w 3176"/>
              <a:gd name="T3" fmla="*/ 0 h 38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176" h="3811">
                <a:moveTo>
                  <a:pt x="0" y="3810"/>
                </a:moveTo>
                <a:lnTo>
                  <a:pt x="3175" y="0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CH"/>
          </a:p>
        </p:txBody>
      </p:sp>
      <p:sp>
        <p:nvSpPr>
          <p:cNvPr id="27666" name="Text Box 18">
            <a:extLst>
              <a:ext uri="{FF2B5EF4-FFF2-40B4-BE49-F238E27FC236}">
                <a16:creationId xmlns:a16="http://schemas.microsoft.com/office/drawing/2014/main" id="{93F2C7FE-B78E-C5B8-11E9-875CA5B15366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982789" y="3786188"/>
            <a:ext cx="3940175" cy="191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>
              <a:lnSpc>
                <a:spcPct val="117000"/>
              </a:lnSpc>
              <a:defRPr/>
            </a:pPr>
            <a:r>
              <a:rPr lang="en-US" sz="2900" dirty="0">
                <a:solidFill>
                  <a:srgbClr val="000000"/>
                </a:solidFill>
                <a:latin typeface="+mn-lt"/>
              </a:rPr>
              <a:t>Public Key</a:t>
            </a:r>
          </a:p>
          <a:p>
            <a:pPr algn="ctr" eaLnBrk="1">
              <a:lnSpc>
                <a:spcPct val="117000"/>
              </a:lnSpc>
              <a:defRPr/>
            </a:pPr>
            <a:r>
              <a:rPr lang="en-US" sz="2900" b="1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2900" dirty="0">
                <a:solidFill>
                  <a:srgbClr val="000000"/>
                </a:solidFill>
                <a:latin typeface="+mn-lt"/>
              </a:rPr>
              <a:t> is random</a:t>
            </a:r>
          </a:p>
        </p:txBody>
      </p:sp>
      <p:sp>
        <p:nvSpPr>
          <p:cNvPr id="27667" name="Text Box 19">
            <a:extLst>
              <a:ext uri="{FF2B5EF4-FFF2-40B4-BE49-F238E27FC236}">
                <a16:creationId xmlns:a16="http://schemas.microsoft.com/office/drawing/2014/main" id="{CC297860-D75D-7ED0-79B1-08B543CCD9D7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292475" y="2859089"/>
            <a:ext cx="1079500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>
              <a:lnSpc>
                <a:spcPct val="117000"/>
              </a:lnSpc>
              <a:defRPr/>
            </a:pPr>
            <a:r>
              <a:rPr lang="en-US" sz="2200" dirty="0">
                <a:solidFill>
                  <a:srgbClr val="000000"/>
                </a:solidFill>
                <a:latin typeface="+mn-lt"/>
              </a:rPr>
              <a:t>Small </a:t>
            </a:r>
          </a:p>
          <a:p>
            <a:pPr algn="ctr" eaLnBrk="1">
              <a:lnSpc>
                <a:spcPct val="117000"/>
              </a:lnSpc>
              <a:defRPr/>
            </a:pPr>
            <a:r>
              <a:rPr lang="en-US" sz="2200" dirty="0" err="1">
                <a:solidFill>
                  <a:srgbClr val="000000"/>
                </a:solidFill>
                <a:latin typeface="+mn-lt"/>
              </a:rPr>
              <a:t>Coeffs</a:t>
            </a:r>
            <a:r>
              <a:rPr lang="en-US" sz="2200" dirty="0">
                <a:solidFill>
                  <a:srgbClr val="000000"/>
                </a:solidFill>
                <a:latin typeface="+mn-lt"/>
              </a:rPr>
              <a:t>.</a:t>
            </a:r>
            <a:endParaRPr lang="en-US" sz="2200" baseline="33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669" name="Freeform 21">
            <a:extLst>
              <a:ext uri="{FF2B5EF4-FFF2-40B4-BE49-F238E27FC236}">
                <a16:creationId xmlns:a16="http://schemas.microsoft.com/office/drawing/2014/main" id="{606D97E1-748B-E8FD-478E-FECB7E726AD9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7123114" y="1658939"/>
            <a:ext cx="1587" cy="414337"/>
          </a:xfrm>
          <a:custGeom>
            <a:avLst/>
            <a:gdLst>
              <a:gd name="T0" fmla="*/ 0 w 1"/>
              <a:gd name="T1" fmla="*/ 2147483646 h 1271"/>
              <a:gd name="T2" fmla="*/ 0 w 1"/>
              <a:gd name="T3" fmla="*/ 0 h 127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271">
                <a:moveTo>
                  <a:pt x="0" y="1270"/>
                </a:move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CH"/>
          </a:p>
        </p:txBody>
      </p:sp>
      <p:sp>
        <p:nvSpPr>
          <p:cNvPr id="27671" name="Text Box 23">
            <a:extLst>
              <a:ext uri="{FF2B5EF4-FFF2-40B4-BE49-F238E27FC236}">
                <a16:creationId xmlns:a16="http://schemas.microsoft.com/office/drawing/2014/main" id="{20383E33-CA96-21A9-C914-E15FBBCB1786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227264" y="2844801"/>
            <a:ext cx="1036637" cy="52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lnSpc>
                <a:spcPct val="117000"/>
              </a:lnSpc>
              <a:defRPr/>
            </a:pPr>
            <a:r>
              <a:rPr lang="en-US" sz="2200" b="1" dirty="0">
                <a:solidFill>
                  <a:srgbClr val="000000"/>
                </a:solidFill>
                <a:latin typeface="+mn-lt"/>
              </a:rPr>
              <a:t>Z</a:t>
            </a:r>
            <a:r>
              <a:rPr lang="en-US" sz="2200" spc="-100000" baseline="-33000" dirty="0">
                <a:solidFill>
                  <a:srgbClr val="000000"/>
                </a:solidFill>
                <a:latin typeface="+mn-lt"/>
              </a:rPr>
              <a:t>q</a:t>
            </a:r>
            <a:r>
              <a:rPr lang="en-US" sz="2200" baseline="33000" dirty="0">
                <a:solidFill>
                  <a:srgbClr val="000000"/>
                </a:solidFill>
                <a:latin typeface="+mn-lt"/>
              </a:rPr>
              <a:t>n x n</a:t>
            </a:r>
          </a:p>
        </p:txBody>
      </p:sp>
      <p:sp>
        <p:nvSpPr>
          <p:cNvPr id="27672" name="Freeform 24">
            <a:extLst>
              <a:ext uri="{FF2B5EF4-FFF2-40B4-BE49-F238E27FC236}">
                <a16:creationId xmlns:a16="http://schemas.microsoft.com/office/drawing/2014/main" id="{BE6BB62A-AD35-24AB-AEC9-62594C5B28E9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560639" y="2489200"/>
            <a:ext cx="1587" cy="414338"/>
          </a:xfrm>
          <a:custGeom>
            <a:avLst/>
            <a:gdLst>
              <a:gd name="T0" fmla="*/ 0 w 1"/>
              <a:gd name="T1" fmla="*/ 2147483646 h 1271"/>
              <a:gd name="T2" fmla="*/ 0 w 1"/>
              <a:gd name="T3" fmla="*/ 0 h 127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271">
                <a:moveTo>
                  <a:pt x="0" y="1270"/>
                </a:move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CH"/>
          </a:p>
        </p:txBody>
      </p:sp>
      <p:sp>
        <p:nvSpPr>
          <p:cNvPr id="26" name="AutoShape 24">
            <a:extLst>
              <a:ext uri="{FF2B5EF4-FFF2-40B4-BE49-F238E27FC236}">
                <a16:creationId xmlns:a16="http://schemas.microsoft.com/office/drawing/2014/main" id="{35993BEB-B6DD-7554-0DC9-253A4E9DFA01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8054975" y="3687764"/>
            <a:ext cx="1225550" cy="307975"/>
          </a:xfrm>
          <a:prstGeom prst="roundRect">
            <a:avLst>
              <a:gd name="adj" fmla="val 46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" name="AutoShape 25">
            <a:extLst>
              <a:ext uri="{FF2B5EF4-FFF2-40B4-BE49-F238E27FC236}">
                <a16:creationId xmlns:a16="http://schemas.microsoft.com/office/drawing/2014/main" id="{79347366-4AE0-E917-868A-DA1F0018462E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9278939" y="3687764"/>
            <a:ext cx="306387" cy="307975"/>
          </a:xfrm>
          <a:prstGeom prst="roundRect">
            <a:avLst>
              <a:gd name="adj" fmla="val 46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B5D6014C-0D5C-E797-52FF-01E467442FBA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010525" y="3198813"/>
            <a:ext cx="16573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>
              <a:defRPr/>
            </a:pPr>
            <a:r>
              <a:rPr lang="en-US" sz="2900" dirty="0">
                <a:solidFill>
                  <a:srgbClr val="000000"/>
                </a:solidFill>
                <a:latin typeface="+mn-lt"/>
              </a:rPr>
              <a:t>+</a:t>
            </a:r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64821416-957E-D8DF-5927-C43A0B720A20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3563939" y="2541588"/>
            <a:ext cx="223837" cy="361950"/>
          </a:xfrm>
          <a:custGeom>
            <a:avLst/>
            <a:gdLst>
              <a:gd name="T0" fmla="*/ 2147483646 w 2541"/>
              <a:gd name="T1" fmla="*/ 2147483646 h 3811"/>
              <a:gd name="T2" fmla="*/ 0 w 2541"/>
              <a:gd name="T3" fmla="*/ 0 h 38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41" h="3811">
                <a:moveTo>
                  <a:pt x="2540" y="3810"/>
                </a:move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CH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05BF4E8B-CA09-4241-F4B0-37EB33C25309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auto">
          <a:xfrm flipH="1">
            <a:off x="4003676" y="2490788"/>
            <a:ext cx="252413" cy="412750"/>
          </a:xfrm>
          <a:custGeom>
            <a:avLst/>
            <a:gdLst>
              <a:gd name="T0" fmla="*/ 2147483646 w 2541"/>
              <a:gd name="T1" fmla="*/ 2147483646 h 3811"/>
              <a:gd name="T2" fmla="*/ 0 w 2541"/>
              <a:gd name="T3" fmla="*/ 0 h 38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41" h="3811">
                <a:moveTo>
                  <a:pt x="2540" y="3810"/>
                </a:move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CH"/>
          </a:p>
        </p:txBody>
      </p:sp>
      <p:sp>
        <p:nvSpPr>
          <p:cNvPr id="33" name="Freeform 21">
            <a:extLst>
              <a:ext uri="{FF2B5EF4-FFF2-40B4-BE49-F238E27FC236}">
                <a16:creationId xmlns:a16="http://schemas.microsoft.com/office/drawing/2014/main" id="{23CDEAD6-607B-DE55-51FB-602E02B2396B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 bwMode="auto">
          <a:xfrm rot="7543389">
            <a:off x="7604126" y="2763839"/>
            <a:ext cx="169863" cy="465137"/>
          </a:xfrm>
          <a:custGeom>
            <a:avLst/>
            <a:gdLst>
              <a:gd name="T0" fmla="*/ 0 w 1"/>
              <a:gd name="T1" fmla="*/ 2147483646 h 1271"/>
              <a:gd name="T2" fmla="*/ 0 w 1"/>
              <a:gd name="T3" fmla="*/ 0 h 127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271">
                <a:moveTo>
                  <a:pt x="0" y="1270"/>
                </a:move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CH"/>
          </a:p>
        </p:txBody>
      </p:sp>
      <p:sp>
        <p:nvSpPr>
          <p:cNvPr id="34" name="Text Box 19">
            <a:extLst>
              <a:ext uri="{FF2B5EF4-FFF2-40B4-BE49-F238E27FC236}">
                <a16:creationId xmlns:a16="http://schemas.microsoft.com/office/drawing/2014/main" id="{92BB3B54-B275-A404-F433-B82ED28D7D84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629400" y="1962150"/>
            <a:ext cx="1079500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>
              <a:lnSpc>
                <a:spcPct val="117000"/>
              </a:lnSpc>
              <a:defRPr/>
            </a:pPr>
            <a:r>
              <a:rPr lang="en-US" sz="2200" dirty="0">
                <a:solidFill>
                  <a:srgbClr val="000000"/>
                </a:solidFill>
                <a:latin typeface="+mn-lt"/>
              </a:rPr>
              <a:t>Small </a:t>
            </a:r>
          </a:p>
          <a:p>
            <a:pPr algn="ctr" eaLnBrk="1">
              <a:lnSpc>
                <a:spcPct val="117000"/>
              </a:lnSpc>
              <a:defRPr/>
            </a:pPr>
            <a:r>
              <a:rPr lang="en-US" sz="2200" dirty="0" err="1">
                <a:solidFill>
                  <a:srgbClr val="000000"/>
                </a:solidFill>
                <a:latin typeface="+mn-lt"/>
              </a:rPr>
              <a:t>Coeffs</a:t>
            </a:r>
            <a:r>
              <a:rPr lang="en-US" sz="2200" dirty="0">
                <a:solidFill>
                  <a:srgbClr val="000000"/>
                </a:solidFill>
                <a:latin typeface="+mn-lt"/>
              </a:rPr>
              <a:t>.</a:t>
            </a:r>
            <a:endParaRPr lang="en-US" sz="2200" baseline="33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Freeform 16">
            <a:extLst>
              <a:ext uri="{FF2B5EF4-FFF2-40B4-BE49-F238E27FC236}">
                <a16:creationId xmlns:a16="http://schemas.microsoft.com/office/drawing/2014/main" id="{A74B0B83-F006-60F7-7B44-B16D91D10BEB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auto">
          <a:xfrm flipH="1" flipV="1">
            <a:off x="2753010" y="828427"/>
            <a:ext cx="758255" cy="305296"/>
          </a:xfrm>
          <a:custGeom>
            <a:avLst/>
            <a:gdLst>
              <a:gd name="T0" fmla="*/ 2147483646 w 2541"/>
              <a:gd name="T1" fmla="*/ 2147483646 h 3811"/>
              <a:gd name="T2" fmla="*/ 0 w 2541"/>
              <a:gd name="T3" fmla="*/ 0 h 38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41" h="3811">
                <a:moveTo>
                  <a:pt x="2540" y="3810"/>
                </a:move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CA2C5-A37B-0CEF-F884-E6B5A7738034}"/>
              </a:ext>
            </a:extLst>
          </p:cNvPr>
          <p:cNvSpPr txBox="1"/>
          <p:nvPr/>
        </p:nvSpPr>
        <p:spPr>
          <a:xfrm>
            <a:off x="999370" y="412503"/>
            <a:ext cx="215495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900" dirty="0"/>
              <a:t>Secret Key</a:t>
            </a:r>
            <a:endParaRPr lang="en-CH" sz="29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  <p:bldP spid="27660" grpId="0" animBg="1"/>
      <p:bldP spid="26" grpId="0" animBg="1"/>
      <p:bldP spid="27" grpId="0" animBg="1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FCB578BB-7882-15D8-B581-42E9B11CAD1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1" y="85725"/>
            <a:ext cx="8228013" cy="1062038"/>
          </a:xfrm>
        </p:spPr>
        <p:txBody>
          <a:bodyPr rtlCol="0">
            <a:normAutofit/>
          </a:bodyPr>
          <a:lstStyle/>
          <a:p>
            <a:pPr>
              <a:lnSpc>
                <a:spcPct val="117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b="1" dirty="0">
                <a:latin typeface="+mn-lt"/>
              </a:rPr>
              <a:t>Encryption Scheme </a:t>
            </a:r>
          </a:p>
        </p:txBody>
      </p:sp>
      <p:sp>
        <p:nvSpPr>
          <p:cNvPr id="15363" name="Line 16">
            <a:extLst>
              <a:ext uri="{FF2B5EF4-FFF2-40B4-BE49-F238E27FC236}">
                <a16:creationId xmlns:a16="http://schemas.microsoft.com/office/drawing/2014/main" id="{3D1B9A9A-6E9D-1986-89FC-3BE5958188EF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2768601" y="2487614"/>
            <a:ext cx="206375" cy="18684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CH"/>
          </a:p>
        </p:txBody>
      </p:sp>
      <p:sp>
        <p:nvSpPr>
          <p:cNvPr id="15364" name="Line 17">
            <a:extLst>
              <a:ext uri="{FF2B5EF4-FFF2-40B4-BE49-F238E27FC236}">
                <a16:creationId xmlns:a16="http://schemas.microsoft.com/office/drawing/2014/main" id="{527BDFCE-9EFC-BA67-842C-FFF374271213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4538664" y="2487614"/>
            <a:ext cx="511175" cy="18684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CH"/>
          </a:p>
        </p:txBody>
      </p:sp>
      <p:sp>
        <p:nvSpPr>
          <p:cNvPr id="15365" name="Freeform 18">
            <a:extLst>
              <a:ext uri="{FF2B5EF4-FFF2-40B4-BE49-F238E27FC236}">
                <a16:creationId xmlns:a16="http://schemas.microsoft.com/office/drawing/2014/main" id="{CDC83ECF-3E32-E677-CDCE-9D9E99A222AA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 flipV="1">
            <a:off x="7315200" y="4581526"/>
            <a:ext cx="687388" cy="80963"/>
          </a:xfrm>
          <a:custGeom>
            <a:avLst/>
            <a:gdLst>
              <a:gd name="T0" fmla="*/ 0 w 11631"/>
              <a:gd name="T1" fmla="*/ 2147483646 h 1706"/>
              <a:gd name="T2" fmla="*/ 2147483646 w 11631"/>
              <a:gd name="T3" fmla="*/ 0 h 170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631" h="1706">
                <a:moveTo>
                  <a:pt x="0" y="1705"/>
                </a:moveTo>
                <a:lnTo>
                  <a:pt x="1163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CH"/>
          </a:p>
        </p:txBody>
      </p:sp>
      <p:sp>
        <p:nvSpPr>
          <p:cNvPr id="28692" name="Text Box 19">
            <a:extLst>
              <a:ext uri="{FF2B5EF4-FFF2-40B4-BE49-F238E27FC236}">
                <a16:creationId xmlns:a16="http://schemas.microsoft.com/office/drawing/2014/main" id="{CAAD3914-ACE9-F775-5CB7-0474F13E7245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73250" y="4310063"/>
            <a:ext cx="6013450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lnSpc>
                <a:spcPct val="117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+mj-lt"/>
              </a:rPr>
              <a:t>Is pseudo-random based on the hardness </a:t>
            </a:r>
          </a:p>
          <a:p>
            <a:pPr eaLnBrk="1">
              <a:lnSpc>
                <a:spcPct val="117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+mj-lt"/>
              </a:rPr>
              <a:t>of the Learning with Errors Problem</a:t>
            </a:r>
          </a:p>
        </p:txBody>
      </p:sp>
      <p:sp>
        <p:nvSpPr>
          <p:cNvPr id="15367" name="AutoShape 2">
            <a:extLst>
              <a:ext uri="{FF2B5EF4-FFF2-40B4-BE49-F238E27FC236}">
                <a16:creationId xmlns:a16="http://schemas.microsoft.com/office/drawing/2014/main" id="{58503F52-2541-6D9E-1824-1874EA3D897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044701" y="1158875"/>
            <a:ext cx="1223963" cy="1289050"/>
          </a:xfrm>
          <a:prstGeom prst="roundRect">
            <a:avLst>
              <a:gd name="adj" fmla="val 116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5368" name="AutoShape 3">
            <a:extLst>
              <a:ext uri="{FF2B5EF4-FFF2-40B4-BE49-F238E27FC236}">
                <a16:creationId xmlns:a16="http://schemas.microsoft.com/office/drawing/2014/main" id="{F437FC11-EFFD-B84F-FF13-9A2DE263E1D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402013" y="1158875"/>
            <a:ext cx="304800" cy="1289050"/>
          </a:xfrm>
          <a:prstGeom prst="roundRect">
            <a:avLst>
              <a:gd name="adj" fmla="val 468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endParaRPr lang="en-US" altLang="en-US" sz="2900">
              <a:solidFill>
                <a:srgbClr val="800000"/>
              </a:solidFill>
            </a:endParaRPr>
          </a:p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800000"/>
                </a:solidFill>
              </a:rPr>
              <a:t>s</a:t>
            </a:r>
          </a:p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endParaRPr lang="en-US" altLang="en-US" sz="2900">
              <a:solidFill>
                <a:srgbClr val="800000"/>
              </a:solidFill>
            </a:endParaRPr>
          </a:p>
        </p:txBody>
      </p:sp>
      <p:sp>
        <p:nvSpPr>
          <p:cNvPr id="15369" name="AutoShape 4">
            <a:extLst>
              <a:ext uri="{FF2B5EF4-FFF2-40B4-BE49-F238E27FC236}">
                <a16:creationId xmlns:a16="http://schemas.microsoft.com/office/drawing/2014/main" id="{6C44FCDB-BC94-0BAA-A74C-9D37D859E8F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984750" y="1158875"/>
            <a:ext cx="304800" cy="1289050"/>
          </a:xfrm>
          <a:prstGeom prst="roundRect">
            <a:avLst>
              <a:gd name="adj" fmla="val 46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5370" name="Text Box 5">
            <a:extLst>
              <a:ext uri="{FF2B5EF4-FFF2-40B4-BE49-F238E27FC236}">
                <a16:creationId xmlns:a16="http://schemas.microsoft.com/office/drawing/2014/main" id="{86D38356-8076-D1CB-0B4F-61FEB58B2BA4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538664" y="1576388"/>
            <a:ext cx="3063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15371" name="AutoShape 6">
            <a:extLst>
              <a:ext uri="{FF2B5EF4-FFF2-40B4-BE49-F238E27FC236}">
                <a16:creationId xmlns:a16="http://schemas.microsoft.com/office/drawing/2014/main" id="{067D6ECF-85D9-9D1E-88CB-A46BB465CA22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68775" y="1158875"/>
            <a:ext cx="306388" cy="1289050"/>
          </a:xfrm>
          <a:prstGeom prst="roundRect">
            <a:avLst>
              <a:gd name="adj" fmla="val 46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800000"/>
              </a:solidFill>
            </a:endParaRPr>
          </a:p>
        </p:txBody>
      </p:sp>
      <p:sp>
        <p:nvSpPr>
          <p:cNvPr id="15372" name="Text Box 7">
            <a:extLst>
              <a:ext uri="{FF2B5EF4-FFF2-40B4-BE49-F238E27FC236}">
                <a16:creationId xmlns:a16="http://schemas.microsoft.com/office/drawing/2014/main" id="{764CBC0F-2A1D-25AF-21A8-0FFF14F12054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756025" y="1576388"/>
            <a:ext cx="3048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5373" name="AutoShape 8">
            <a:extLst>
              <a:ext uri="{FF2B5EF4-FFF2-40B4-BE49-F238E27FC236}">
                <a16:creationId xmlns:a16="http://schemas.microsoft.com/office/drawing/2014/main" id="{DAC0B68C-CE8D-BFA2-7607-4E03F69714C8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054976" y="1192213"/>
            <a:ext cx="1223963" cy="1289050"/>
          </a:xfrm>
          <a:prstGeom prst="roundRect">
            <a:avLst>
              <a:gd name="adj" fmla="val 116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5374" name="AutoShape 9">
            <a:extLst>
              <a:ext uri="{FF2B5EF4-FFF2-40B4-BE49-F238E27FC236}">
                <a16:creationId xmlns:a16="http://schemas.microsoft.com/office/drawing/2014/main" id="{02E2EE60-79A2-871E-202E-665424504069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263063" y="1192213"/>
            <a:ext cx="304800" cy="1289050"/>
          </a:xfrm>
          <a:prstGeom prst="roundRect">
            <a:avLst>
              <a:gd name="adj" fmla="val 46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5375" name="AutoShape 10">
            <a:extLst>
              <a:ext uri="{FF2B5EF4-FFF2-40B4-BE49-F238E27FC236}">
                <a16:creationId xmlns:a16="http://schemas.microsoft.com/office/drawing/2014/main" id="{FF3E4DEF-3125-2BA1-72C8-84090DAC01EC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381750" y="1217614"/>
            <a:ext cx="1574800" cy="307975"/>
          </a:xfrm>
          <a:prstGeom prst="roundRect">
            <a:avLst>
              <a:gd name="adj" fmla="val 468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55" name="Text Box 11">
            <a:extLst>
              <a:ext uri="{FF2B5EF4-FFF2-40B4-BE49-F238E27FC236}">
                <a16:creationId xmlns:a16="http://schemas.microsoft.com/office/drawing/2014/main" id="{BF6A1F7C-82F1-963F-33DB-30D61E5D5B0F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010525" y="2441575"/>
            <a:ext cx="16573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>
              <a:defRPr/>
            </a:pPr>
            <a:r>
              <a:rPr lang="en-US" sz="2900" dirty="0">
                <a:solidFill>
                  <a:srgbClr val="000000"/>
                </a:solidFill>
                <a:latin typeface="+mn-lt"/>
              </a:rPr>
              <a:t>+</a:t>
            </a:r>
          </a:p>
        </p:txBody>
      </p:sp>
      <p:sp>
        <p:nvSpPr>
          <p:cNvPr id="15377" name="AutoShape 12">
            <a:extLst>
              <a:ext uri="{FF2B5EF4-FFF2-40B4-BE49-F238E27FC236}">
                <a16:creationId xmlns:a16="http://schemas.microsoft.com/office/drawing/2014/main" id="{10EFCB7E-F5F2-4049-63D0-48A06FBCC75B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040688" y="2882900"/>
            <a:ext cx="1535112" cy="306388"/>
          </a:xfrm>
          <a:prstGeom prst="roundRect">
            <a:avLst>
              <a:gd name="adj" fmla="val 46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en-US"/>
          </a:p>
        </p:txBody>
      </p:sp>
      <p:sp>
        <p:nvSpPr>
          <p:cNvPr id="15378" name="AutoShape 13">
            <a:extLst>
              <a:ext uri="{FF2B5EF4-FFF2-40B4-BE49-F238E27FC236}">
                <a16:creationId xmlns:a16="http://schemas.microsoft.com/office/drawing/2014/main" id="{281A5C5A-BBE5-6BB6-B9B9-70B0F06AED0B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078789" y="4508501"/>
            <a:ext cx="1227137" cy="307975"/>
          </a:xfrm>
          <a:prstGeom prst="roundRect">
            <a:avLst>
              <a:gd name="adj" fmla="val 468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5379" name="AutoShape 14">
            <a:extLst>
              <a:ext uri="{FF2B5EF4-FFF2-40B4-BE49-F238E27FC236}">
                <a16:creationId xmlns:a16="http://schemas.microsoft.com/office/drawing/2014/main" id="{AF0628DE-B24A-837C-2CE4-EA89C7C10C7A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286876" y="4508501"/>
            <a:ext cx="307975" cy="307975"/>
          </a:xfrm>
          <a:prstGeom prst="roundRect">
            <a:avLst>
              <a:gd name="adj" fmla="val 468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59" name="Text Box 15">
            <a:extLst>
              <a:ext uri="{FF2B5EF4-FFF2-40B4-BE49-F238E27FC236}">
                <a16:creationId xmlns:a16="http://schemas.microsoft.com/office/drawing/2014/main" id="{4411187A-5576-BC06-AD5D-6CB4C4C85B22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037514" y="3933825"/>
            <a:ext cx="165893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>
              <a:defRPr/>
            </a:pPr>
            <a:r>
              <a:rPr lang="en-US" sz="2900" dirty="0">
                <a:solidFill>
                  <a:srgbClr val="000000"/>
                </a:solidFill>
                <a:latin typeface="+mn-lt"/>
              </a:rPr>
              <a:t>=</a:t>
            </a:r>
          </a:p>
        </p:txBody>
      </p:sp>
      <p:sp>
        <p:nvSpPr>
          <p:cNvPr id="15381" name="AutoShape 24">
            <a:extLst>
              <a:ext uri="{FF2B5EF4-FFF2-40B4-BE49-F238E27FC236}">
                <a16:creationId xmlns:a16="http://schemas.microsoft.com/office/drawing/2014/main" id="{67611EB6-5D76-D9EC-27CC-8E32F0592218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8054975" y="3687764"/>
            <a:ext cx="1225550" cy="307975"/>
          </a:xfrm>
          <a:prstGeom prst="roundRect">
            <a:avLst>
              <a:gd name="adj" fmla="val 46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5382" name="AutoShape 25">
            <a:extLst>
              <a:ext uri="{FF2B5EF4-FFF2-40B4-BE49-F238E27FC236}">
                <a16:creationId xmlns:a16="http://schemas.microsoft.com/office/drawing/2014/main" id="{1983423C-14E5-3AC9-5D99-1FF40C940084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278939" y="3687764"/>
            <a:ext cx="306387" cy="307975"/>
          </a:xfrm>
          <a:prstGeom prst="roundRect">
            <a:avLst>
              <a:gd name="adj" fmla="val 46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62" name="Text Box 11">
            <a:extLst>
              <a:ext uri="{FF2B5EF4-FFF2-40B4-BE49-F238E27FC236}">
                <a16:creationId xmlns:a16="http://schemas.microsoft.com/office/drawing/2014/main" id="{55B28542-AAAA-433F-0702-595D38F3336C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8010525" y="3198813"/>
            <a:ext cx="16573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>
              <a:defRPr/>
            </a:pPr>
            <a:r>
              <a:rPr lang="en-US" sz="2900" dirty="0">
                <a:solidFill>
                  <a:srgbClr val="000000"/>
                </a:solidFill>
                <a:latin typeface="+mn-lt"/>
              </a:rPr>
              <a:t>+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11D2540C-AD1E-C215-AA60-9C11644813D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1" y="85725"/>
            <a:ext cx="8228013" cy="1062038"/>
          </a:xfrm>
        </p:spPr>
        <p:txBody>
          <a:bodyPr rtlCol="0">
            <a:normAutofit/>
          </a:bodyPr>
          <a:lstStyle/>
          <a:p>
            <a:pPr>
              <a:lnSpc>
                <a:spcPct val="117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b="1" dirty="0">
                <a:latin typeface="+mn-lt"/>
              </a:rPr>
              <a:t>Encryption Scheme </a:t>
            </a:r>
          </a:p>
        </p:txBody>
      </p:sp>
      <p:sp>
        <p:nvSpPr>
          <p:cNvPr id="2" name="AutoShape 16">
            <a:extLst>
              <a:ext uri="{FF2B5EF4-FFF2-40B4-BE49-F238E27FC236}">
                <a16:creationId xmlns:a16="http://schemas.microsoft.com/office/drawing/2014/main" id="{CB0B5958-0059-7151-54CA-4CC1D38A809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28851" y="4202113"/>
            <a:ext cx="258763" cy="258762"/>
          </a:xfrm>
          <a:prstGeom prst="roundRect">
            <a:avLst>
              <a:gd name="adj" fmla="val 56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29713" name="AutoShape 17">
            <a:extLst>
              <a:ext uri="{FF2B5EF4-FFF2-40B4-BE49-F238E27FC236}">
                <a16:creationId xmlns:a16="http://schemas.microsoft.com/office/drawing/2014/main" id="{E89CA48B-9DEA-702E-4433-712C5E5ADFF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362450" y="4205289"/>
            <a:ext cx="1028700" cy="1082675"/>
          </a:xfrm>
          <a:prstGeom prst="roundRect">
            <a:avLst>
              <a:gd name="adj" fmla="val 139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9714" name="AutoShape 18">
            <a:extLst>
              <a:ext uri="{FF2B5EF4-FFF2-40B4-BE49-F238E27FC236}">
                <a16:creationId xmlns:a16="http://schemas.microsoft.com/office/drawing/2014/main" id="{F793AAC7-A56E-B778-EB30-B9C8C611FD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502276" y="4205289"/>
            <a:ext cx="257175" cy="1082675"/>
          </a:xfrm>
          <a:prstGeom prst="roundRect">
            <a:avLst>
              <a:gd name="adj" fmla="val 560"/>
            </a:avLst>
          </a:prstGeom>
          <a:solidFill>
            <a:srgbClr val="00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endParaRPr lang="en-US" altLang="en-US" sz="2200">
              <a:solidFill>
                <a:srgbClr val="800000"/>
              </a:solidFill>
            </a:endParaRPr>
          </a:p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800000"/>
                </a:solidFill>
              </a:rPr>
              <a:t>s</a:t>
            </a:r>
          </a:p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endParaRPr lang="en-US" altLang="en-US" sz="2200">
              <a:solidFill>
                <a:srgbClr val="800000"/>
              </a:solidFill>
            </a:endParaRPr>
          </a:p>
        </p:txBody>
      </p:sp>
      <p:sp>
        <p:nvSpPr>
          <p:cNvPr id="29715" name="AutoShape 19">
            <a:extLst>
              <a:ext uri="{FF2B5EF4-FFF2-40B4-BE49-F238E27FC236}">
                <a16:creationId xmlns:a16="http://schemas.microsoft.com/office/drawing/2014/main" id="{AC1E113E-B14A-3AB8-AE14-9866E882150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46800" y="4205289"/>
            <a:ext cx="255588" cy="1082675"/>
          </a:xfrm>
          <a:prstGeom prst="roundRect">
            <a:avLst>
              <a:gd name="adj" fmla="val 5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en-US" sz="1800"/>
          </a:p>
        </p:txBody>
      </p:sp>
      <p:sp>
        <p:nvSpPr>
          <p:cNvPr id="29716" name="Text Box 20">
            <a:extLst>
              <a:ext uri="{FF2B5EF4-FFF2-40B4-BE49-F238E27FC236}">
                <a16:creationId xmlns:a16="http://schemas.microsoft.com/office/drawing/2014/main" id="{D186F944-22F4-B27C-B65D-34EAE3E13E67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799139" y="4556126"/>
            <a:ext cx="25717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0021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29717" name="AutoShape 21">
            <a:extLst>
              <a:ext uri="{FF2B5EF4-FFF2-40B4-BE49-F238E27FC236}">
                <a16:creationId xmlns:a16="http://schemas.microsoft.com/office/drawing/2014/main" id="{B19B5EE2-1323-CE58-8AE7-1E14D8D2FFD8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92426" y="4213226"/>
            <a:ext cx="1323975" cy="258763"/>
          </a:xfrm>
          <a:prstGeom prst="roundRect">
            <a:avLst>
              <a:gd name="adj" fmla="val 560"/>
            </a:avLst>
          </a:prstGeom>
          <a:solidFill>
            <a:srgbClr val="FF00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9718" name="AutoShape 22">
            <a:extLst>
              <a:ext uri="{FF2B5EF4-FFF2-40B4-BE49-F238E27FC236}">
                <a16:creationId xmlns:a16="http://schemas.microsoft.com/office/drawing/2014/main" id="{A3DB00ED-077F-5C6D-9A37-23F5DF261189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4297363" y="4095751"/>
            <a:ext cx="349250" cy="1395413"/>
          </a:xfrm>
          <a:prstGeom prst="leftBracket">
            <a:avLst>
              <a:gd name="adj" fmla="val 33295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en-US" sz="1800"/>
          </a:p>
        </p:txBody>
      </p:sp>
      <p:sp>
        <p:nvSpPr>
          <p:cNvPr id="29719" name="AutoShape 23">
            <a:extLst>
              <a:ext uri="{FF2B5EF4-FFF2-40B4-BE49-F238E27FC236}">
                <a16:creationId xmlns:a16="http://schemas.microsoft.com/office/drawing/2014/main" id="{FF3D6ED1-00C3-4FF7-BC66-2747B4DE43C4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361114" y="4095751"/>
            <a:ext cx="174625" cy="1395413"/>
          </a:xfrm>
          <a:prstGeom prst="rightBracket">
            <a:avLst>
              <a:gd name="adj" fmla="val 66591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en-US" sz="1800"/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6E5854B2-ABE8-AFE5-2F62-BC588D9F1C39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21450" y="4092576"/>
            <a:ext cx="2555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0021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29721" name="AutoShape 25">
            <a:extLst>
              <a:ext uri="{FF2B5EF4-FFF2-40B4-BE49-F238E27FC236}">
                <a16:creationId xmlns:a16="http://schemas.microsoft.com/office/drawing/2014/main" id="{C4253EFB-CEC7-72E2-EB2C-69B17D2595CE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773863" y="4235451"/>
            <a:ext cx="258762" cy="257175"/>
          </a:xfrm>
          <a:prstGeom prst="roundRect">
            <a:avLst>
              <a:gd name="adj" fmla="val 5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en-US" sz="1800"/>
          </a:p>
        </p:txBody>
      </p:sp>
      <p:sp>
        <p:nvSpPr>
          <p:cNvPr id="29722" name="AutoShape 26">
            <a:extLst>
              <a:ext uri="{FF2B5EF4-FFF2-40B4-BE49-F238E27FC236}">
                <a16:creationId xmlns:a16="http://schemas.microsoft.com/office/drawing/2014/main" id="{9AC7AE77-3827-D34C-D730-1D10CE1BDAD0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362450" y="4205289"/>
            <a:ext cx="1028700" cy="1082675"/>
          </a:xfrm>
          <a:prstGeom prst="roundRect">
            <a:avLst>
              <a:gd name="adj" fmla="val 139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9723" name="AutoShape 27">
            <a:extLst>
              <a:ext uri="{FF2B5EF4-FFF2-40B4-BE49-F238E27FC236}">
                <a16:creationId xmlns:a16="http://schemas.microsoft.com/office/drawing/2014/main" id="{160B1431-6D43-F06B-6903-65973FD57430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502276" y="4205289"/>
            <a:ext cx="257175" cy="1082675"/>
          </a:xfrm>
          <a:prstGeom prst="roundRect">
            <a:avLst>
              <a:gd name="adj" fmla="val 560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endParaRPr lang="en-US" altLang="en-US" sz="2200">
              <a:solidFill>
                <a:srgbClr val="800000"/>
              </a:solidFill>
            </a:endParaRPr>
          </a:p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800000"/>
                </a:solidFill>
              </a:rPr>
              <a:t>s</a:t>
            </a:r>
          </a:p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endParaRPr lang="en-US" altLang="en-US" sz="2200">
              <a:solidFill>
                <a:srgbClr val="800000"/>
              </a:solidFill>
            </a:endParaRPr>
          </a:p>
        </p:txBody>
      </p:sp>
      <p:sp>
        <p:nvSpPr>
          <p:cNvPr id="29724" name="AutoShape 28">
            <a:extLst>
              <a:ext uri="{FF2B5EF4-FFF2-40B4-BE49-F238E27FC236}">
                <a16:creationId xmlns:a16="http://schemas.microsoft.com/office/drawing/2014/main" id="{D187BE2D-456A-3342-607A-3997E4D8554B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892426" y="4213226"/>
            <a:ext cx="1323975" cy="258763"/>
          </a:xfrm>
          <a:prstGeom prst="roundRect">
            <a:avLst>
              <a:gd name="adj" fmla="val 560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9725" name="AutoShape 29">
            <a:extLst>
              <a:ext uri="{FF2B5EF4-FFF2-40B4-BE49-F238E27FC236}">
                <a16:creationId xmlns:a16="http://schemas.microsoft.com/office/drawing/2014/main" id="{9EE71E05-8A52-AE53-AA1A-26C5953CBDB4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297363" y="4095751"/>
            <a:ext cx="349250" cy="1395413"/>
          </a:xfrm>
          <a:prstGeom prst="leftBracket">
            <a:avLst>
              <a:gd name="adj" fmla="val 33295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en-US" sz="1800"/>
          </a:p>
        </p:txBody>
      </p:sp>
      <p:sp>
        <p:nvSpPr>
          <p:cNvPr id="29726" name="AutoShape 30">
            <a:extLst>
              <a:ext uri="{FF2B5EF4-FFF2-40B4-BE49-F238E27FC236}">
                <a16:creationId xmlns:a16="http://schemas.microsoft.com/office/drawing/2014/main" id="{7C8AF66F-5A45-3414-9EEB-D5A6163651AA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362450" y="5632451"/>
            <a:ext cx="1028700" cy="1082675"/>
          </a:xfrm>
          <a:prstGeom prst="roundRect">
            <a:avLst>
              <a:gd name="adj" fmla="val 139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9727" name="AutoShape 31">
            <a:extLst>
              <a:ext uri="{FF2B5EF4-FFF2-40B4-BE49-F238E27FC236}">
                <a16:creationId xmlns:a16="http://schemas.microsoft.com/office/drawing/2014/main" id="{B90C18EB-46C0-A292-EDF1-85BAD2450B04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502276" y="5632451"/>
            <a:ext cx="257175" cy="1082675"/>
          </a:xfrm>
          <a:prstGeom prst="roundRect">
            <a:avLst>
              <a:gd name="adj" fmla="val 560"/>
            </a:avLst>
          </a:prstGeom>
          <a:solidFill>
            <a:srgbClr val="00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endParaRPr lang="en-US" altLang="en-US" sz="2200">
              <a:solidFill>
                <a:srgbClr val="800000"/>
              </a:solidFill>
            </a:endParaRPr>
          </a:p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800000"/>
                </a:solidFill>
              </a:rPr>
              <a:t>s</a:t>
            </a:r>
          </a:p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endParaRPr lang="en-US" altLang="en-US" sz="2200">
              <a:solidFill>
                <a:srgbClr val="800000"/>
              </a:solidFill>
            </a:endParaRPr>
          </a:p>
        </p:txBody>
      </p:sp>
      <p:sp>
        <p:nvSpPr>
          <p:cNvPr id="29728" name="AutoShape 32">
            <a:extLst>
              <a:ext uri="{FF2B5EF4-FFF2-40B4-BE49-F238E27FC236}">
                <a16:creationId xmlns:a16="http://schemas.microsoft.com/office/drawing/2014/main" id="{2939FB3E-8322-7E2B-EA48-1CE45E88A50A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946401" y="5640388"/>
            <a:ext cx="1325563" cy="258762"/>
          </a:xfrm>
          <a:prstGeom prst="roundRect">
            <a:avLst>
              <a:gd name="adj" fmla="val 560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9729" name="Text Box 33">
            <a:extLst>
              <a:ext uri="{FF2B5EF4-FFF2-40B4-BE49-F238E27FC236}">
                <a16:creationId xmlns:a16="http://schemas.microsoft.com/office/drawing/2014/main" id="{DB44A12A-26D4-094F-0564-C42819004F27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65814" y="5546726"/>
            <a:ext cx="255587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0021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29730" name="AutoShape 34">
            <a:extLst>
              <a:ext uri="{FF2B5EF4-FFF2-40B4-BE49-F238E27FC236}">
                <a16:creationId xmlns:a16="http://schemas.microsoft.com/office/drawing/2014/main" id="{E572F25D-5A7D-8520-60D2-E97DA3C22B98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240464" y="5662614"/>
            <a:ext cx="257175" cy="257175"/>
          </a:xfrm>
          <a:prstGeom prst="roundRect">
            <a:avLst>
              <a:gd name="adj" fmla="val 5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en-US" sz="1800"/>
          </a:p>
        </p:txBody>
      </p:sp>
      <p:sp>
        <p:nvSpPr>
          <p:cNvPr id="29731" name="AutoShape 35">
            <a:extLst>
              <a:ext uri="{FF2B5EF4-FFF2-40B4-BE49-F238E27FC236}">
                <a16:creationId xmlns:a16="http://schemas.microsoft.com/office/drawing/2014/main" id="{8296B821-A641-6C5F-8859-D71BEB8D66AA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362450" y="5632451"/>
            <a:ext cx="1028700" cy="1082675"/>
          </a:xfrm>
          <a:prstGeom prst="roundRect">
            <a:avLst>
              <a:gd name="adj" fmla="val 139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9732" name="AutoShape 36">
            <a:extLst>
              <a:ext uri="{FF2B5EF4-FFF2-40B4-BE49-F238E27FC236}">
                <a16:creationId xmlns:a16="http://schemas.microsoft.com/office/drawing/2014/main" id="{0D3663FE-3B73-08E7-63CE-E3B7635D8A71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502276" y="5632451"/>
            <a:ext cx="257175" cy="1082675"/>
          </a:xfrm>
          <a:prstGeom prst="roundRect">
            <a:avLst>
              <a:gd name="adj" fmla="val 560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endParaRPr lang="en-US" altLang="en-US" sz="2200">
              <a:solidFill>
                <a:srgbClr val="800000"/>
              </a:solidFill>
            </a:endParaRPr>
          </a:p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800000"/>
                </a:solidFill>
              </a:rPr>
              <a:t>s</a:t>
            </a:r>
          </a:p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endParaRPr lang="en-US" altLang="en-US" sz="2200">
              <a:solidFill>
                <a:srgbClr val="800000"/>
              </a:solidFill>
            </a:endParaRPr>
          </a:p>
        </p:txBody>
      </p:sp>
      <p:sp>
        <p:nvSpPr>
          <p:cNvPr id="29733" name="Text Box 37">
            <a:extLst>
              <a:ext uri="{FF2B5EF4-FFF2-40B4-BE49-F238E27FC236}">
                <a16:creationId xmlns:a16="http://schemas.microsoft.com/office/drawing/2014/main" id="{5B67E374-F2E5-5A94-31DB-940EAD607D72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557464" y="4151313"/>
            <a:ext cx="25717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0021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29734" name="Text Box 38">
            <a:extLst>
              <a:ext uri="{FF2B5EF4-FFF2-40B4-BE49-F238E27FC236}">
                <a16:creationId xmlns:a16="http://schemas.microsoft.com/office/drawing/2014/main" id="{62E72A33-7B35-0FD1-41DC-4EB7609F4BF1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557464" y="5556251"/>
            <a:ext cx="25717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0021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48" name="Text Box 24">
            <a:extLst>
              <a:ext uri="{FF2B5EF4-FFF2-40B4-BE49-F238E27FC236}">
                <a16:creationId xmlns:a16="http://schemas.microsoft.com/office/drawing/2014/main" id="{E1048603-A68C-0F2E-FCA2-F70BEB37E629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032625" y="4092576"/>
            <a:ext cx="2555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0021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49" name="AutoShape 25">
            <a:extLst>
              <a:ext uri="{FF2B5EF4-FFF2-40B4-BE49-F238E27FC236}">
                <a16:creationId xmlns:a16="http://schemas.microsoft.com/office/drawing/2014/main" id="{0F8D4DCE-D8FF-8191-211C-20AE2E451381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337426" y="4251326"/>
            <a:ext cx="257175" cy="257175"/>
          </a:xfrm>
          <a:prstGeom prst="roundRect">
            <a:avLst>
              <a:gd name="adj" fmla="val 560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en-US" sz="1600"/>
              <a:t>m</a:t>
            </a:r>
          </a:p>
        </p:txBody>
      </p:sp>
      <p:sp>
        <p:nvSpPr>
          <p:cNvPr id="50" name="Text Box 24">
            <a:extLst>
              <a:ext uri="{FF2B5EF4-FFF2-40B4-BE49-F238E27FC236}">
                <a16:creationId xmlns:a16="http://schemas.microsoft.com/office/drawing/2014/main" id="{7C0FA059-C4F8-08E8-93E1-5E8094EA5637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540501" y="5546726"/>
            <a:ext cx="257175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0021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51" name="AutoShape 25">
            <a:extLst>
              <a:ext uri="{FF2B5EF4-FFF2-40B4-BE49-F238E27FC236}">
                <a16:creationId xmlns:a16="http://schemas.microsoft.com/office/drawing/2014/main" id="{22F06315-EA28-56DE-5DAC-BF881FE377B9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846889" y="5661026"/>
            <a:ext cx="257175" cy="258763"/>
          </a:xfrm>
          <a:prstGeom prst="roundRect">
            <a:avLst>
              <a:gd name="adj" fmla="val 560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en-US" sz="1600"/>
              <a:t>m</a:t>
            </a:r>
          </a:p>
        </p:txBody>
      </p:sp>
      <p:sp>
        <p:nvSpPr>
          <p:cNvPr id="17438" name="AutoShape 2">
            <a:extLst>
              <a:ext uri="{FF2B5EF4-FFF2-40B4-BE49-F238E27FC236}">
                <a16:creationId xmlns:a16="http://schemas.microsoft.com/office/drawing/2014/main" id="{8CB9E042-1C51-0B71-4545-2A1B6A70A779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044701" y="1158875"/>
            <a:ext cx="1223963" cy="1289050"/>
          </a:xfrm>
          <a:prstGeom prst="roundRect">
            <a:avLst>
              <a:gd name="adj" fmla="val 116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7439" name="AutoShape 3">
            <a:extLst>
              <a:ext uri="{FF2B5EF4-FFF2-40B4-BE49-F238E27FC236}">
                <a16:creationId xmlns:a16="http://schemas.microsoft.com/office/drawing/2014/main" id="{1ED15E39-C0CC-B3A7-27B1-CD425347ACCE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402013" y="1158875"/>
            <a:ext cx="304800" cy="1289050"/>
          </a:xfrm>
          <a:prstGeom prst="roundRect">
            <a:avLst>
              <a:gd name="adj" fmla="val 468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endParaRPr lang="en-US" altLang="en-US" sz="2900">
              <a:solidFill>
                <a:srgbClr val="800000"/>
              </a:solidFill>
            </a:endParaRPr>
          </a:p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800000"/>
                </a:solidFill>
              </a:rPr>
              <a:t>s</a:t>
            </a:r>
          </a:p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endParaRPr lang="en-US" altLang="en-US" sz="2900">
              <a:solidFill>
                <a:srgbClr val="800000"/>
              </a:solidFill>
            </a:endParaRPr>
          </a:p>
        </p:txBody>
      </p:sp>
      <p:sp>
        <p:nvSpPr>
          <p:cNvPr id="17440" name="AutoShape 4">
            <a:extLst>
              <a:ext uri="{FF2B5EF4-FFF2-40B4-BE49-F238E27FC236}">
                <a16:creationId xmlns:a16="http://schemas.microsoft.com/office/drawing/2014/main" id="{571A1CF6-E102-E3B5-0D1E-32AE1376C2FC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984750" y="1158875"/>
            <a:ext cx="304800" cy="1289050"/>
          </a:xfrm>
          <a:prstGeom prst="roundRect">
            <a:avLst>
              <a:gd name="adj" fmla="val 46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7441" name="Text Box 5">
            <a:extLst>
              <a:ext uri="{FF2B5EF4-FFF2-40B4-BE49-F238E27FC236}">
                <a16:creationId xmlns:a16="http://schemas.microsoft.com/office/drawing/2014/main" id="{330FA900-C3A0-1787-CF1E-1C6653EB94F8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538664" y="1576388"/>
            <a:ext cx="3063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17442" name="AutoShape 6">
            <a:extLst>
              <a:ext uri="{FF2B5EF4-FFF2-40B4-BE49-F238E27FC236}">
                <a16:creationId xmlns:a16="http://schemas.microsoft.com/office/drawing/2014/main" id="{EB50E324-253F-7BE1-DDCA-5E8DFB6547B2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168775" y="1158875"/>
            <a:ext cx="306388" cy="1289050"/>
          </a:xfrm>
          <a:prstGeom prst="roundRect">
            <a:avLst>
              <a:gd name="adj" fmla="val 46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800000"/>
              </a:solidFill>
            </a:endParaRPr>
          </a:p>
        </p:txBody>
      </p:sp>
      <p:sp>
        <p:nvSpPr>
          <p:cNvPr id="17443" name="Text Box 7">
            <a:extLst>
              <a:ext uri="{FF2B5EF4-FFF2-40B4-BE49-F238E27FC236}">
                <a16:creationId xmlns:a16="http://schemas.microsoft.com/office/drawing/2014/main" id="{B168E294-CF15-285A-6D90-3467352F86BA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756025" y="1576388"/>
            <a:ext cx="3048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7444" name="AutoShape 8">
            <a:extLst>
              <a:ext uri="{FF2B5EF4-FFF2-40B4-BE49-F238E27FC236}">
                <a16:creationId xmlns:a16="http://schemas.microsoft.com/office/drawing/2014/main" id="{92EF3285-50BF-8555-EFF1-34F4255A4410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054976" y="1192213"/>
            <a:ext cx="1223963" cy="1289050"/>
          </a:xfrm>
          <a:prstGeom prst="roundRect">
            <a:avLst>
              <a:gd name="adj" fmla="val 116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7445" name="AutoShape 9">
            <a:extLst>
              <a:ext uri="{FF2B5EF4-FFF2-40B4-BE49-F238E27FC236}">
                <a16:creationId xmlns:a16="http://schemas.microsoft.com/office/drawing/2014/main" id="{A93CA282-1C6C-BC35-99EB-71EA24464798}"/>
              </a:ext>
            </a:extLst>
          </p:cNvPr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9263063" y="1192213"/>
            <a:ext cx="304800" cy="1289050"/>
          </a:xfrm>
          <a:prstGeom prst="roundRect">
            <a:avLst>
              <a:gd name="adj" fmla="val 46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7446" name="AutoShape 10">
            <a:extLst>
              <a:ext uri="{FF2B5EF4-FFF2-40B4-BE49-F238E27FC236}">
                <a16:creationId xmlns:a16="http://schemas.microsoft.com/office/drawing/2014/main" id="{E3DEEFED-E4D0-EDC2-8370-6948B705B4EA}"/>
              </a:ext>
            </a:extLst>
          </p:cNvPr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6381750" y="1217614"/>
            <a:ext cx="1574800" cy="307975"/>
          </a:xfrm>
          <a:prstGeom prst="roundRect">
            <a:avLst>
              <a:gd name="adj" fmla="val 468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61" name="Text Box 11">
            <a:extLst>
              <a:ext uri="{FF2B5EF4-FFF2-40B4-BE49-F238E27FC236}">
                <a16:creationId xmlns:a16="http://schemas.microsoft.com/office/drawing/2014/main" id="{7F049E8F-86B7-0BF8-B9E1-18EB76DD5E1F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8010525" y="2441575"/>
            <a:ext cx="16573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>
              <a:defRPr/>
            </a:pPr>
            <a:r>
              <a:rPr lang="en-US" sz="2900" dirty="0">
                <a:solidFill>
                  <a:srgbClr val="000000"/>
                </a:solidFill>
                <a:latin typeface="+mn-lt"/>
              </a:rPr>
              <a:t>+</a:t>
            </a:r>
          </a:p>
        </p:txBody>
      </p:sp>
      <p:sp>
        <p:nvSpPr>
          <p:cNvPr id="17448" name="AutoShape 12">
            <a:extLst>
              <a:ext uri="{FF2B5EF4-FFF2-40B4-BE49-F238E27FC236}">
                <a16:creationId xmlns:a16="http://schemas.microsoft.com/office/drawing/2014/main" id="{C1F4D3D8-7F3A-5C66-BEE0-51C50566DC8E}"/>
              </a:ext>
            </a:extLst>
          </p:cNvPr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8040688" y="2882900"/>
            <a:ext cx="1535112" cy="306388"/>
          </a:xfrm>
          <a:prstGeom prst="roundRect">
            <a:avLst>
              <a:gd name="adj" fmla="val 46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en-US"/>
          </a:p>
        </p:txBody>
      </p:sp>
      <p:sp>
        <p:nvSpPr>
          <p:cNvPr id="17449" name="AutoShape 13">
            <a:extLst>
              <a:ext uri="{FF2B5EF4-FFF2-40B4-BE49-F238E27FC236}">
                <a16:creationId xmlns:a16="http://schemas.microsoft.com/office/drawing/2014/main" id="{D38A9AE0-60B7-BDF6-4663-D48C4CA40680}"/>
              </a:ext>
            </a:extLst>
          </p:cNvPr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8078789" y="4508501"/>
            <a:ext cx="1227137" cy="307975"/>
          </a:xfrm>
          <a:prstGeom prst="roundRect">
            <a:avLst>
              <a:gd name="adj" fmla="val 468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7450" name="AutoShape 14">
            <a:extLst>
              <a:ext uri="{FF2B5EF4-FFF2-40B4-BE49-F238E27FC236}">
                <a16:creationId xmlns:a16="http://schemas.microsoft.com/office/drawing/2014/main" id="{253F0B26-1BF9-5245-9DA4-446F6AC23F52}"/>
              </a:ext>
            </a:extLst>
          </p:cNvPr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9286876" y="4508501"/>
            <a:ext cx="307975" cy="307975"/>
          </a:xfrm>
          <a:prstGeom prst="roundRect">
            <a:avLst>
              <a:gd name="adj" fmla="val 468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65" name="Text Box 15">
            <a:extLst>
              <a:ext uri="{FF2B5EF4-FFF2-40B4-BE49-F238E27FC236}">
                <a16:creationId xmlns:a16="http://schemas.microsoft.com/office/drawing/2014/main" id="{C6A0EC24-DC40-AB6A-97FF-5849018B5D92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8037514" y="3933825"/>
            <a:ext cx="165893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>
              <a:defRPr/>
            </a:pPr>
            <a:r>
              <a:rPr lang="en-US" sz="2900" dirty="0">
                <a:solidFill>
                  <a:srgbClr val="000000"/>
                </a:solidFill>
                <a:latin typeface="+mn-lt"/>
              </a:rPr>
              <a:t>=</a:t>
            </a:r>
          </a:p>
        </p:txBody>
      </p:sp>
      <p:sp>
        <p:nvSpPr>
          <p:cNvPr id="17452" name="AutoShape 24">
            <a:extLst>
              <a:ext uri="{FF2B5EF4-FFF2-40B4-BE49-F238E27FC236}">
                <a16:creationId xmlns:a16="http://schemas.microsoft.com/office/drawing/2014/main" id="{D355ECC8-0F6A-CE56-E05D-B13757223ADC}"/>
              </a:ext>
            </a:extLst>
          </p:cNvPr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8054975" y="3687764"/>
            <a:ext cx="1225550" cy="307975"/>
          </a:xfrm>
          <a:prstGeom prst="roundRect">
            <a:avLst>
              <a:gd name="adj" fmla="val 46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7453" name="AutoShape 25">
            <a:extLst>
              <a:ext uri="{FF2B5EF4-FFF2-40B4-BE49-F238E27FC236}">
                <a16:creationId xmlns:a16="http://schemas.microsoft.com/office/drawing/2014/main" id="{B1749D98-5129-B2B0-B97B-98F9EA7D783C}"/>
              </a:ext>
            </a:extLst>
          </p:cNvPr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9278939" y="3687764"/>
            <a:ext cx="306387" cy="307975"/>
          </a:xfrm>
          <a:prstGeom prst="roundRect">
            <a:avLst>
              <a:gd name="adj" fmla="val 46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68" name="Text Box 11">
            <a:extLst>
              <a:ext uri="{FF2B5EF4-FFF2-40B4-BE49-F238E27FC236}">
                <a16:creationId xmlns:a16="http://schemas.microsoft.com/office/drawing/2014/main" id="{5B2653BD-3B83-C579-3CA4-7B18015902C5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8010525" y="3198813"/>
            <a:ext cx="16573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>
              <a:defRPr/>
            </a:pPr>
            <a:r>
              <a:rPr lang="en-US" sz="2900" dirty="0">
                <a:solidFill>
                  <a:srgbClr val="000000"/>
                </a:solidFill>
                <a:latin typeface="+mn-lt"/>
              </a:rPr>
              <a:t>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5" grpId="0" animBg="1"/>
      <p:bldP spid="29718" grpId="0" animBg="1"/>
      <p:bldP spid="29719" grpId="0" animBg="1"/>
      <p:bldP spid="29721" grpId="0" animBg="1"/>
      <p:bldP spid="29725" grpId="0" animBg="1"/>
      <p:bldP spid="29730" grpId="0" animBg="1"/>
      <p:bldP spid="49" grpId="0" animBg="1"/>
      <p:bldP spid="5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A4B1DD73-EEEF-CB06-0DE4-92A78962573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1" y="85725"/>
            <a:ext cx="8228013" cy="1062038"/>
          </a:xfrm>
        </p:spPr>
        <p:txBody>
          <a:bodyPr rtlCol="0">
            <a:normAutofit/>
          </a:bodyPr>
          <a:lstStyle/>
          <a:p>
            <a:pPr>
              <a:lnSpc>
                <a:spcPct val="117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b="1" dirty="0">
                <a:latin typeface="+mn-lt"/>
              </a:rPr>
              <a:t>Encryption Scheme</a:t>
            </a:r>
          </a:p>
        </p:txBody>
      </p:sp>
      <p:sp>
        <p:nvSpPr>
          <p:cNvPr id="2" name="AutoShape 16">
            <a:extLst>
              <a:ext uri="{FF2B5EF4-FFF2-40B4-BE49-F238E27FC236}">
                <a16:creationId xmlns:a16="http://schemas.microsoft.com/office/drawing/2014/main" id="{7BBF5F89-2714-78C1-23F6-85A368F88DB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62100" y="4229100"/>
            <a:ext cx="1004888" cy="241300"/>
          </a:xfrm>
          <a:prstGeom prst="roundRect">
            <a:avLst>
              <a:gd name="adj" fmla="val 602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>
                <a:solidFill>
                  <a:srgbClr val="000000"/>
                </a:solidFill>
                <a:latin typeface="+mn-lt"/>
              </a:rPr>
              <a:t>u</a:t>
            </a:r>
          </a:p>
        </p:txBody>
      </p:sp>
      <p:sp>
        <p:nvSpPr>
          <p:cNvPr id="30737" name="AutoShape 17">
            <a:extLst>
              <a:ext uri="{FF2B5EF4-FFF2-40B4-BE49-F238E27FC236}">
                <a16:creationId xmlns:a16="http://schemas.microsoft.com/office/drawing/2014/main" id="{889F85B4-1C02-AD1F-5C79-D48023C63C2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19376" y="4221164"/>
            <a:ext cx="239713" cy="1011237"/>
          </a:xfrm>
          <a:prstGeom prst="roundRect">
            <a:avLst>
              <a:gd name="adj" fmla="val 602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200">
              <a:solidFill>
                <a:srgbClr val="800000"/>
              </a:solidFill>
              <a:latin typeface="+mn-lt"/>
            </a:endParaRPr>
          </a:p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>
                <a:solidFill>
                  <a:srgbClr val="800000"/>
                </a:solidFill>
                <a:latin typeface="+mn-lt"/>
              </a:rPr>
              <a:t>s</a:t>
            </a:r>
          </a:p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20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0738" name="AutoShape 18">
            <a:extLst>
              <a:ext uri="{FF2B5EF4-FFF2-40B4-BE49-F238E27FC236}">
                <a16:creationId xmlns:a16="http://schemas.microsoft.com/office/drawing/2014/main" id="{58C4BD43-AEF7-23DF-A9EF-AAC1F5B5347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25976" y="4197350"/>
            <a:ext cx="957263" cy="1009650"/>
          </a:xfrm>
          <a:prstGeom prst="roundRect">
            <a:avLst>
              <a:gd name="adj" fmla="val 14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>
                <a:solidFill>
                  <a:srgbClr val="000000"/>
                </a:solidFill>
                <a:latin typeface="+mn-lt"/>
              </a:rPr>
              <a:t>A</a:t>
            </a:r>
          </a:p>
        </p:txBody>
      </p:sp>
      <p:sp>
        <p:nvSpPr>
          <p:cNvPr id="30739" name="AutoShape 19">
            <a:extLst>
              <a:ext uri="{FF2B5EF4-FFF2-40B4-BE49-F238E27FC236}">
                <a16:creationId xmlns:a16="http://schemas.microsoft.com/office/drawing/2014/main" id="{9A3CA3E2-E770-36A7-8837-7F385886FF5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16289" y="4216400"/>
            <a:ext cx="1233487" cy="241300"/>
          </a:xfrm>
          <a:prstGeom prst="roundRect">
            <a:avLst>
              <a:gd name="adj" fmla="val 602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>
                <a:solidFill>
                  <a:srgbClr val="000000"/>
                </a:solidFill>
                <a:latin typeface="+mn-lt"/>
              </a:rPr>
              <a:t>r</a:t>
            </a:r>
          </a:p>
        </p:txBody>
      </p:sp>
      <p:sp>
        <p:nvSpPr>
          <p:cNvPr id="30740" name="AutoShape 20">
            <a:extLst>
              <a:ext uri="{FF2B5EF4-FFF2-40B4-BE49-F238E27FC236}">
                <a16:creationId xmlns:a16="http://schemas.microsoft.com/office/drawing/2014/main" id="{BB61A527-3505-5156-2C55-35EC090C4F9C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945189" y="4221163"/>
            <a:ext cx="1004887" cy="239712"/>
          </a:xfrm>
          <a:prstGeom prst="roundRect">
            <a:avLst>
              <a:gd name="adj" fmla="val 602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fr-FR" altLang="en-US" sz="1800">
              <a:latin typeface="+mn-lt"/>
            </a:endParaRPr>
          </a:p>
        </p:txBody>
      </p:sp>
      <p:sp>
        <p:nvSpPr>
          <p:cNvPr id="30741" name="AutoShape 21">
            <a:extLst>
              <a:ext uri="{FF2B5EF4-FFF2-40B4-BE49-F238E27FC236}">
                <a16:creationId xmlns:a16="http://schemas.microsoft.com/office/drawing/2014/main" id="{982B69CB-5E25-44D3-B020-345E5682B825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200401" y="4094163"/>
            <a:ext cx="163513" cy="1301750"/>
          </a:xfrm>
          <a:prstGeom prst="leftBracket">
            <a:avLst>
              <a:gd name="adj" fmla="val 6634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fr-FR" altLang="en-US" sz="1800">
              <a:latin typeface="+mn-lt"/>
            </a:endParaRPr>
          </a:p>
        </p:txBody>
      </p:sp>
      <p:sp>
        <p:nvSpPr>
          <p:cNvPr id="30742" name="AutoShape 22">
            <a:extLst>
              <a:ext uri="{FF2B5EF4-FFF2-40B4-BE49-F238E27FC236}">
                <a16:creationId xmlns:a16="http://schemas.microsoft.com/office/drawing/2014/main" id="{872E8260-CE95-1873-36C5-50C190117965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6854826" y="4119563"/>
            <a:ext cx="163513" cy="1301750"/>
          </a:xfrm>
          <a:prstGeom prst="rightBracket">
            <a:avLst>
              <a:gd name="adj" fmla="val 6634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fr-FR" altLang="en-US" sz="1800">
              <a:latin typeface="+mn-lt"/>
            </a:endParaRPr>
          </a:p>
        </p:txBody>
      </p:sp>
      <p:sp>
        <p:nvSpPr>
          <p:cNvPr id="30743" name="AutoShape 23">
            <a:extLst>
              <a:ext uri="{FF2B5EF4-FFF2-40B4-BE49-F238E27FC236}">
                <a16:creationId xmlns:a16="http://schemas.microsoft.com/office/drawing/2014/main" id="{ACC1D68B-6BAE-2456-A0A3-01056D6DB53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129464" y="4221164"/>
            <a:ext cx="238125" cy="1011237"/>
          </a:xfrm>
          <a:prstGeom prst="roundRect">
            <a:avLst>
              <a:gd name="adj" fmla="val 602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200">
              <a:solidFill>
                <a:srgbClr val="800000"/>
              </a:solidFill>
              <a:latin typeface="+mn-lt"/>
            </a:endParaRPr>
          </a:p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>
                <a:solidFill>
                  <a:srgbClr val="800000"/>
                </a:solidFill>
                <a:latin typeface="+mn-lt"/>
              </a:rPr>
              <a:t>s</a:t>
            </a:r>
          </a:p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20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0744" name="Text Box 24">
            <a:extLst>
              <a:ext uri="{FF2B5EF4-FFF2-40B4-BE49-F238E27FC236}">
                <a16:creationId xmlns:a16="http://schemas.microsoft.com/office/drawing/2014/main" id="{E7370060-BE92-A782-53C8-F9289DFA14F9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911476" y="4170364"/>
            <a:ext cx="2381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0021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>
                <a:solidFill>
                  <a:srgbClr val="000000"/>
                </a:solidFill>
                <a:latin typeface="+mn-lt"/>
              </a:rPr>
              <a:t>=</a:t>
            </a:r>
          </a:p>
        </p:txBody>
      </p:sp>
      <p:sp>
        <p:nvSpPr>
          <p:cNvPr id="30745" name="Text Box 25">
            <a:extLst>
              <a:ext uri="{FF2B5EF4-FFF2-40B4-BE49-F238E27FC236}">
                <a16:creationId xmlns:a16="http://schemas.microsoft.com/office/drawing/2014/main" id="{ED6CCB4A-7D83-3ACB-9BBF-2B4BC9678E2D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641976" y="4144964"/>
            <a:ext cx="239713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0021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>
                <a:solidFill>
                  <a:srgbClr val="000000"/>
                </a:solidFill>
                <a:latin typeface="+mn-lt"/>
              </a:rPr>
              <a:t>+</a:t>
            </a:r>
          </a:p>
        </p:txBody>
      </p:sp>
      <p:sp>
        <p:nvSpPr>
          <p:cNvPr id="30746" name="AutoShape 26">
            <a:extLst>
              <a:ext uri="{FF2B5EF4-FFF2-40B4-BE49-F238E27FC236}">
                <a16:creationId xmlns:a16="http://schemas.microsoft.com/office/drawing/2014/main" id="{FBF379E7-BF4C-C8B2-50B5-7D4E590B81D1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625976" y="5600700"/>
            <a:ext cx="957263" cy="1011238"/>
          </a:xfrm>
          <a:prstGeom prst="roundRect">
            <a:avLst>
              <a:gd name="adj" fmla="val 14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>
                <a:solidFill>
                  <a:srgbClr val="000000"/>
                </a:solidFill>
                <a:latin typeface="+mn-lt"/>
              </a:rPr>
              <a:t>A</a:t>
            </a:r>
          </a:p>
        </p:txBody>
      </p:sp>
      <p:sp>
        <p:nvSpPr>
          <p:cNvPr id="30747" name="AutoShape 27">
            <a:extLst>
              <a:ext uri="{FF2B5EF4-FFF2-40B4-BE49-F238E27FC236}">
                <a16:creationId xmlns:a16="http://schemas.microsoft.com/office/drawing/2014/main" id="{4D1A64E4-2583-A7B4-5E91-F425825D3CBA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316289" y="5621338"/>
            <a:ext cx="1233487" cy="239712"/>
          </a:xfrm>
          <a:prstGeom prst="roundRect">
            <a:avLst>
              <a:gd name="adj" fmla="val 602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>
                <a:solidFill>
                  <a:srgbClr val="000000"/>
                </a:solidFill>
                <a:latin typeface="+mn-lt"/>
              </a:rPr>
              <a:t>r</a:t>
            </a:r>
          </a:p>
        </p:txBody>
      </p:sp>
      <p:sp>
        <p:nvSpPr>
          <p:cNvPr id="30748" name="AutoShape 28">
            <a:extLst>
              <a:ext uri="{FF2B5EF4-FFF2-40B4-BE49-F238E27FC236}">
                <a16:creationId xmlns:a16="http://schemas.microsoft.com/office/drawing/2014/main" id="{3D0744A8-93F0-B9DC-3C51-31FF75DF9C6A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659438" y="5592764"/>
            <a:ext cx="239712" cy="1011237"/>
          </a:xfrm>
          <a:prstGeom prst="roundRect">
            <a:avLst>
              <a:gd name="adj" fmla="val 602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200">
              <a:solidFill>
                <a:srgbClr val="800000"/>
              </a:solidFill>
              <a:latin typeface="+mn-lt"/>
            </a:endParaRPr>
          </a:p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>
                <a:solidFill>
                  <a:srgbClr val="800000"/>
                </a:solidFill>
                <a:latin typeface="+mn-lt"/>
              </a:rPr>
              <a:t>s</a:t>
            </a:r>
          </a:p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20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0749" name="Text Box 29">
            <a:extLst>
              <a:ext uri="{FF2B5EF4-FFF2-40B4-BE49-F238E27FC236}">
                <a16:creationId xmlns:a16="http://schemas.microsoft.com/office/drawing/2014/main" id="{F02C8525-E497-909D-22BA-C0AFE2CA9C30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002338" y="5445126"/>
            <a:ext cx="23971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0021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>
                <a:solidFill>
                  <a:srgbClr val="000000"/>
                </a:solidFill>
                <a:latin typeface="+mn-lt"/>
              </a:rPr>
              <a:t>+</a:t>
            </a:r>
          </a:p>
        </p:txBody>
      </p:sp>
      <p:sp>
        <p:nvSpPr>
          <p:cNvPr id="30750" name="AutoShape 30">
            <a:extLst>
              <a:ext uri="{FF2B5EF4-FFF2-40B4-BE49-F238E27FC236}">
                <a16:creationId xmlns:a16="http://schemas.microsoft.com/office/drawing/2014/main" id="{20FFB3BD-F2B5-A1BF-71C0-5BB171CB8CD6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402388" y="5592763"/>
            <a:ext cx="241300" cy="239712"/>
          </a:xfrm>
          <a:prstGeom prst="roundRect">
            <a:avLst>
              <a:gd name="adj" fmla="val 602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fr-FR" altLang="en-US" sz="1800">
              <a:latin typeface="+mn-lt"/>
            </a:endParaRPr>
          </a:p>
        </p:txBody>
      </p:sp>
      <p:sp>
        <p:nvSpPr>
          <p:cNvPr id="30751" name="Text Box 31">
            <a:extLst>
              <a:ext uri="{FF2B5EF4-FFF2-40B4-BE49-F238E27FC236}">
                <a16:creationId xmlns:a16="http://schemas.microsoft.com/office/drawing/2014/main" id="{0552A5F4-1034-F208-019E-9E708849096A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911476" y="5543551"/>
            <a:ext cx="2381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0021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>
                <a:solidFill>
                  <a:srgbClr val="000000"/>
                </a:solidFill>
                <a:latin typeface="+mn-lt"/>
              </a:rPr>
              <a:t>=</a:t>
            </a:r>
          </a:p>
        </p:txBody>
      </p:sp>
      <p:sp>
        <p:nvSpPr>
          <p:cNvPr id="30752" name="Text Box 32">
            <a:extLst>
              <a:ext uri="{FF2B5EF4-FFF2-40B4-BE49-F238E27FC236}">
                <a16:creationId xmlns:a16="http://schemas.microsoft.com/office/drawing/2014/main" id="{032823A7-4135-0E01-B542-C2D3989E70A9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816726" y="5445126"/>
            <a:ext cx="2381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0021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≈</a:t>
            </a:r>
          </a:p>
        </p:txBody>
      </p:sp>
      <p:sp>
        <p:nvSpPr>
          <p:cNvPr id="30753" name="AutoShape 33">
            <a:extLst>
              <a:ext uri="{FF2B5EF4-FFF2-40B4-BE49-F238E27FC236}">
                <a16:creationId xmlns:a16="http://schemas.microsoft.com/office/drawing/2014/main" id="{80220C67-3C54-EC92-9F85-D2E17106A8F6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248526" y="5580063"/>
            <a:ext cx="239713" cy="241300"/>
          </a:xfrm>
          <a:prstGeom prst="roundRect">
            <a:avLst>
              <a:gd name="adj" fmla="val 602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>
                <a:solidFill>
                  <a:srgbClr val="000000"/>
                </a:solidFill>
                <a:latin typeface="+mn-lt"/>
              </a:rPr>
              <a:t>v</a:t>
            </a:r>
          </a:p>
        </p:txBody>
      </p:sp>
      <p:sp>
        <p:nvSpPr>
          <p:cNvPr id="43" name="Text Box 24">
            <a:extLst>
              <a:ext uri="{FF2B5EF4-FFF2-40B4-BE49-F238E27FC236}">
                <a16:creationId xmlns:a16="http://schemas.microsoft.com/office/drawing/2014/main" id="{EC97F0F3-5F3F-120E-3647-4AE1CA82C01C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535864" y="5461001"/>
            <a:ext cx="25717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0021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>
                <a:solidFill>
                  <a:srgbClr val="000000"/>
                </a:solidFill>
                <a:latin typeface="+mn-lt"/>
              </a:rPr>
              <a:t>-</a:t>
            </a:r>
          </a:p>
        </p:txBody>
      </p:sp>
      <p:sp>
        <p:nvSpPr>
          <p:cNvPr id="44" name="AutoShape 25">
            <a:extLst>
              <a:ext uri="{FF2B5EF4-FFF2-40B4-BE49-F238E27FC236}">
                <a16:creationId xmlns:a16="http://schemas.microsoft.com/office/drawing/2014/main" id="{A8E7FDAC-08AD-64E0-1374-8AB3846464EB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842251" y="5575301"/>
            <a:ext cx="257175" cy="257175"/>
          </a:xfrm>
          <a:prstGeom prst="roundRect">
            <a:avLst>
              <a:gd name="adj" fmla="val 560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fr-FR" altLang="en-US" sz="1600">
                <a:latin typeface="+mn-lt"/>
              </a:rPr>
              <a:t>m</a:t>
            </a:r>
          </a:p>
        </p:txBody>
      </p:sp>
      <p:sp>
        <p:nvSpPr>
          <p:cNvPr id="19479" name="AutoShape 2">
            <a:extLst>
              <a:ext uri="{FF2B5EF4-FFF2-40B4-BE49-F238E27FC236}">
                <a16:creationId xmlns:a16="http://schemas.microsoft.com/office/drawing/2014/main" id="{ADB2D4C0-BD33-5385-849C-23CF4AA499E5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044701" y="1158875"/>
            <a:ext cx="1223963" cy="1289050"/>
          </a:xfrm>
          <a:prstGeom prst="roundRect">
            <a:avLst>
              <a:gd name="adj" fmla="val 116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9480" name="AutoShape 3">
            <a:extLst>
              <a:ext uri="{FF2B5EF4-FFF2-40B4-BE49-F238E27FC236}">
                <a16:creationId xmlns:a16="http://schemas.microsoft.com/office/drawing/2014/main" id="{FCDCD7DC-B3E9-A0C4-EFE7-49A512AAC05A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402013" y="1158875"/>
            <a:ext cx="304800" cy="1289050"/>
          </a:xfrm>
          <a:prstGeom prst="roundRect">
            <a:avLst>
              <a:gd name="adj" fmla="val 468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endParaRPr lang="en-US" altLang="en-US" sz="2900">
              <a:solidFill>
                <a:srgbClr val="800000"/>
              </a:solidFill>
            </a:endParaRPr>
          </a:p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800000"/>
                </a:solidFill>
              </a:rPr>
              <a:t>s</a:t>
            </a:r>
          </a:p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endParaRPr lang="en-US" altLang="en-US" sz="2900">
              <a:solidFill>
                <a:srgbClr val="800000"/>
              </a:solidFill>
            </a:endParaRPr>
          </a:p>
        </p:txBody>
      </p:sp>
      <p:sp>
        <p:nvSpPr>
          <p:cNvPr id="19481" name="AutoShape 4">
            <a:extLst>
              <a:ext uri="{FF2B5EF4-FFF2-40B4-BE49-F238E27FC236}">
                <a16:creationId xmlns:a16="http://schemas.microsoft.com/office/drawing/2014/main" id="{B5B14AA7-A778-42E8-702B-3072952C9E92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984750" y="1158875"/>
            <a:ext cx="304800" cy="1289050"/>
          </a:xfrm>
          <a:prstGeom prst="roundRect">
            <a:avLst>
              <a:gd name="adj" fmla="val 46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9482" name="Text Box 5">
            <a:extLst>
              <a:ext uri="{FF2B5EF4-FFF2-40B4-BE49-F238E27FC236}">
                <a16:creationId xmlns:a16="http://schemas.microsoft.com/office/drawing/2014/main" id="{D3866384-A8E8-3AE4-554F-9395C0C40B2A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538664" y="1576388"/>
            <a:ext cx="3063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19483" name="AutoShape 6">
            <a:extLst>
              <a:ext uri="{FF2B5EF4-FFF2-40B4-BE49-F238E27FC236}">
                <a16:creationId xmlns:a16="http://schemas.microsoft.com/office/drawing/2014/main" id="{1FC605C8-C4F8-A1F5-B2C4-6487E67DC319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4168775" y="1158875"/>
            <a:ext cx="306388" cy="1289050"/>
          </a:xfrm>
          <a:prstGeom prst="roundRect">
            <a:avLst>
              <a:gd name="adj" fmla="val 46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800000"/>
              </a:solidFill>
            </a:endParaRPr>
          </a:p>
        </p:txBody>
      </p:sp>
      <p:sp>
        <p:nvSpPr>
          <p:cNvPr id="19484" name="Text Box 7">
            <a:extLst>
              <a:ext uri="{FF2B5EF4-FFF2-40B4-BE49-F238E27FC236}">
                <a16:creationId xmlns:a16="http://schemas.microsoft.com/office/drawing/2014/main" id="{4E06BF49-6B0F-4357-EC05-B900EFCC80A7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756025" y="1576388"/>
            <a:ext cx="3048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9485" name="AutoShape 8">
            <a:extLst>
              <a:ext uri="{FF2B5EF4-FFF2-40B4-BE49-F238E27FC236}">
                <a16:creationId xmlns:a16="http://schemas.microsoft.com/office/drawing/2014/main" id="{161C30FC-4279-A383-666F-D229A9936887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054976" y="1192213"/>
            <a:ext cx="1223963" cy="1289050"/>
          </a:xfrm>
          <a:prstGeom prst="roundRect">
            <a:avLst>
              <a:gd name="adj" fmla="val 116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9486" name="AutoShape 9">
            <a:extLst>
              <a:ext uri="{FF2B5EF4-FFF2-40B4-BE49-F238E27FC236}">
                <a16:creationId xmlns:a16="http://schemas.microsoft.com/office/drawing/2014/main" id="{B6C8CAFD-459C-CD21-B134-B3346736C50A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9263063" y="1192213"/>
            <a:ext cx="304800" cy="1289050"/>
          </a:xfrm>
          <a:prstGeom prst="roundRect">
            <a:avLst>
              <a:gd name="adj" fmla="val 46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9487" name="AutoShape 10">
            <a:extLst>
              <a:ext uri="{FF2B5EF4-FFF2-40B4-BE49-F238E27FC236}">
                <a16:creationId xmlns:a16="http://schemas.microsoft.com/office/drawing/2014/main" id="{1E749DCE-B0E2-1770-18C3-A2827C1EA9BE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381750" y="1217614"/>
            <a:ext cx="1574800" cy="307975"/>
          </a:xfrm>
          <a:prstGeom prst="roundRect">
            <a:avLst>
              <a:gd name="adj" fmla="val 468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54" name="Text Box 11">
            <a:extLst>
              <a:ext uri="{FF2B5EF4-FFF2-40B4-BE49-F238E27FC236}">
                <a16:creationId xmlns:a16="http://schemas.microsoft.com/office/drawing/2014/main" id="{67FEDB60-30EA-8A39-86E4-7CF8EAA107B4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8010525" y="2441575"/>
            <a:ext cx="16573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>
              <a:defRPr/>
            </a:pPr>
            <a:r>
              <a:rPr lang="en-US" sz="2900" dirty="0">
                <a:solidFill>
                  <a:srgbClr val="000000"/>
                </a:solidFill>
                <a:latin typeface="+mn-lt"/>
              </a:rPr>
              <a:t>+</a:t>
            </a:r>
          </a:p>
        </p:txBody>
      </p:sp>
      <p:sp>
        <p:nvSpPr>
          <p:cNvPr id="19489" name="AutoShape 12">
            <a:extLst>
              <a:ext uri="{FF2B5EF4-FFF2-40B4-BE49-F238E27FC236}">
                <a16:creationId xmlns:a16="http://schemas.microsoft.com/office/drawing/2014/main" id="{BA2957DC-1DA1-0605-8436-5748729B880C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8040688" y="2882900"/>
            <a:ext cx="1535112" cy="306388"/>
          </a:xfrm>
          <a:prstGeom prst="roundRect">
            <a:avLst>
              <a:gd name="adj" fmla="val 46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en-US"/>
          </a:p>
        </p:txBody>
      </p:sp>
      <p:sp>
        <p:nvSpPr>
          <p:cNvPr id="19490" name="AutoShape 13">
            <a:extLst>
              <a:ext uri="{FF2B5EF4-FFF2-40B4-BE49-F238E27FC236}">
                <a16:creationId xmlns:a16="http://schemas.microsoft.com/office/drawing/2014/main" id="{63CE62B8-A340-A7D5-677A-0A0D7C31B733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8078789" y="4508501"/>
            <a:ext cx="1227137" cy="307975"/>
          </a:xfrm>
          <a:prstGeom prst="roundRect">
            <a:avLst>
              <a:gd name="adj" fmla="val 468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9491" name="AutoShape 14">
            <a:extLst>
              <a:ext uri="{FF2B5EF4-FFF2-40B4-BE49-F238E27FC236}">
                <a16:creationId xmlns:a16="http://schemas.microsoft.com/office/drawing/2014/main" id="{6503EB2E-89A1-F0FC-C03D-33CEFBA0AD09}"/>
              </a:ext>
            </a:extLst>
          </p:cNvPr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9286876" y="4508501"/>
            <a:ext cx="307975" cy="307975"/>
          </a:xfrm>
          <a:prstGeom prst="roundRect">
            <a:avLst>
              <a:gd name="adj" fmla="val 468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58" name="Text Box 15">
            <a:extLst>
              <a:ext uri="{FF2B5EF4-FFF2-40B4-BE49-F238E27FC236}">
                <a16:creationId xmlns:a16="http://schemas.microsoft.com/office/drawing/2014/main" id="{1AA63A53-8B1E-5C89-370A-4B241B53BEBB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037514" y="3933825"/>
            <a:ext cx="165893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>
              <a:defRPr/>
            </a:pPr>
            <a:r>
              <a:rPr lang="en-US" sz="2900" dirty="0">
                <a:solidFill>
                  <a:srgbClr val="000000"/>
                </a:solidFill>
                <a:latin typeface="+mn-lt"/>
              </a:rPr>
              <a:t>=</a:t>
            </a:r>
          </a:p>
        </p:txBody>
      </p:sp>
      <p:sp>
        <p:nvSpPr>
          <p:cNvPr id="19493" name="AutoShape 24">
            <a:extLst>
              <a:ext uri="{FF2B5EF4-FFF2-40B4-BE49-F238E27FC236}">
                <a16:creationId xmlns:a16="http://schemas.microsoft.com/office/drawing/2014/main" id="{1ECF69FD-CA9F-957A-E8C1-6D508B085F05}"/>
              </a:ext>
            </a:extLst>
          </p:cNvPr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8054975" y="3687764"/>
            <a:ext cx="1225550" cy="307975"/>
          </a:xfrm>
          <a:prstGeom prst="roundRect">
            <a:avLst>
              <a:gd name="adj" fmla="val 46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9494" name="AutoShape 25">
            <a:extLst>
              <a:ext uri="{FF2B5EF4-FFF2-40B4-BE49-F238E27FC236}">
                <a16:creationId xmlns:a16="http://schemas.microsoft.com/office/drawing/2014/main" id="{D87C519E-4BA5-7BE0-93B5-890BCFD86324}"/>
              </a:ext>
            </a:extLst>
          </p:cNvPr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9278939" y="3687764"/>
            <a:ext cx="306387" cy="307975"/>
          </a:xfrm>
          <a:prstGeom prst="roundRect">
            <a:avLst>
              <a:gd name="adj" fmla="val 46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61" name="Text Box 11">
            <a:extLst>
              <a:ext uri="{FF2B5EF4-FFF2-40B4-BE49-F238E27FC236}">
                <a16:creationId xmlns:a16="http://schemas.microsoft.com/office/drawing/2014/main" id="{D4A3ECD6-FC85-D477-2F97-487BC7B50379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8010525" y="3198813"/>
            <a:ext cx="16573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>
              <a:defRPr/>
            </a:pPr>
            <a:r>
              <a:rPr lang="en-US" sz="2900" dirty="0">
                <a:solidFill>
                  <a:srgbClr val="000000"/>
                </a:solidFill>
                <a:latin typeface="+mn-lt"/>
              </a:rPr>
              <a:t>+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>
            <a:extLst>
              <a:ext uri="{FF2B5EF4-FFF2-40B4-BE49-F238E27FC236}">
                <a16:creationId xmlns:a16="http://schemas.microsoft.com/office/drawing/2014/main" id="{4CF374E7-4DDE-C2A0-F0C0-0724F90D797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44789" y="4303714"/>
            <a:ext cx="1227137" cy="306387"/>
          </a:xfrm>
          <a:prstGeom prst="roundRect">
            <a:avLst>
              <a:gd name="adj" fmla="val 468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21507" name="AutoShape 2">
            <a:extLst>
              <a:ext uri="{FF2B5EF4-FFF2-40B4-BE49-F238E27FC236}">
                <a16:creationId xmlns:a16="http://schemas.microsoft.com/office/drawing/2014/main" id="{BB6651B2-2425-0E97-309C-4B805AF6447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65588" y="4294188"/>
            <a:ext cx="304800" cy="1289050"/>
          </a:xfrm>
          <a:prstGeom prst="roundRect">
            <a:avLst>
              <a:gd name="adj" fmla="val 468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endParaRPr lang="en-US" altLang="en-US" sz="2900">
              <a:solidFill>
                <a:srgbClr val="800000"/>
              </a:solidFill>
            </a:endParaRPr>
          </a:p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800000"/>
                </a:solidFill>
              </a:rPr>
              <a:t>s</a:t>
            </a:r>
          </a:p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endParaRPr lang="en-US" altLang="en-US" sz="2900">
              <a:solidFill>
                <a:srgbClr val="800000"/>
              </a:solidFill>
            </a:endParaRPr>
          </a:p>
        </p:txBody>
      </p:sp>
      <p:sp>
        <p:nvSpPr>
          <p:cNvPr id="21508" name="AutoShape 3">
            <a:extLst>
              <a:ext uri="{FF2B5EF4-FFF2-40B4-BE49-F238E27FC236}">
                <a16:creationId xmlns:a16="http://schemas.microsoft.com/office/drawing/2014/main" id="{31150E8A-6780-687B-15EB-C4B7081EE96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58950" y="4311650"/>
            <a:ext cx="306388" cy="306388"/>
          </a:xfrm>
          <a:prstGeom prst="roundRect">
            <a:avLst>
              <a:gd name="adj" fmla="val 468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F4D155F4-E772-BB9D-FA67-0EEBCEC5F639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46313" y="4179889"/>
            <a:ext cx="3048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21510" name="Text Box 5">
            <a:extLst>
              <a:ext uri="{FF2B5EF4-FFF2-40B4-BE49-F238E27FC236}">
                <a16:creationId xmlns:a16="http://schemas.microsoft.com/office/drawing/2014/main" id="{E0B50A93-F13A-AF6E-19A4-51648F9FCC0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37088" y="4116388"/>
            <a:ext cx="3048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21511" name="AutoShape 6">
            <a:extLst>
              <a:ext uri="{FF2B5EF4-FFF2-40B4-BE49-F238E27FC236}">
                <a16:creationId xmlns:a16="http://schemas.microsoft.com/office/drawing/2014/main" id="{10695F76-47EF-B982-70A7-B6F2A2DD38D9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54614" y="4278314"/>
            <a:ext cx="306387" cy="306387"/>
          </a:xfrm>
          <a:prstGeom prst="roundRect">
            <a:avLst>
              <a:gd name="adj" fmla="val 46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en-US" sz="1800"/>
          </a:p>
        </p:txBody>
      </p:sp>
      <p:sp>
        <p:nvSpPr>
          <p:cNvPr id="31752" name="Rectangle 7">
            <a:extLst>
              <a:ext uri="{FF2B5EF4-FFF2-40B4-BE49-F238E27FC236}">
                <a16:creationId xmlns:a16="http://schemas.microsoft.com/office/drawing/2014/main" id="{59D29F34-679C-8904-E94E-AEBF18A1148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7"/>
            </p:custDataLst>
          </p:nvPr>
        </p:nvSpPr>
        <p:spPr>
          <a:xfrm>
            <a:off x="1981200" y="85725"/>
            <a:ext cx="8229600" cy="1062038"/>
          </a:xfrm>
        </p:spPr>
        <p:txBody>
          <a:bodyPr rtlCol="0">
            <a:normAutofit/>
          </a:bodyPr>
          <a:lstStyle/>
          <a:p>
            <a:pPr>
              <a:lnSpc>
                <a:spcPct val="117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b="1" dirty="0">
                <a:latin typeface="+mn-lt"/>
              </a:rPr>
              <a:t>Encryption Scheme</a:t>
            </a:r>
          </a:p>
        </p:txBody>
      </p:sp>
      <p:sp>
        <p:nvSpPr>
          <p:cNvPr id="21513" name="Text Box 5">
            <a:extLst>
              <a:ext uri="{FF2B5EF4-FFF2-40B4-BE49-F238E27FC236}">
                <a16:creationId xmlns:a16="http://schemas.microsoft.com/office/drawing/2014/main" id="{C6E085AC-FFCA-5D74-D794-7F89B6EB8464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576888" y="4116388"/>
            <a:ext cx="3048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21514" name="AutoShape 6">
            <a:extLst>
              <a:ext uri="{FF2B5EF4-FFF2-40B4-BE49-F238E27FC236}">
                <a16:creationId xmlns:a16="http://schemas.microsoft.com/office/drawing/2014/main" id="{81D8774E-880B-34B7-1C39-47EBB6D783BA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073775" y="4278314"/>
            <a:ext cx="306388" cy="306387"/>
          </a:xfrm>
          <a:prstGeom prst="roundRect">
            <a:avLst>
              <a:gd name="adj" fmla="val 46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en-US" sz="1800"/>
              <a:t>m</a:t>
            </a:r>
          </a:p>
        </p:txBody>
      </p:sp>
      <p:sp>
        <p:nvSpPr>
          <p:cNvPr id="21515" name="TextBox 2">
            <a:extLst>
              <a:ext uri="{FF2B5EF4-FFF2-40B4-BE49-F238E27FC236}">
                <a16:creationId xmlns:a16="http://schemas.microsoft.com/office/drawing/2014/main" id="{E282FC87-9C53-C3E7-07A9-277BF4B18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800" y="4837113"/>
            <a:ext cx="2952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represent 0 by m=0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represent 1 by m=(p-1)/2</a:t>
            </a:r>
          </a:p>
        </p:txBody>
      </p:sp>
      <p:sp>
        <p:nvSpPr>
          <p:cNvPr id="21516" name="AutoShape 2">
            <a:extLst>
              <a:ext uri="{FF2B5EF4-FFF2-40B4-BE49-F238E27FC236}">
                <a16:creationId xmlns:a16="http://schemas.microsoft.com/office/drawing/2014/main" id="{C5BBA5DF-D93B-840F-CA18-B8BBC58ACCA2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044701" y="1158875"/>
            <a:ext cx="1223963" cy="1289050"/>
          </a:xfrm>
          <a:prstGeom prst="roundRect">
            <a:avLst>
              <a:gd name="adj" fmla="val 116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1517" name="AutoShape 3">
            <a:extLst>
              <a:ext uri="{FF2B5EF4-FFF2-40B4-BE49-F238E27FC236}">
                <a16:creationId xmlns:a16="http://schemas.microsoft.com/office/drawing/2014/main" id="{67FF40AA-AB44-E737-C76A-C0B5722D20E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402013" y="1158875"/>
            <a:ext cx="304800" cy="1289050"/>
          </a:xfrm>
          <a:prstGeom prst="roundRect">
            <a:avLst>
              <a:gd name="adj" fmla="val 468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endParaRPr lang="en-US" altLang="en-US" sz="2900">
              <a:solidFill>
                <a:srgbClr val="800000"/>
              </a:solidFill>
            </a:endParaRPr>
          </a:p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800000"/>
                </a:solidFill>
              </a:rPr>
              <a:t>s</a:t>
            </a:r>
          </a:p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endParaRPr lang="en-US" altLang="en-US" sz="2900">
              <a:solidFill>
                <a:srgbClr val="800000"/>
              </a:solidFill>
            </a:endParaRPr>
          </a:p>
        </p:txBody>
      </p:sp>
      <p:sp>
        <p:nvSpPr>
          <p:cNvPr id="21518" name="AutoShape 4">
            <a:extLst>
              <a:ext uri="{FF2B5EF4-FFF2-40B4-BE49-F238E27FC236}">
                <a16:creationId xmlns:a16="http://schemas.microsoft.com/office/drawing/2014/main" id="{8A73F6B8-55CF-C81E-125B-09EC325B402A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984750" y="1158875"/>
            <a:ext cx="304800" cy="1289050"/>
          </a:xfrm>
          <a:prstGeom prst="roundRect">
            <a:avLst>
              <a:gd name="adj" fmla="val 46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1519" name="Text Box 5">
            <a:extLst>
              <a:ext uri="{FF2B5EF4-FFF2-40B4-BE49-F238E27FC236}">
                <a16:creationId xmlns:a16="http://schemas.microsoft.com/office/drawing/2014/main" id="{B925FAFC-5E9D-CF4C-F7F3-9DFAEF5CBDEA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538664" y="1576388"/>
            <a:ext cx="3063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21520" name="AutoShape 6">
            <a:extLst>
              <a:ext uri="{FF2B5EF4-FFF2-40B4-BE49-F238E27FC236}">
                <a16:creationId xmlns:a16="http://schemas.microsoft.com/office/drawing/2014/main" id="{ECA9456E-9AD7-4D2A-C740-FF09137E2703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68775" y="1158875"/>
            <a:ext cx="306388" cy="1289050"/>
          </a:xfrm>
          <a:prstGeom prst="roundRect">
            <a:avLst>
              <a:gd name="adj" fmla="val 46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800000"/>
              </a:solidFill>
            </a:endParaRPr>
          </a:p>
        </p:txBody>
      </p:sp>
      <p:sp>
        <p:nvSpPr>
          <p:cNvPr id="21521" name="Text Box 7">
            <a:extLst>
              <a:ext uri="{FF2B5EF4-FFF2-40B4-BE49-F238E27FC236}">
                <a16:creationId xmlns:a16="http://schemas.microsoft.com/office/drawing/2014/main" id="{4C006B1F-787A-D76C-1696-F05E76985DBB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756025" y="1576388"/>
            <a:ext cx="3048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21522" name="AutoShape 8">
            <a:extLst>
              <a:ext uri="{FF2B5EF4-FFF2-40B4-BE49-F238E27FC236}">
                <a16:creationId xmlns:a16="http://schemas.microsoft.com/office/drawing/2014/main" id="{0B0EA435-6612-BC88-E19B-3BED72993135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054976" y="1192213"/>
            <a:ext cx="1223963" cy="1289050"/>
          </a:xfrm>
          <a:prstGeom prst="roundRect">
            <a:avLst>
              <a:gd name="adj" fmla="val 116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1523" name="AutoShape 9">
            <a:extLst>
              <a:ext uri="{FF2B5EF4-FFF2-40B4-BE49-F238E27FC236}">
                <a16:creationId xmlns:a16="http://schemas.microsoft.com/office/drawing/2014/main" id="{CA64CF57-0703-FB0F-65F5-0FF52EB224A9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263063" y="1192213"/>
            <a:ext cx="304800" cy="1289050"/>
          </a:xfrm>
          <a:prstGeom prst="roundRect">
            <a:avLst>
              <a:gd name="adj" fmla="val 46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1524" name="AutoShape 10">
            <a:extLst>
              <a:ext uri="{FF2B5EF4-FFF2-40B4-BE49-F238E27FC236}">
                <a16:creationId xmlns:a16="http://schemas.microsoft.com/office/drawing/2014/main" id="{F8F440E5-4186-87F8-A9A2-A1819299DBA2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381750" y="1217614"/>
            <a:ext cx="1574800" cy="307975"/>
          </a:xfrm>
          <a:prstGeom prst="roundRect">
            <a:avLst>
              <a:gd name="adj" fmla="val 468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44" name="Text Box 11">
            <a:extLst>
              <a:ext uri="{FF2B5EF4-FFF2-40B4-BE49-F238E27FC236}">
                <a16:creationId xmlns:a16="http://schemas.microsoft.com/office/drawing/2014/main" id="{9524B3E3-C456-C623-A80F-5A4299702674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010525" y="2441575"/>
            <a:ext cx="16573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>
              <a:defRPr/>
            </a:pPr>
            <a:r>
              <a:rPr lang="en-US" sz="2900" dirty="0">
                <a:solidFill>
                  <a:srgbClr val="000000"/>
                </a:solidFill>
                <a:latin typeface="+mn-lt"/>
              </a:rPr>
              <a:t>+</a:t>
            </a:r>
          </a:p>
        </p:txBody>
      </p:sp>
      <p:sp>
        <p:nvSpPr>
          <p:cNvPr id="21526" name="AutoShape 12">
            <a:extLst>
              <a:ext uri="{FF2B5EF4-FFF2-40B4-BE49-F238E27FC236}">
                <a16:creationId xmlns:a16="http://schemas.microsoft.com/office/drawing/2014/main" id="{23DF6B74-6325-1AD5-0C33-35243A190257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8040688" y="2882900"/>
            <a:ext cx="1535112" cy="306388"/>
          </a:xfrm>
          <a:prstGeom prst="roundRect">
            <a:avLst>
              <a:gd name="adj" fmla="val 46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en-US"/>
          </a:p>
        </p:txBody>
      </p:sp>
      <p:sp>
        <p:nvSpPr>
          <p:cNvPr id="21527" name="AutoShape 13">
            <a:extLst>
              <a:ext uri="{FF2B5EF4-FFF2-40B4-BE49-F238E27FC236}">
                <a16:creationId xmlns:a16="http://schemas.microsoft.com/office/drawing/2014/main" id="{0DF34F96-C541-924F-19D5-026A574BA3CF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078789" y="4508501"/>
            <a:ext cx="1227137" cy="307975"/>
          </a:xfrm>
          <a:prstGeom prst="roundRect">
            <a:avLst>
              <a:gd name="adj" fmla="val 468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21528" name="AutoShape 14">
            <a:extLst>
              <a:ext uri="{FF2B5EF4-FFF2-40B4-BE49-F238E27FC236}">
                <a16:creationId xmlns:a16="http://schemas.microsoft.com/office/drawing/2014/main" id="{35A2D1A6-B153-39BB-A8C1-8BD40EA1BA48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9286876" y="4508501"/>
            <a:ext cx="307975" cy="307975"/>
          </a:xfrm>
          <a:prstGeom prst="roundRect">
            <a:avLst>
              <a:gd name="adj" fmla="val 468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48" name="Text Box 15">
            <a:extLst>
              <a:ext uri="{FF2B5EF4-FFF2-40B4-BE49-F238E27FC236}">
                <a16:creationId xmlns:a16="http://schemas.microsoft.com/office/drawing/2014/main" id="{6D7151E1-F72F-9DE6-121B-31C1C30BD49C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8037514" y="3933825"/>
            <a:ext cx="165893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>
              <a:defRPr/>
            </a:pPr>
            <a:r>
              <a:rPr lang="en-US" sz="2900" dirty="0">
                <a:solidFill>
                  <a:srgbClr val="000000"/>
                </a:solidFill>
                <a:latin typeface="+mn-lt"/>
              </a:rPr>
              <a:t>=</a:t>
            </a:r>
          </a:p>
        </p:txBody>
      </p:sp>
      <p:sp>
        <p:nvSpPr>
          <p:cNvPr id="21530" name="AutoShape 24">
            <a:extLst>
              <a:ext uri="{FF2B5EF4-FFF2-40B4-BE49-F238E27FC236}">
                <a16:creationId xmlns:a16="http://schemas.microsoft.com/office/drawing/2014/main" id="{7ADBB39B-F032-D213-E4EF-D860D709F547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8054975" y="3687764"/>
            <a:ext cx="1225550" cy="307975"/>
          </a:xfrm>
          <a:prstGeom prst="roundRect">
            <a:avLst>
              <a:gd name="adj" fmla="val 46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1531" name="AutoShape 25">
            <a:extLst>
              <a:ext uri="{FF2B5EF4-FFF2-40B4-BE49-F238E27FC236}">
                <a16:creationId xmlns:a16="http://schemas.microsoft.com/office/drawing/2014/main" id="{B2583D4F-1077-9C26-3E34-2C685334FECF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9278939" y="3687764"/>
            <a:ext cx="306387" cy="307975"/>
          </a:xfrm>
          <a:prstGeom prst="roundRect">
            <a:avLst>
              <a:gd name="adj" fmla="val 46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51" name="Text Box 11">
            <a:extLst>
              <a:ext uri="{FF2B5EF4-FFF2-40B4-BE49-F238E27FC236}">
                <a16:creationId xmlns:a16="http://schemas.microsoft.com/office/drawing/2014/main" id="{39743C9C-DB6E-8FF9-EC5E-D25CEAC54959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8010525" y="3198813"/>
            <a:ext cx="16573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>
              <a:defRPr/>
            </a:pPr>
            <a:r>
              <a:rPr lang="en-US" sz="2900" dirty="0">
                <a:solidFill>
                  <a:srgbClr val="000000"/>
                </a:solidFill>
                <a:latin typeface="+mn-lt"/>
              </a:rPr>
              <a:t>+</a:t>
            </a:r>
          </a:p>
        </p:txBody>
      </p:sp>
      <p:sp>
        <p:nvSpPr>
          <p:cNvPr id="22557" name="TextBox 1">
            <a:extLst>
              <a:ext uri="{FF2B5EF4-FFF2-40B4-BE49-F238E27FC236}">
                <a16:creationId xmlns:a16="http://schemas.microsoft.com/office/drawing/2014/main" id="{825FEF76-4D10-3E61-4430-D97739A5F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4" y="5988051"/>
            <a:ext cx="78628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Encrypts only 1 bit – large ciphertext expansion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1 bit requires n elements in </a:t>
            </a:r>
            <a:r>
              <a:rPr lang="en-US" altLang="en-US" sz="2400" dirty="0" err="1"/>
              <a:t>Z</a:t>
            </a:r>
            <a:r>
              <a:rPr lang="en-US" altLang="en-US" sz="2400" baseline="-25000" dirty="0" err="1"/>
              <a:t>p</a:t>
            </a:r>
            <a:r>
              <a:rPr lang="en-US" altLang="en-US" sz="24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D082-D4CF-EDCE-7D30-F50408F66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Decryption Error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7CD82-66D6-6F4B-F6B5-4D2A8B2FD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Key: A, t = </a:t>
            </a:r>
            <a:r>
              <a:rPr lang="en-US" dirty="0" err="1"/>
              <a:t>As+e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Ciphertext: u = rA+e</a:t>
            </a:r>
            <a:r>
              <a:rPr lang="en-US" baseline="-25000" dirty="0"/>
              <a:t>1</a:t>
            </a:r>
            <a:r>
              <a:rPr lang="en-US" dirty="0"/>
              <a:t>, v= rt + e</a:t>
            </a:r>
            <a:r>
              <a:rPr lang="en-US" baseline="-25000" dirty="0"/>
              <a:t>2</a:t>
            </a:r>
            <a:r>
              <a:rPr lang="en-US" dirty="0"/>
              <a:t> +</a:t>
            </a:r>
            <a:r>
              <a:rPr lang="en-US" baseline="-25000" dirty="0"/>
              <a:t>  </a:t>
            </a:r>
            <a:r>
              <a:rPr lang="en-US" dirty="0"/>
              <a:t>m(p/2) </a:t>
            </a:r>
          </a:p>
          <a:p>
            <a:pPr marL="0" indent="0">
              <a:buNone/>
            </a:pPr>
            <a:r>
              <a:rPr lang="en-US" dirty="0"/>
              <a:t>Decryption: v - us   = r(</a:t>
            </a:r>
            <a:r>
              <a:rPr lang="en-US" dirty="0" err="1"/>
              <a:t>As+e</a:t>
            </a:r>
            <a:r>
              <a:rPr lang="en-US" dirty="0"/>
              <a:t>) + e</a:t>
            </a:r>
            <a:r>
              <a:rPr lang="en-US" baseline="-25000" dirty="0"/>
              <a:t>2</a:t>
            </a:r>
            <a:r>
              <a:rPr lang="en-US" dirty="0"/>
              <a:t> + m(p/2) – (rA+e</a:t>
            </a:r>
            <a:r>
              <a:rPr lang="en-US" baseline="-25000" dirty="0"/>
              <a:t>1</a:t>
            </a:r>
            <a:r>
              <a:rPr lang="en-US" dirty="0"/>
              <a:t>)s </a:t>
            </a:r>
          </a:p>
          <a:p>
            <a:pPr marL="0" indent="0">
              <a:buNone/>
            </a:pPr>
            <a:r>
              <a:rPr lang="en-US" dirty="0"/>
              <a:t>			= re + e</a:t>
            </a:r>
            <a:r>
              <a:rPr lang="en-US" baseline="-25000" dirty="0"/>
              <a:t>2</a:t>
            </a:r>
            <a:r>
              <a:rPr lang="en-US" dirty="0"/>
              <a:t> + m(p/2) - e</a:t>
            </a:r>
            <a:r>
              <a:rPr lang="en-US" baseline="-25000" dirty="0"/>
              <a:t>1</a:t>
            </a:r>
            <a:r>
              <a:rPr lang="en-US" dirty="0"/>
              <a:t>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Need the total error  re +e</a:t>
            </a:r>
            <a:r>
              <a:rPr lang="en-US" baseline="-25000" dirty="0"/>
              <a:t>2</a:t>
            </a:r>
            <a:r>
              <a:rPr lang="en-US" dirty="0"/>
              <a:t> - e</a:t>
            </a:r>
            <a:r>
              <a:rPr lang="en-US" baseline="-25000" dirty="0"/>
              <a:t>1</a:t>
            </a:r>
            <a:r>
              <a:rPr lang="en-US" dirty="0"/>
              <a:t>s to be &lt; p/4</a:t>
            </a:r>
          </a:p>
          <a:p>
            <a:pPr marL="0" indent="0">
              <a:buNone/>
            </a:pPr>
            <a:r>
              <a:rPr lang="en-US" dirty="0"/>
              <a:t>	(let’s ignore e</a:t>
            </a:r>
            <a:r>
              <a:rPr lang="en-US" baseline="-25000" dirty="0"/>
              <a:t>2</a:t>
            </a:r>
            <a:r>
              <a:rPr lang="en-US" dirty="0"/>
              <a:t>, since it’s just an integer)</a:t>
            </a:r>
          </a:p>
          <a:p>
            <a:pPr marL="0" indent="0">
              <a:buNone/>
            </a:pPr>
            <a:r>
              <a:rPr lang="en-US" dirty="0"/>
              <a:t>Say each coefficient of s, r, e, e</a:t>
            </a:r>
            <a:r>
              <a:rPr lang="en-US" baseline="-25000" dirty="0"/>
              <a:t>1</a:t>
            </a:r>
            <a:r>
              <a:rPr lang="en-US" dirty="0"/>
              <a:t>, e</a:t>
            </a:r>
            <a:r>
              <a:rPr lang="en-US" baseline="-25000" dirty="0"/>
              <a:t>2 </a:t>
            </a:r>
            <a:r>
              <a:rPr lang="en-US" dirty="0"/>
              <a:t> is uniformly random in {-1,0,1},</a:t>
            </a:r>
          </a:p>
          <a:p>
            <a:pPr marL="0" indent="0">
              <a:buNone/>
            </a:pPr>
            <a:r>
              <a:rPr lang="en-US" dirty="0"/>
              <a:t>how do you make sure that the inequality is satisfied?</a:t>
            </a:r>
          </a:p>
        </p:txBody>
      </p:sp>
    </p:spTree>
    <p:extLst>
      <p:ext uri="{BB962C8B-B14F-4D97-AF65-F5344CB8AC3E}">
        <p14:creationId xmlns:p14="http://schemas.microsoft.com/office/powerpoint/2010/main" val="425815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D23E-1494-5716-7715-C3910DF3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Decryption Error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A4D9D9-4110-F010-4127-FFF0481D78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set p large enough so that re - e</a:t>
                </a:r>
                <a:r>
                  <a:rPr lang="en-US" baseline="-25000" dirty="0"/>
                  <a:t>1</a:t>
                </a:r>
                <a:r>
                  <a:rPr lang="en-US" dirty="0"/>
                  <a:t>s to be &lt; p/4 - 1</a:t>
                </a:r>
              </a:p>
              <a:p>
                <a:pPr lvl="1"/>
                <a:r>
                  <a:rPr lang="en-US" dirty="0"/>
                  <a:t>If the length of the vectors is n, then the maximum value is 2n</a:t>
                </a:r>
              </a:p>
              <a:p>
                <a:pPr lvl="1"/>
                <a:r>
                  <a:rPr lang="en-US" dirty="0"/>
                  <a:t>But intuitively, we expect the value to be around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So we will set p unnecessarily large</a:t>
                </a:r>
              </a:p>
              <a:p>
                <a:endParaRPr lang="en-US" dirty="0"/>
              </a:p>
              <a:p>
                <a:r>
                  <a:rPr lang="en-US" dirty="0"/>
                  <a:t>Can use various inequalities (e.g. Chernoff, </a:t>
                </a:r>
                <a:r>
                  <a:rPr lang="en-US" dirty="0" err="1"/>
                  <a:t>Hoeffding</a:t>
                </a:r>
                <a:r>
                  <a:rPr lang="en-US" dirty="0"/>
                  <a:t>) and get closer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But we can do this much easier and more precisely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A4D9D9-4110-F010-4127-FFF0481D78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86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1BD9-536A-BFB8-9F7E-40DB6AF2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Decryption Error via Convolution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C1371-DA3D-D8CC-7FA1-A71EB7B3F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Let’s look at re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 the sum of n </a:t>
                </a:r>
                <a:r>
                  <a:rPr lang="en-US" i="1" dirty="0"/>
                  <a:t>independent</a:t>
                </a:r>
                <a:r>
                  <a:rPr lang="en-US" dirty="0"/>
                  <a:t> random variables</a:t>
                </a:r>
              </a:p>
              <a:p>
                <a:endParaRPr lang="en-US" dirty="0"/>
              </a:p>
              <a:p>
                <a:r>
                  <a:rPr lang="en-US" dirty="0"/>
                  <a:t>What’s the distribution of </a:t>
                </a:r>
                <a:r>
                  <a:rPr lang="en-US" dirty="0" err="1"/>
                  <a:t>r</a:t>
                </a:r>
                <a:r>
                  <a:rPr lang="en-US" baseline="-25000" dirty="0" err="1"/>
                  <a:t>i</a:t>
                </a:r>
                <a:r>
                  <a:rPr lang="en-US" dirty="0" err="1"/>
                  <a:t>e</a:t>
                </a:r>
                <a:r>
                  <a:rPr lang="en-US" baseline="-25000" dirty="0" err="1"/>
                  <a:t>i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 err="1"/>
                  <a:t>Pr</a:t>
                </a:r>
                <a:r>
                  <a:rPr lang="en-US" dirty="0"/>
                  <a:t>[-1] = 2/9</a:t>
                </a:r>
              </a:p>
              <a:p>
                <a:pPr lvl="1"/>
                <a:r>
                  <a:rPr lang="en-US" dirty="0" err="1"/>
                  <a:t>Pr</a:t>
                </a:r>
                <a:r>
                  <a:rPr lang="en-US" dirty="0"/>
                  <a:t>[0] = 5/9</a:t>
                </a:r>
              </a:p>
              <a:p>
                <a:pPr lvl="1"/>
                <a:r>
                  <a:rPr lang="en-US" dirty="0" err="1"/>
                  <a:t>Pr</a:t>
                </a:r>
                <a:r>
                  <a:rPr lang="en-US" dirty="0"/>
                  <a:t>[1] = 2/9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Write it as the polynomial p(X)=(2/9) X</a:t>
                </a:r>
                <a:r>
                  <a:rPr lang="en-US" baseline="30000" dirty="0"/>
                  <a:t>-1</a:t>
                </a:r>
                <a:r>
                  <a:rPr lang="en-US" dirty="0"/>
                  <a:t> + (5/9)X</a:t>
                </a:r>
                <a:r>
                  <a:rPr lang="en-US" baseline="30000" dirty="0"/>
                  <a:t>0</a:t>
                </a:r>
                <a:r>
                  <a:rPr lang="en-US" dirty="0"/>
                  <a:t> + (2/9)X</a:t>
                </a:r>
                <a:r>
                  <a:rPr lang="en-US" baseline="30000" dirty="0"/>
                  <a:t>1</a:t>
                </a:r>
              </a:p>
              <a:p>
                <a:endParaRPr lang="en-US" baseline="30000" dirty="0"/>
              </a:p>
              <a:p>
                <a:r>
                  <a:rPr lang="en-US" dirty="0"/>
                  <a:t>What’s the distribution of </a:t>
                </a:r>
                <a:r>
                  <a:rPr lang="en-US" dirty="0" err="1"/>
                  <a:t>r</a:t>
                </a:r>
                <a:r>
                  <a:rPr lang="en-US" baseline="-25000" dirty="0" err="1"/>
                  <a:t>i</a:t>
                </a:r>
                <a:r>
                  <a:rPr lang="en-US" dirty="0" err="1"/>
                  <a:t>e</a:t>
                </a:r>
                <a:r>
                  <a:rPr lang="en-US" baseline="-25000" dirty="0" err="1"/>
                  <a:t>i</a:t>
                </a:r>
                <a:r>
                  <a:rPr lang="en-US" baseline="-25000" dirty="0"/>
                  <a:t> </a:t>
                </a:r>
                <a:r>
                  <a:rPr lang="en-US" dirty="0"/>
                  <a:t>+ </a:t>
                </a:r>
                <a:r>
                  <a:rPr lang="en-US" dirty="0" err="1"/>
                  <a:t>r</a:t>
                </a:r>
                <a:r>
                  <a:rPr lang="en-US" baseline="-25000" dirty="0" err="1"/>
                  <a:t>j</a:t>
                </a:r>
                <a:r>
                  <a:rPr lang="en-US" dirty="0" err="1"/>
                  <a:t>e</a:t>
                </a:r>
                <a:r>
                  <a:rPr lang="en-US" baseline="-25000" dirty="0" err="1"/>
                  <a:t>j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  <a:endParaRPr lang="en-US" baseline="-25000" dirty="0"/>
              </a:p>
              <a:p>
                <a:endParaRPr lang="en-US" baseline="-25000" dirty="0"/>
              </a:p>
              <a:p>
                <a:r>
                  <a:rPr lang="en-US" dirty="0"/>
                  <a:t>Compute the product P(X)*P(X) and read off the coefficients!</a:t>
                </a:r>
              </a:p>
              <a:p>
                <a:endParaRPr lang="en-US" dirty="0"/>
              </a:p>
              <a:p>
                <a:r>
                  <a:rPr lang="en-US" dirty="0" err="1"/>
                  <a:t>Pr</a:t>
                </a:r>
                <a:r>
                  <a:rPr lang="en-US" dirty="0"/>
                  <a:t>[</a:t>
                </a:r>
                <a:r>
                  <a:rPr lang="en-US" dirty="0" err="1"/>
                  <a:t>r</a:t>
                </a:r>
                <a:r>
                  <a:rPr lang="en-US" baseline="-25000" dirty="0" err="1"/>
                  <a:t>i</a:t>
                </a:r>
                <a:r>
                  <a:rPr lang="en-US" dirty="0" err="1"/>
                  <a:t>e</a:t>
                </a:r>
                <a:r>
                  <a:rPr lang="en-US" baseline="-25000" dirty="0" err="1"/>
                  <a:t>i</a:t>
                </a:r>
                <a:r>
                  <a:rPr lang="en-US" baseline="-25000" dirty="0"/>
                  <a:t> </a:t>
                </a:r>
                <a:r>
                  <a:rPr lang="en-US" dirty="0"/>
                  <a:t>+ </a:t>
                </a:r>
                <a:r>
                  <a:rPr lang="en-US" dirty="0" err="1"/>
                  <a:t>r</a:t>
                </a:r>
                <a:r>
                  <a:rPr lang="en-US" baseline="-25000" dirty="0" err="1"/>
                  <a:t>j</a:t>
                </a:r>
                <a:r>
                  <a:rPr lang="en-US" dirty="0" err="1"/>
                  <a:t>e</a:t>
                </a:r>
                <a:r>
                  <a:rPr lang="en-US" baseline="-25000" dirty="0" err="1"/>
                  <a:t>j</a:t>
                </a:r>
                <a:r>
                  <a:rPr lang="en-US" dirty="0"/>
                  <a:t> = c] = the coefficient of </a:t>
                </a:r>
                <a:r>
                  <a:rPr lang="en-US" dirty="0" err="1"/>
                  <a:t>X</a:t>
                </a:r>
                <a:r>
                  <a:rPr lang="en-US" baseline="30000" dirty="0" err="1"/>
                  <a:t>c</a:t>
                </a:r>
                <a:r>
                  <a:rPr lang="en-US" dirty="0"/>
                  <a:t> in P(X)*P(X) </a:t>
                </a:r>
              </a:p>
              <a:p>
                <a:endParaRPr lang="en-US" dirty="0"/>
              </a:p>
              <a:p>
                <a:r>
                  <a:rPr lang="en-US" dirty="0"/>
                  <a:t>So </a:t>
                </a:r>
                <a:r>
                  <a:rPr lang="en-US" dirty="0" err="1"/>
                  <a:t>Pr</a:t>
                </a:r>
                <a:r>
                  <a:rPr lang="en-US" dirty="0"/>
                  <a:t>[re - e</a:t>
                </a:r>
                <a:r>
                  <a:rPr lang="en-US" baseline="-25000" dirty="0"/>
                  <a:t>1</a:t>
                </a:r>
                <a:r>
                  <a:rPr lang="en-US" dirty="0"/>
                  <a:t>s = c] = the coefficient of </a:t>
                </a:r>
                <a:r>
                  <a:rPr lang="en-US" dirty="0" err="1"/>
                  <a:t>X</a:t>
                </a:r>
                <a:r>
                  <a:rPr lang="en-US" baseline="30000" dirty="0" err="1"/>
                  <a:t>c</a:t>
                </a:r>
                <a:r>
                  <a:rPr lang="en-US" dirty="0"/>
                  <a:t> in P(X)</a:t>
                </a:r>
                <a:r>
                  <a:rPr lang="en-US" baseline="30000" dirty="0"/>
                  <a:t>2n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C1371-DA3D-D8CC-7FA1-A71EB7B3F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952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03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1597-36ED-8576-0635-2FD6167C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Session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FBF85-976C-E75A-3F04-C35BFC3E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Implement the Encryption scheme: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/>
              <a:t>p=257</a:t>
            </a:r>
          </a:p>
          <a:p>
            <a:pPr lvl="1"/>
            <a:r>
              <a:rPr lang="en-US" dirty="0"/>
              <a:t>Dimensions of A = 64 x 64 </a:t>
            </a:r>
          </a:p>
          <a:p>
            <a:pPr lvl="1"/>
            <a:r>
              <a:rPr lang="en-US" dirty="0"/>
              <a:t>distribution of s,e,r,e</a:t>
            </a:r>
            <a:r>
              <a:rPr lang="en-US" baseline="-25000" dirty="0"/>
              <a:t>1</a:t>
            </a:r>
            <a:r>
              <a:rPr lang="en-US" dirty="0"/>
              <a:t>,e</a:t>
            </a:r>
            <a:r>
              <a:rPr lang="en-US" baseline="-25000" dirty="0"/>
              <a:t>2</a:t>
            </a:r>
            <a:r>
              <a:rPr lang="en-US" dirty="0"/>
              <a:t> is Binomial: i.e. each coefficient is b</a:t>
            </a:r>
            <a:r>
              <a:rPr lang="en-US" baseline="-25000" dirty="0"/>
              <a:t>0 </a:t>
            </a:r>
            <a:r>
              <a:rPr lang="en-US" dirty="0"/>
              <a:t>+ b</a:t>
            </a:r>
            <a:r>
              <a:rPr lang="en-US" baseline="-25000" dirty="0"/>
              <a:t>1</a:t>
            </a:r>
            <a:r>
              <a:rPr lang="en-US" dirty="0"/>
              <a:t> – b</a:t>
            </a:r>
            <a:r>
              <a:rPr lang="en-US" baseline="-25000" dirty="0"/>
              <a:t>2 </a:t>
            </a:r>
            <a:r>
              <a:rPr lang="en-US" dirty="0"/>
              <a:t>– b</a:t>
            </a:r>
            <a:r>
              <a:rPr lang="en-US" baseline="-25000" dirty="0"/>
              <a:t>3</a:t>
            </a:r>
            <a:r>
              <a:rPr lang="en-US" dirty="0"/>
              <a:t> (b</a:t>
            </a:r>
            <a:r>
              <a:rPr lang="en-US" baseline="-25000" dirty="0"/>
              <a:t>i</a:t>
            </a:r>
            <a:r>
              <a:rPr lang="en-US" dirty="0"/>
              <a:t> are bits)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script to compute the decryption error 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pPr marL="914400" lvl="2" indent="0">
              <a:buNone/>
            </a:pPr>
            <a:r>
              <a:rPr lang="en-US" dirty="0"/>
              <a:t>						 </a:t>
            </a:r>
          </a:p>
          <a:p>
            <a:pPr lvl="1"/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62122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4B77-497A-5399-90AC-8FD65F02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latin typeface="+mn-lt"/>
              </a:rPr>
              <a:t>Encrypting More Bits</a:t>
            </a:r>
          </a:p>
        </p:txBody>
      </p:sp>
      <p:sp>
        <p:nvSpPr>
          <p:cNvPr id="23555" name="AutoShape 2">
            <a:extLst>
              <a:ext uri="{FF2B5EF4-FFF2-40B4-BE49-F238E27FC236}">
                <a16:creationId xmlns:a16="http://schemas.microsoft.com/office/drawing/2014/main" id="{F3B09FD1-4AA3-7326-DE6D-365AEB47859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44701" y="1790700"/>
            <a:ext cx="1223963" cy="1289050"/>
          </a:xfrm>
          <a:prstGeom prst="roundRect">
            <a:avLst>
              <a:gd name="adj" fmla="val 116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3556" name="AutoShape 3">
            <a:extLst>
              <a:ext uri="{FF2B5EF4-FFF2-40B4-BE49-F238E27FC236}">
                <a16:creationId xmlns:a16="http://schemas.microsoft.com/office/drawing/2014/main" id="{60292B09-E168-12F2-6085-880A5BDEC31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02014" y="1790700"/>
            <a:ext cx="477837" cy="1289050"/>
          </a:xfrm>
          <a:prstGeom prst="roundRect">
            <a:avLst>
              <a:gd name="adj" fmla="val 468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endParaRPr lang="en-US" altLang="en-US" sz="2900">
              <a:solidFill>
                <a:srgbClr val="800000"/>
              </a:solidFill>
            </a:endParaRPr>
          </a:p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800000"/>
                </a:solidFill>
              </a:rPr>
              <a:t>S</a:t>
            </a:r>
          </a:p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endParaRPr lang="en-US" altLang="en-US" sz="2900">
              <a:solidFill>
                <a:srgbClr val="800000"/>
              </a:solidFill>
            </a:endParaRPr>
          </a:p>
        </p:txBody>
      </p:sp>
      <p:sp>
        <p:nvSpPr>
          <p:cNvPr id="23557" name="AutoShape 4">
            <a:extLst>
              <a:ext uri="{FF2B5EF4-FFF2-40B4-BE49-F238E27FC236}">
                <a16:creationId xmlns:a16="http://schemas.microsoft.com/office/drawing/2014/main" id="{BE996E0B-95C2-5194-CCD0-96ECF9BA79E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84750" y="1790700"/>
            <a:ext cx="552450" cy="1289050"/>
          </a:xfrm>
          <a:prstGeom prst="roundRect">
            <a:avLst>
              <a:gd name="adj" fmla="val 46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3558" name="Text Box 5">
            <a:extLst>
              <a:ext uri="{FF2B5EF4-FFF2-40B4-BE49-F238E27FC236}">
                <a16:creationId xmlns:a16="http://schemas.microsoft.com/office/drawing/2014/main" id="{38636D3F-FCCC-0B89-077E-CECD26B1D1C0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38664" y="2208213"/>
            <a:ext cx="3063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23559" name="AutoShape 6">
            <a:extLst>
              <a:ext uri="{FF2B5EF4-FFF2-40B4-BE49-F238E27FC236}">
                <a16:creationId xmlns:a16="http://schemas.microsoft.com/office/drawing/2014/main" id="{3007DFD5-D5AB-F881-66FB-FF9E9666EC0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68776" y="1790700"/>
            <a:ext cx="430213" cy="1289050"/>
          </a:xfrm>
          <a:prstGeom prst="roundRect">
            <a:avLst>
              <a:gd name="adj" fmla="val 46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800000"/>
              </a:solidFill>
            </a:endParaRPr>
          </a:p>
        </p:txBody>
      </p:sp>
      <p:sp>
        <p:nvSpPr>
          <p:cNvPr id="23560" name="Text Box 7">
            <a:extLst>
              <a:ext uri="{FF2B5EF4-FFF2-40B4-BE49-F238E27FC236}">
                <a16:creationId xmlns:a16="http://schemas.microsoft.com/office/drawing/2014/main" id="{FABF3E79-C94B-0840-4665-2CD477110855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29050" y="2208213"/>
            <a:ext cx="3048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23561" name="AutoShape 8">
            <a:extLst>
              <a:ext uri="{FF2B5EF4-FFF2-40B4-BE49-F238E27FC236}">
                <a16:creationId xmlns:a16="http://schemas.microsoft.com/office/drawing/2014/main" id="{9ACFC3FA-8601-2C64-E728-C3CF67BF5264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54976" y="1824038"/>
            <a:ext cx="1223963" cy="1289050"/>
          </a:xfrm>
          <a:prstGeom prst="roundRect">
            <a:avLst>
              <a:gd name="adj" fmla="val 116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3562" name="AutoShape 9">
            <a:extLst>
              <a:ext uri="{FF2B5EF4-FFF2-40B4-BE49-F238E27FC236}">
                <a16:creationId xmlns:a16="http://schemas.microsoft.com/office/drawing/2014/main" id="{4863C4FE-DC79-1CD5-FE85-B2BDF5B6E3B8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263064" y="1824038"/>
            <a:ext cx="503237" cy="1289050"/>
          </a:xfrm>
          <a:prstGeom prst="roundRect">
            <a:avLst>
              <a:gd name="adj" fmla="val 46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23563" name="AutoShape 10">
            <a:extLst>
              <a:ext uri="{FF2B5EF4-FFF2-40B4-BE49-F238E27FC236}">
                <a16:creationId xmlns:a16="http://schemas.microsoft.com/office/drawing/2014/main" id="{EAF0A138-C2CA-8F02-DAF8-61D330923DD9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381750" y="1849439"/>
            <a:ext cx="1574800" cy="554037"/>
          </a:xfrm>
          <a:prstGeom prst="roundRect">
            <a:avLst>
              <a:gd name="adj" fmla="val 468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38E50A8D-6D80-6B5B-1465-00516FAE3FA3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010525" y="3071813"/>
            <a:ext cx="16573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>
              <a:defRPr/>
            </a:pPr>
            <a:r>
              <a:rPr lang="en-US" sz="2900" dirty="0">
                <a:solidFill>
                  <a:srgbClr val="000000"/>
                </a:solidFill>
                <a:latin typeface="+mn-lt"/>
              </a:rPr>
              <a:t>+</a:t>
            </a:r>
          </a:p>
        </p:txBody>
      </p:sp>
      <p:sp>
        <p:nvSpPr>
          <p:cNvPr id="23565" name="AutoShape 12">
            <a:extLst>
              <a:ext uri="{FF2B5EF4-FFF2-40B4-BE49-F238E27FC236}">
                <a16:creationId xmlns:a16="http://schemas.microsoft.com/office/drawing/2014/main" id="{20597B95-8995-BCAA-DD45-14DA9341A8CF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040688" y="3514726"/>
            <a:ext cx="1725612" cy="542925"/>
          </a:xfrm>
          <a:prstGeom prst="roundRect">
            <a:avLst>
              <a:gd name="adj" fmla="val 46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en-US"/>
          </a:p>
        </p:txBody>
      </p:sp>
      <p:sp>
        <p:nvSpPr>
          <p:cNvPr id="23566" name="AutoShape 13">
            <a:extLst>
              <a:ext uri="{FF2B5EF4-FFF2-40B4-BE49-F238E27FC236}">
                <a16:creationId xmlns:a16="http://schemas.microsoft.com/office/drawing/2014/main" id="{616D80AE-A171-6BFD-C2FF-825845D297FD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078789" y="5511800"/>
            <a:ext cx="1227137" cy="515938"/>
          </a:xfrm>
          <a:prstGeom prst="roundRect">
            <a:avLst>
              <a:gd name="adj" fmla="val 468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23567" name="AutoShape 14">
            <a:extLst>
              <a:ext uri="{FF2B5EF4-FFF2-40B4-BE49-F238E27FC236}">
                <a16:creationId xmlns:a16="http://schemas.microsoft.com/office/drawing/2014/main" id="{51FF1896-A537-9815-CCCF-003B34EEDB1E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278938" y="5511800"/>
            <a:ext cx="487362" cy="515938"/>
          </a:xfrm>
          <a:prstGeom prst="roundRect">
            <a:avLst>
              <a:gd name="adj" fmla="val 468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F7E96CC1-2844-3B7E-2274-98F17D8739B6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037514" y="5026025"/>
            <a:ext cx="165893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>
              <a:defRPr/>
            </a:pPr>
            <a:r>
              <a:rPr lang="en-US" sz="2900" dirty="0">
                <a:solidFill>
                  <a:srgbClr val="000000"/>
                </a:solidFill>
                <a:latin typeface="+mn-lt"/>
              </a:rPr>
              <a:t>=</a:t>
            </a:r>
          </a:p>
        </p:txBody>
      </p:sp>
      <p:sp>
        <p:nvSpPr>
          <p:cNvPr id="23569" name="AutoShape 24">
            <a:extLst>
              <a:ext uri="{FF2B5EF4-FFF2-40B4-BE49-F238E27FC236}">
                <a16:creationId xmlns:a16="http://schemas.microsoft.com/office/drawing/2014/main" id="{AC9C15A7-C1A3-993F-1F99-CAE2BD90FE0B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054975" y="4586289"/>
            <a:ext cx="1225550" cy="534987"/>
          </a:xfrm>
          <a:prstGeom prst="roundRect">
            <a:avLst>
              <a:gd name="adj" fmla="val 46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3570" name="AutoShape 25">
            <a:extLst>
              <a:ext uri="{FF2B5EF4-FFF2-40B4-BE49-F238E27FC236}">
                <a16:creationId xmlns:a16="http://schemas.microsoft.com/office/drawing/2014/main" id="{77944B65-FAB9-1314-7929-4F2A84B12533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278938" y="4586289"/>
            <a:ext cx="487362" cy="534987"/>
          </a:xfrm>
          <a:prstGeom prst="roundRect">
            <a:avLst>
              <a:gd name="adj" fmla="val 46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0820" rIns="81639" bIns="40820" anchor="ctr" anchorCtr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7000"/>
              </a:lnSpc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id="{07392788-9ECC-2369-3AC4-BE85EF25199E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010525" y="4024313"/>
            <a:ext cx="16573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6421" rIns="81639" bIns="4082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>
              <a:defRPr/>
            </a:pPr>
            <a:r>
              <a:rPr lang="en-US" sz="2900" dirty="0">
                <a:solidFill>
                  <a:srgbClr val="000000"/>
                </a:solidFill>
                <a:latin typeface="+mn-lt"/>
              </a:rPr>
              <a:t>+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3710A948-D85C-4386-79C6-55166E9B6620}"/>
              </a:ext>
            </a:extLst>
          </p:cNvPr>
          <p:cNvSpPr/>
          <p:nvPr/>
        </p:nvSpPr>
        <p:spPr>
          <a:xfrm rot="5400000">
            <a:off x="3535363" y="3063876"/>
            <a:ext cx="246063" cy="51276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399E4692-8055-BD81-CE82-6DB24CCB0FA4}"/>
              </a:ext>
            </a:extLst>
          </p:cNvPr>
          <p:cNvSpPr/>
          <p:nvPr/>
        </p:nvSpPr>
        <p:spPr>
          <a:xfrm rot="10800000">
            <a:off x="6053139" y="1868489"/>
            <a:ext cx="244475" cy="534987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74" name="TextBox 21">
            <a:extLst>
              <a:ext uri="{FF2B5EF4-FFF2-40B4-BE49-F238E27FC236}">
                <a16:creationId xmlns:a16="http://schemas.microsoft.com/office/drawing/2014/main" id="{50E54F51-9FD0-EAF6-04F2-4589E7F1C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276" y="3602038"/>
            <a:ext cx="339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k</a:t>
            </a:r>
          </a:p>
        </p:txBody>
      </p:sp>
      <p:sp>
        <p:nvSpPr>
          <p:cNvPr id="23575" name="TextBox 22">
            <a:extLst>
              <a:ext uri="{FF2B5EF4-FFF2-40B4-BE49-F238E27FC236}">
                <a16:creationId xmlns:a16="http://schemas.microsoft.com/office/drawing/2014/main" id="{48228DC9-E57B-5DC9-41EE-8E9EBDC7A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3414" y="1941514"/>
            <a:ext cx="33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k</a:t>
            </a:r>
          </a:p>
        </p:txBody>
      </p:sp>
      <p:sp>
        <p:nvSpPr>
          <p:cNvPr id="24600" name="TextBox 23">
            <a:extLst>
              <a:ext uri="{FF2B5EF4-FFF2-40B4-BE49-F238E27FC236}">
                <a16:creationId xmlns:a16="http://schemas.microsoft.com/office/drawing/2014/main" id="{95F986F5-7E1A-9337-4BB9-2668B38CA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4852988"/>
            <a:ext cx="62388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Encrypting k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bits requires </a:t>
            </a:r>
            <a:r>
              <a:rPr lang="en-US" altLang="en-US" sz="2400" dirty="0" err="1"/>
              <a:t>nk</a:t>
            </a:r>
            <a:r>
              <a:rPr lang="en-US" altLang="en-US" sz="2400" dirty="0"/>
              <a:t> elements in </a:t>
            </a:r>
            <a:r>
              <a:rPr lang="en-US" altLang="en-US" sz="2400" dirty="0" err="1"/>
              <a:t>Z</a:t>
            </a:r>
            <a:r>
              <a:rPr lang="en-US" altLang="en-US" sz="2400" baseline="-25000" dirty="0" err="1"/>
              <a:t>p</a:t>
            </a:r>
            <a:endParaRPr lang="en-US" altLang="en-US" sz="2400" baseline="-25000" dirty="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baseline="-25000" dirty="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i.e. n/k elements in </a:t>
            </a:r>
            <a:r>
              <a:rPr lang="en-US" altLang="en-US" sz="2400" dirty="0" err="1"/>
              <a:t>Z</a:t>
            </a:r>
            <a:r>
              <a:rPr lang="en-US" altLang="en-US" sz="2400" baseline="-25000" dirty="0" err="1"/>
              <a:t>p</a:t>
            </a:r>
            <a:r>
              <a:rPr lang="en-US" altLang="en-US" sz="2400" dirty="0"/>
              <a:t> per bit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0481" y="273630"/>
            <a:ext cx="8228160" cy="1144921"/>
          </a:xfrm>
          <a:ln/>
        </p:spPr>
        <p:txBody>
          <a:bodyPr/>
          <a:lstStyle/>
          <a:p>
            <a:pPr algn="ctr">
              <a:lnSpc>
                <a:spcPct val="117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b="1" dirty="0">
                <a:latin typeface="+mn-lt"/>
              </a:rPr>
              <a:t>Cryptography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600" y="4096432"/>
            <a:ext cx="1658880" cy="2380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600" y="3997059"/>
            <a:ext cx="1160640" cy="238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80443" y="1524000"/>
            <a:ext cx="10573357" cy="66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>
              <a:lnSpc>
                <a:spcPct val="117000"/>
              </a:lnSpc>
            </a:pPr>
            <a:r>
              <a:rPr lang="en-US" altLang="en-US" sz="2800" dirty="0">
                <a:latin typeface="+mj-lt"/>
              </a:rPr>
              <a:t>A quantum computer is outside the standard</a:t>
            </a:r>
          </a:p>
          <a:p>
            <a:pPr algn="ctr">
              <a:lnSpc>
                <a:spcPct val="117000"/>
              </a:lnSpc>
            </a:pPr>
            <a:r>
              <a:rPr lang="en-US" altLang="en-US" sz="2800" dirty="0">
                <a:latin typeface="+mj-lt"/>
              </a:rPr>
              <a:t>model of computation for efficiency purposes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4427040" y="4665290"/>
            <a:ext cx="3939840" cy="1441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H="1">
            <a:off x="4425601" y="5287435"/>
            <a:ext cx="3942720" cy="1441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4427040" y="5909581"/>
            <a:ext cx="3939840" cy="1441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400" y="4763220"/>
            <a:ext cx="1658880" cy="104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B059-C3DD-44D5-81D9-FCE1644A5603}" type="slidenum">
              <a:rPr lang="en-US" smtClean="0"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961" y="3048000"/>
            <a:ext cx="2286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5401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0049" y="313954"/>
            <a:ext cx="8229024" cy="1062832"/>
          </a:xfrm>
        </p:spPr>
        <p:txBody>
          <a:bodyPr>
            <a:normAutofit/>
          </a:bodyPr>
          <a:lstStyle/>
          <a:p>
            <a:pPr>
              <a:lnSpc>
                <a:spcPct val="117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dirty="0"/>
              <a:t>Source of Inefficiency of LWE</a:t>
            </a:r>
          </a:p>
        </p:txBody>
      </p:sp>
      <p:sp>
        <p:nvSpPr>
          <p:cNvPr id="1536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49365" y="1520800"/>
            <a:ext cx="414764" cy="414764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46" tIns="40823" rIns="81646" bIns="40823" anchor="ctr"/>
          <a:lstStyle/>
          <a:p>
            <a:pPr algn="ctr">
              <a:lnSpc>
                <a:spcPct val="117000"/>
              </a:lnSpc>
            </a:pPr>
            <a:r>
              <a:rPr lang="en-US" sz="1633" dirty="0">
                <a:solidFill>
                  <a:srgbClr val="000000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5363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49365" y="1912521"/>
            <a:ext cx="414764" cy="414764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46" tIns="40823" rIns="81646" bIns="40823" anchor="ctr"/>
          <a:lstStyle/>
          <a:p>
            <a:pPr algn="ctr">
              <a:lnSpc>
                <a:spcPct val="117000"/>
              </a:lnSpc>
            </a:pPr>
            <a:r>
              <a:rPr lang="en-US" sz="1633" dirty="0">
                <a:solidFill>
                  <a:srgbClr val="000000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1536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49365" y="2304242"/>
            <a:ext cx="414764" cy="414764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46" tIns="40823" rIns="81646" bIns="40823" anchor="ctr"/>
          <a:lstStyle/>
          <a:p>
            <a:pPr algn="ctr">
              <a:lnSpc>
                <a:spcPct val="117000"/>
              </a:lnSpc>
            </a:pPr>
            <a:r>
              <a:rPr lang="en-US" sz="1633" dirty="0">
                <a:solidFill>
                  <a:srgbClr val="00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5365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49365" y="2695963"/>
            <a:ext cx="414764" cy="414764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46" tIns="40823" rIns="81646" bIns="40823" anchor="ctr"/>
          <a:lstStyle/>
          <a:p>
            <a:pPr algn="ctr">
              <a:lnSpc>
                <a:spcPct val="117000"/>
              </a:lnSpc>
            </a:pPr>
            <a:r>
              <a:rPr lang="en-US" sz="1633" dirty="0">
                <a:solidFill>
                  <a:srgbClr val="000000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5366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62412" y="1520800"/>
            <a:ext cx="414764" cy="41476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46" tIns="40823" rIns="81646" bIns="40823" anchor="ctr"/>
          <a:lstStyle/>
          <a:p>
            <a:pPr algn="ctr">
              <a:lnSpc>
                <a:spcPct val="117000"/>
              </a:lnSpc>
            </a:pPr>
            <a:r>
              <a:rPr lang="en-US" sz="1633">
                <a:solidFill>
                  <a:srgbClr val="000000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15367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770691" y="1520800"/>
            <a:ext cx="414764" cy="41476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46" tIns="40823" rIns="81646" bIns="40823" anchor="ctr"/>
          <a:lstStyle/>
          <a:p>
            <a:pPr algn="ctr">
              <a:lnSpc>
                <a:spcPct val="117000"/>
              </a:lnSpc>
            </a:pPr>
            <a:r>
              <a:rPr lang="en-US" sz="1633">
                <a:solidFill>
                  <a:srgbClr val="000000"/>
                </a:solidFill>
                <a:latin typeface="Comic Sans MS" pitchFamily="66" charset="0"/>
              </a:rPr>
              <a:t>7</a:t>
            </a:r>
          </a:p>
        </p:txBody>
      </p:sp>
      <p:sp>
        <p:nvSpPr>
          <p:cNvPr id="15368" name="Rectangl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78970" y="1520800"/>
            <a:ext cx="414764" cy="41476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46" tIns="40823" rIns="81646" bIns="40823" anchor="ctr"/>
          <a:lstStyle/>
          <a:p>
            <a:pPr algn="ctr">
              <a:lnSpc>
                <a:spcPct val="117000"/>
              </a:lnSpc>
            </a:pPr>
            <a:r>
              <a:rPr lang="en-US" sz="1633" dirty="0">
                <a:solidFill>
                  <a:srgbClr val="000000"/>
                </a:solidFill>
                <a:latin typeface="Comic Sans MS" pitchFamily="66" charset="0"/>
              </a:rPr>
              <a:t>8</a:t>
            </a:r>
          </a:p>
        </p:txBody>
      </p:sp>
      <p:sp>
        <p:nvSpPr>
          <p:cNvPr id="15369" name="Rectangle 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987249" y="1520800"/>
            <a:ext cx="414764" cy="41476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46" tIns="40823" rIns="81646" bIns="40823" anchor="ctr"/>
          <a:lstStyle/>
          <a:p>
            <a:pPr algn="ctr">
              <a:lnSpc>
                <a:spcPct val="117000"/>
              </a:lnSpc>
            </a:pPr>
            <a:r>
              <a:rPr lang="en-US" sz="1633">
                <a:solidFill>
                  <a:srgbClr val="00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5370" name="Rectangle 1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30737" y="1520800"/>
            <a:ext cx="414764" cy="414764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46" tIns="40823" rIns="81646" bIns="40823" anchor="ctr"/>
          <a:lstStyle/>
          <a:p>
            <a:pPr algn="ctr">
              <a:lnSpc>
                <a:spcPct val="117000"/>
              </a:lnSpc>
            </a:pPr>
            <a:r>
              <a:rPr lang="en-US" sz="1633" dirty="0">
                <a:solidFill>
                  <a:srgbClr val="00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575736" y="1607209"/>
            <a:ext cx="207382" cy="37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/>
          <a:p>
            <a:pPr>
              <a:lnSpc>
                <a:spcPct val="117000"/>
              </a:lnSpc>
            </a:pPr>
            <a:r>
              <a:rPr lang="en-US" sz="1633">
                <a:solidFill>
                  <a:srgbClr val="000000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393742" y="4844669"/>
            <a:ext cx="207382" cy="37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/>
          <a:p>
            <a:pPr>
              <a:lnSpc>
                <a:spcPct val="117000"/>
              </a:lnSpc>
            </a:pPr>
            <a:r>
              <a:rPr lang="en-US" sz="1633">
                <a:solidFill>
                  <a:srgbClr val="000000"/>
                </a:solidFill>
                <a:latin typeface="Comic Sans MS" pitchFamily="66" charset="0"/>
              </a:rPr>
              <a:t>+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321199" y="4844669"/>
            <a:ext cx="207382" cy="37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/>
          <a:p>
            <a:pPr>
              <a:lnSpc>
                <a:spcPct val="117000"/>
              </a:lnSpc>
            </a:pPr>
            <a:r>
              <a:rPr lang="en-US" sz="1633">
                <a:solidFill>
                  <a:srgbClr val="000000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15374" name="Rectangle 1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538662" y="1528001"/>
            <a:ext cx="414764" cy="41476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46" tIns="40823" rIns="81646" bIns="40823" anchor="ctr"/>
          <a:lstStyle/>
          <a:p>
            <a:pPr algn="ctr">
              <a:lnSpc>
                <a:spcPct val="117000"/>
              </a:lnSpc>
            </a:pPr>
            <a:r>
              <a:rPr lang="en-US" sz="1633" dirty="0">
                <a:solidFill>
                  <a:srgbClr val="000000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326425" y="1430071"/>
            <a:ext cx="3940254" cy="1533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lnSpc>
                <a:spcPct val="117000"/>
              </a:lnSpc>
            </a:pPr>
            <a:r>
              <a:rPr lang="en-US" sz="1633" dirty="0">
                <a:solidFill>
                  <a:srgbClr val="000000"/>
                </a:solidFill>
                <a:latin typeface="+mn-lt"/>
              </a:rPr>
              <a:t>Getting just </a:t>
            </a:r>
            <a:r>
              <a:rPr lang="en-US" sz="1633" b="1" dirty="0">
                <a:solidFill>
                  <a:srgbClr val="000000"/>
                </a:solidFill>
                <a:latin typeface="+mn-lt"/>
              </a:rPr>
              <a:t>one</a:t>
            </a:r>
            <a:r>
              <a:rPr lang="en-US" sz="1633" dirty="0">
                <a:solidFill>
                  <a:srgbClr val="000000"/>
                </a:solidFill>
                <a:latin typeface="+mn-lt"/>
              </a:rPr>
              <a:t> extra random-looking number requires </a:t>
            </a:r>
            <a:r>
              <a:rPr lang="en-US" sz="1633" b="1" dirty="0">
                <a:solidFill>
                  <a:srgbClr val="000000"/>
                </a:solidFill>
                <a:latin typeface="+mn-lt"/>
              </a:rPr>
              <a:t>n</a:t>
            </a:r>
            <a:r>
              <a:rPr lang="en-US" sz="1633" dirty="0">
                <a:solidFill>
                  <a:srgbClr val="000000"/>
                </a:solidFill>
                <a:latin typeface="+mn-lt"/>
              </a:rPr>
              <a:t> random numbers and a small error element.</a:t>
            </a:r>
          </a:p>
          <a:p>
            <a:pPr eaLnBrk="1">
              <a:lnSpc>
                <a:spcPct val="117000"/>
              </a:lnSpc>
            </a:pPr>
            <a:endParaRPr lang="en-US" sz="1633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376" name="Text Box 16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145666" y="3318109"/>
            <a:ext cx="5391926" cy="662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lnSpc>
                <a:spcPct val="117000"/>
              </a:lnSpc>
            </a:pPr>
            <a:r>
              <a:rPr lang="en-US" sz="1633" dirty="0">
                <a:solidFill>
                  <a:srgbClr val="000000"/>
                </a:solidFill>
                <a:latin typeface="+mn-lt"/>
              </a:rPr>
              <a:t>Wishful thinking: get </a:t>
            </a:r>
            <a:r>
              <a:rPr lang="en-US" sz="1633" b="1" dirty="0">
                <a:solidFill>
                  <a:srgbClr val="000000"/>
                </a:solidFill>
                <a:latin typeface="+mn-lt"/>
              </a:rPr>
              <a:t>n</a:t>
            </a:r>
            <a:r>
              <a:rPr lang="en-US" sz="1633" dirty="0">
                <a:solidFill>
                  <a:srgbClr val="000000"/>
                </a:solidFill>
                <a:latin typeface="+mn-lt"/>
              </a:rPr>
              <a:t> random numbers and produce </a:t>
            </a:r>
            <a:r>
              <a:rPr lang="en-US" sz="1633" b="1" dirty="0">
                <a:solidFill>
                  <a:srgbClr val="000000"/>
                </a:solidFill>
                <a:latin typeface="+mn-lt"/>
              </a:rPr>
              <a:t>n</a:t>
            </a:r>
            <a:r>
              <a:rPr lang="en-US" sz="1633" dirty="0">
                <a:solidFill>
                  <a:srgbClr val="000000"/>
                </a:solidFill>
                <a:latin typeface="+mn-lt"/>
              </a:rPr>
              <a:t> pseudo-random numbers in “one shot”</a:t>
            </a:r>
          </a:p>
        </p:txBody>
      </p:sp>
      <p:sp>
        <p:nvSpPr>
          <p:cNvPr id="15381" name="Rectangle 2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073123" y="4248446"/>
            <a:ext cx="414764" cy="41476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46" tIns="40823" rIns="81646" bIns="40823" anchor="ctr"/>
          <a:lstStyle/>
          <a:p>
            <a:pPr algn="ctr">
              <a:lnSpc>
                <a:spcPct val="117000"/>
              </a:lnSpc>
            </a:pPr>
            <a:r>
              <a:rPr lang="en-US" sz="1633">
                <a:solidFill>
                  <a:srgbClr val="00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5382" name="Rectangle 22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073123" y="4640167"/>
            <a:ext cx="414764" cy="41476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46" tIns="40823" rIns="81646" bIns="40823" anchor="ctr"/>
          <a:lstStyle/>
          <a:p>
            <a:pPr algn="ctr">
              <a:lnSpc>
                <a:spcPct val="117000"/>
              </a:lnSpc>
            </a:pPr>
            <a:r>
              <a:rPr lang="en-US" sz="1633" dirty="0">
                <a:solidFill>
                  <a:srgbClr val="000000"/>
                </a:solidFill>
                <a:latin typeface="Comic Sans MS" pitchFamily="66" charset="0"/>
              </a:rPr>
              <a:t>8</a:t>
            </a:r>
          </a:p>
        </p:txBody>
      </p:sp>
      <p:sp>
        <p:nvSpPr>
          <p:cNvPr id="15383" name="Rectangle 23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073123" y="5033329"/>
            <a:ext cx="414764" cy="41476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46" tIns="40823" rIns="81646" bIns="40823" anchor="ctr"/>
          <a:lstStyle/>
          <a:p>
            <a:pPr algn="ctr">
              <a:lnSpc>
                <a:spcPct val="117000"/>
              </a:lnSpc>
            </a:pPr>
            <a:r>
              <a:rPr lang="en-US" sz="1633">
                <a:solidFill>
                  <a:srgbClr val="000000"/>
                </a:solidFill>
                <a:latin typeface="Comic Sans MS" pitchFamily="66" charset="0"/>
              </a:rPr>
              <a:t>7</a:t>
            </a:r>
          </a:p>
        </p:txBody>
      </p:sp>
      <p:sp>
        <p:nvSpPr>
          <p:cNvPr id="15384" name="Rectangle 2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073123" y="5425050"/>
            <a:ext cx="414764" cy="41476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46" tIns="40823" rIns="81646" bIns="40823" anchor="ctr"/>
          <a:lstStyle/>
          <a:p>
            <a:pPr algn="ctr">
              <a:lnSpc>
                <a:spcPct val="117000"/>
              </a:lnSpc>
            </a:pPr>
            <a:r>
              <a:rPr lang="en-US" sz="1633">
                <a:solidFill>
                  <a:srgbClr val="000000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15385" name="Rectangle 25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765301" y="4248446"/>
            <a:ext cx="414764" cy="414764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46" tIns="40823" rIns="81646" bIns="40823" anchor="ctr"/>
          <a:lstStyle/>
          <a:p>
            <a:pPr algn="ctr">
              <a:lnSpc>
                <a:spcPct val="117000"/>
              </a:lnSpc>
            </a:pPr>
            <a:endParaRPr lang="en-US" sz="1633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5386" name="Rectangle 26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765301" y="4640167"/>
            <a:ext cx="414764" cy="414764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46" tIns="40823" rIns="81646" bIns="40823" anchor="ctr"/>
          <a:lstStyle/>
          <a:p>
            <a:pPr algn="ctr">
              <a:lnSpc>
                <a:spcPct val="117000"/>
              </a:lnSpc>
            </a:pPr>
            <a:endParaRPr lang="en-US" sz="1633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5387" name="Rectangle 27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765301" y="5033329"/>
            <a:ext cx="414764" cy="414764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46" tIns="40823" rIns="81646" bIns="40823" anchor="ctr"/>
          <a:lstStyle/>
          <a:p>
            <a:pPr algn="ctr">
              <a:lnSpc>
                <a:spcPct val="117000"/>
              </a:lnSpc>
            </a:pPr>
            <a:endParaRPr lang="en-US" sz="1633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5388" name="Rectangle 28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765301" y="5425050"/>
            <a:ext cx="414764" cy="414764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46" tIns="40823" rIns="81646" bIns="40823" anchor="ctr"/>
          <a:lstStyle/>
          <a:p>
            <a:pPr algn="ctr">
              <a:lnSpc>
                <a:spcPct val="117000"/>
              </a:lnSpc>
            </a:pPr>
            <a:endParaRPr lang="en-US" sz="1633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5389" name="Rectangle 29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671156" y="4248446"/>
            <a:ext cx="414764" cy="41476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33">
              <a:solidFill>
                <a:srgbClr val="000000"/>
              </a:solidFill>
            </a:endParaRPr>
          </a:p>
        </p:txBody>
      </p:sp>
      <p:sp>
        <p:nvSpPr>
          <p:cNvPr id="15390" name="Rectangle 30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671156" y="4640167"/>
            <a:ext cx="414764" cy="41476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33">
              <a:solidFill>
                <a:srgbClr val="000000"/>
              </a:solidFill>
            </a:endParaRPr>
          </a:p>
        </p:txBody>
      </p:sp>
      <p:sp>
        <p:nvSpPr>
          <p:cNvPr id="15391" name="Rectangle 31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5671156" y="5033329"/>
            <a:ext cx="414764" cy="41476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33">
              <a:solidFill>
                <a:srgbClr val="000000"/>
              </a:solidFill>
            </a:endParaRPr>
          </a:p>
        </p:txBody>
      </p:sp>
      <p:sp>
        <p:nvSpPr>
          <p:cNvPr id="15392" name="Rectangle 32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5671156" y="5425050"/>
            <a:ext cx="414764" cy="41476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33">
              <a:solidFill>
                <a:srgbClr val="000000"/>
              </a:solidFill>
            </a:endParaRPr>
          </a:p>
        </p:txBody>
      </p:sp>
      <p:sp>
        <p:nvSpPr>
          <p:cNvPr id="15393" name="Text Box 33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521010" y="4879233"/>
            <a:ext cx="207382" cy="37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/>
          <a:p>
            <a:pPr>
              <a:lnSpc>
                <a:spcPct val="117000"/>
              </a:lnSpc>
            </a:pPr>
            <a:r>
              <a:rPr lang="en-US" sz="1633">
                <a:solidFill>
                  <a:srgbClr val="000000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15394" name="Text Box 34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393742" y="1559685"/>
            <a:ext cx="207382" cy="37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/>
          <a:p>
            <a:pPr>
              <a:lnSpc>
                <a:spcPct val="117000"/>
              </a:lnSpc>
            </a:pPr>
            <a:r>
              <a:rPr lang="en-US" sz="1633">
                <a:solidFill>
                  <a:srgbClr val="000000"/>
                </a:solidFill>
                <a:latin typeface="Comic Sans MS" pitchFamily="66" charset="0"/>
              </a:rPr>
              <a:t>+</a:t>
            </a:r>
          </a:p>
        </p:txBody>
      </p:sp>
      <p:sp>
        <p:nvSpPr>
          <p:cNvPr id="15395" name="Text Box 35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223269" y="1559685"/>
            <a:ext cx="207382" cy="37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/>
          <a:p>
            <a:pPr>
              <a:lnSpc>
                <a:spcPct val="117000"/>
              </a:lnSpc>
            </a:pPr>
            <a:r>
              <a:rPr lang="en-US" sz="1633">
                <a:solidFill>
                  <a:srgbClr val="000000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37" name="Rectangle 2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883928" y="4258527"/>
            <a:ext cx="414764" cy="414764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46" tIns="40823" rIns="81646" bIns="40823" anchor="ctr"/>
          <a:lstStyle/>
          <a:p>
            <a:pPr algn="ctr">
              <a:lnSpc>
                <a:spcPct val="117000"/>
              </a:lnSpc>
            </a:pPr>
            <a:r>
              <a:rPr lang="en-US" sz="1633" dirty="0">
                <a:solidFill>
                  <a:srgbClr val="000000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38" name="Rectangle 3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883928" y="4650248"/>
            <a:ext cx="414764" cy="414764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46" tIns="40823" rIns="81646" bIns="40823" anchor="ctr"/>
          <a:lstStyle/>
          <a:p>
            <a:pPr algn="ctr">
              <a:lnSpc>
                <a:spcPct val="117000"/>
              </a:lnSpc>
            </a:pPr>
            <a:r>
              <a:rPr lang="en-US" sz="1633" dirty="0">
                <a:solidFill>
                  <a:srgbClr val="000000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39" name="Rectangle 4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883928" y="5041969"/>
            <a:ext cx="414764" cy="414764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46" tIns="40823" rIns="81646" bIns="40823" anchor="ctr"/>
          <a:lstStyle/>
          <a:p>
            <a:pPr algn="ctr">
              <a:lnSpc>
                <a:spcPct val="117000"/>
              </a:lnSpc>
            </a:pPr>
            <a:r>
              <a:rPr lang="en-US" sz="1633" dirty="0">
                <a:solidFill>
                  <a:srgbClr val="00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40" name="Rectangle 5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883928" y="5433690"/>
            <a:ext cx="414764" cy="414764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46" tIns="40823" rIns="81646" bIns="40823" anchor="ctr"/>
          <a:lstStyle/>
          <a:p>
            <a:pPr algn="ctr">
              <a:lnSpc>
                <a:spcPct val="117000"/>
              </a:lnSpc>
            </a:pPr>
            <a:r>
              <a:rPr lang="en-US" sz="1633" dirty="0">
                <a:solidFill>
                  <a:srgbClr val="000000"/>
                </a:solidFill>
                <a:latin typeface="Comic Sans MS" pitchFamily="66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4568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2" grpId="0"/>
      <p:bldP spid="15373" grpId="0"/>
      <p:bldP spid="15376" grpId="0"/>
      <p:bldP spid="15381" grpId="0" animBg="1"/>
      <p:bldP spid="15382" grpId="0" animBg="1"/>
      <p:bldP spid="15383" grpId="0" animBg="1"/>
      <p:bldP spid="15384" grpId="0" animBg="1"/>
      <p:bldP spid="15385" grpId="0" animBg="1"/>
      <p:bldP spid="15386" grpId="0" animBg="1"/>
      <p:bldP spid="15387" grpId="0" animBg="1"/>
      <p:bldP spid="15388" grpId="0" animBg="1"/>
      <p:bldP spid="15389" grpId="0" animBg="1"/>
      <p:bldP spid="15390" grpId="0" animBg="1"/>
      <p:bldP spid="15391" grpId="0" animBg="1"/>
      <p:bldP spid="15392" grpId="0" animBg="1"/>
      <p:bldP spid="15393" grpId="0"/>
      <p:bldP spid="37" grpId="0" animBg="1"/>
      <p:bldP spid="38" grpId="0" animBg="1"/>
      <p:bldP spid="39" grpId="0" animBg="1"/>
      <p:bldP spid="4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F6EE-9BDD-0B9F-FCE0-281806D7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7C6DE-0BAA-4F10-B305-1BA87B3D5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Improve efficiency by working with polynomial rings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Number Theory Transform (like FFT)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 to Zero-Knowledge Proofs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Digital Signatures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Connection of these Constructions to Geometric Lattices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95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7109-0F78-4460-1EEA-F27CC994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Reading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6E49A-9B70-5649-06BA-4017B167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https://github.com/VadimLyubash/LatticeTutorial/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(Today covered pages 1- 8)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3291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Symmetric-Key Cryptography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3325178"/>
            <a:ext cx="1780223" cy="284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402" y="3280402"/>
            <a:ext cx="1626870" cy="284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5562601" y="2819400"/>
            <a:ext cx="1702037" cy="762000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Secret key = s</a:t>
            </a:r>
          </a:p>
        </p:txBody>
      </p:sp>
    </p:spTree>
    <p:extLst>
      <p:ext uri="{BB962C8B-B14F-4D97-AF65-F5344CB8AC3E}">
        <p14:creationId xmlns:p14="http://schemas.microsoft.com/office/powerpoint/2010/main" val="104072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3200400"/>
            <a:ext cx="8786813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Symmetric-Key Cryptography</a:t>
            </a:r>
          </a:p>
        </p:txBody>
      </p:sp>
      <p:sp>
        <p:nvSpPr>
          <p:cNvPr id="2" name="Cloud Callout 1"/>
          <p:cNvSpPr/>
          <p:nvPr/>
        </p:nvSpPr>
        <p:spPr>
          <a:xfrm>
            <a:off x="2209800" y="2819400"/>
            <a:ext cx="2286000" cy="609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 Key = s</a:t>
            </a:r>
          </a:p>
        </p:txBody>
      </p:sp>
      <p:sp>
        <p:nvSpPr>
          <p:cNvPr id="9" name="Cloud Callout 8"/>
          <p:cNvSpPr/>
          <p:nvPr/>
        </p:nvSpPr>
        <p:spPr>
          <a:xfrm flipH="1">
            <a:off x="7696200" y="2790202"/>
            <a:ext cx="2286000" cy="609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 Key = 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0" y="2006026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Will still exist if quantum computers are built</a:t>
            </a:r>
          </a:p>
        </p:txBody>
      </p:sp>
    </p:spTree>
    <p:extLst>
      <p:ext uri="{BB962C8B-B14F-4D97-AF65-F5344CB8AC3E}">
        <p14:creationId xmlns:p14="http://schemas.microsoft.com/office/powerpoint/2010/main" val="409674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3200400"/>
            <a:ext cx="8786813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Public-Key Cryptography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8063124" y="2697092"/>
            <a:ext cx="2286000" cy="609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 Key = s</a:t>
            </a:r>
          </a:p>
          <a:p>
            <a:pPr algn="ctr"/>
            <a:r>
              <a:rPr lang="en-US" dirty="0"/>
              <a:t>Public Key = p</a:t>
            </a:r>
          </a:p>
        </p:txBody>
      </p:sp>
    </p:spTree>
    <p:extLst>
      <p:ext uri="{BB962C8B-B14F-4D97-AF65-F5344CB8AC3E}">
        <p14:creationId xmlns:p14="http://schemas.microsoft.com/office/powerpoint/2010/main" val="336058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3200400"/>
            <a:ext cx="8786813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Public-Key Cryptography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5460763" y="3256660"/>
            <a:ext cx="2286000" cy="609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Key = p</a:t>
            </a:r>
          </a:p>
        </p:txBody>
      </p:sp>
      <p:sp>
        <p:nvSpPr>
          <p:cNvPr id="8" name="Cloud Callout 7"/>
          <p:cNvSpPr/>
          <p:nvPr/>
        </p:nvSpPr>
        <p:spPr>
          <a:xfrm flipH="1">
            <a:off x="2093800" y="2735647"/>
            <a:ext cx="2362200" cy="609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Key = p</a:t>
            </a:r>
          </a:p>
        </p:txBody>
      </p:sp>
      <p:sp>
        <p:nvSpPr>
          <p:cNvPr id="2" name="Cloud Callout 6">
            <a:extLst>
              <a:ext uri="{FF2B5EF4-FFF2-40B4-BE49-F238E27FC236}">
                <a16:creationId xmlns:a16="http://schemas.microsoft.com/office/drawing/2014/main" id="{CC6B5948-1DB1-FC0E-BEB2-DF77DB89AFB0}"/>
              </a:ext>
            </a:extLst>
          </p:cNvPr>
          <p:cNvSpPr/>
          <p:nvPr/>
        </p:nvSpPr>
        <p:spPr>
          <a:xfrm>
            <a:off x="8063124" y="2697092"/>
            <a:ext cx="2286000" cy="609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 Key = s</a:t>
            </a:r>
          </a:p>
          <a:p>
            <a:pPr algn="ctr"/>
            <a:r>
              <a:rPr lang="en-US" dirty="0"/>
              <a:t>Public Key = p</a:t>
            </a:r>
          </a:p>
        </p:txBody>
      </p:sp>
    </p:spTree>
    <p:extLst>
      <p:ext uri="{BB962C8B-B14F-4D97-AF65-F5344CB8AC3E}">
        <p14:creationId xmlns:p14="http://schemas.microsoft.com/office/powerpoint/2010/main" val="7504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0481" y="139696"/>
            <a:ext cx="8228160" cy="1412788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117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b="1" dirty="0"/>
              <a:t>Mathematical Assumptions for</a:t>
            </a:r>
            <a:br>
              <a:rPr lang="en-US" altLang="en-US" b="1" dirty="0"/>
            </a:br>
            <a:r>
              <a:rPr lang="en-US" altLang="en-US" b="1" dirty="0"/>
              <a:t>Public-Key Cryptography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910720" y="3066083"/>
            <a:ext cx="1036800" cy="93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>
              <a:lnSpc>
                <a:spcPct val="117000"/>
              </a:lnSpc>
            </a:pPr>
            <a:r>
              <a:rPr lang="en-US" altLang="en-US" sz="2900">
                <a:solidFill>
                  <a:srgbClr val="000080"/>
                </a:solidFill>
                <a:latin typeface="+mj-lt"/>
              </a:rPr>
              <a:t>N</a:t>
            </a:r>
            <a:r>
              <a:rPr lang="en-US" altLang="en-US" sz="2900">
                <a:latin typeface="+mj-lt"/>
              </a:rPr>
              <a:t>=</a:t>
            </a:r>
            <a:r>
              <a:rPr lang="en-US" altLang="en-US" sz="2900">
                <a:solidFill>
                  <a:srgbClr val="800000"/>
                </a:solidFill>
                <a:latin typeface="+mj-lt"/>
              </a:rPr>
              <a:t>pq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176000" y="2553389"/>
            <a:ext cx="2073600" cy="93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>
              <a:lnSpc>
                <a:spcPct val="117000"/>
              </a:lnSpc>
            </a:pPr>
            <a:r>
              <a:rPr lang="en-US" altLang="en-US" sz="2900" dirty="0" err="1">
                <a:solidFill>
                  <a:srgbClr val="000080"/>
                </a:solidFill>
                <a:latin typeface="+mj-lt"/>
              </a:rPr>
              <a:t>g</a:t>
            </a:r>
            <a:r>
              <a:rPr lang="en-US" altLang="en-US" sz="2900" baseline="33000" dirty="0" err="1">
                <a:solidFill>
                  <a:srgbClr val="800000"/>
                </a:solidFill>
                <a:latin typeface="+mj-lt"/>
              </a:rPr>
              <a:t>x</a:t>
            </a:r>
            <a:r>
              <a:rPr lang="en-US" altLang="en-US" sz="2900" dirty="0">
                <a:latin typeface="+mj-lt"/>
              </a:rPr>
              <a:t>=</a:t>
            </a:r>
            <a:r>
              <a:rPr lang="en-US" altLang="en-US" sz="2900" dirty="0">
                <a:solidFill>
                  <a:srgbClr val="000080"/>
                </a:solidFill>
                <a:latin typeface="+mj-lt"/>
              </a:rPr>
              <a:t>y </a:t>
            </a:r>
            <a:r>
              <a:rPr lang="en-US" altLang="en-US" sz="2900" dirty="0">
                <a:latin typeface="+mj-lt"/>
              </a:rPr>
              <a:t>mod</a:t>
            </a:r>
            <a:r>
              <a:rPr lang="en-US" altLang="en-US" sz="2900" dirty="0">
                <a:solidFill>
                  <a:srgbClr val="000080"/>
                </a:solidFill>
                <a:latin typeface="+mj-lt"/>
              </a:rPr>
              <a:t> p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081280" y="2649880"/>
            <a:ext cx="2695680" cy="49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>
              <a:lnSpc>
                <a:spcPct val="117000"/>
              </a:lnSpc>
            </a:pPr>
            <a:r>
              <a:rPr lang="en-US" altLang="en-US" sz="2400">
                <a:latin typeface="+mj-lt"/>
              </a:rPr>
              <a:t>Factoring is hard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724480" y="2053656"/>
            <a:ext cx="4716000" cy="77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>
              <a:lnSpc>
                <a:spcPct val="117000"/>
              </a:lnSpc>
            </a:pPr>
            <a:r>
              <a:rPr lang="en-US" altLang="en-US" sz="2400">
                <a:latin typeface="+mj-lt"/>
              </a:rPr>
              <a:t>Computing discrete logs is hard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474400" y="4343400"/>
            <a:ext cx="7464960" cy="626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>
              <a:lnSpc>
                <a:spcPct val="117000"/>
              </a:lnSpc>
            </a:pPr>
            <a:r>
              <a:rPr lang="en-US" altLang="en-US" sz="3200" dirty="0">
                <a:solidFill>
                  <a:schemeClr val="tx1"/>
                </a:solidFill>
                <a:latin typeface="+mj-lt"/>
              </a:rPr>
              <a:t>Mostly problems from number theory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61200" y="5206426"/>
            <a:ext cx="835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All broken once a quantum computer is built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B059-C3DD-44D5-81D9-FCE1644A5603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905000" y="2303522"/>
            <a:ext cx="2362200" cy="16367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27961" y="1740424"/>
            <a:ext cx="3019561" cy="19478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81280" y="2133600"/>
            <a:ext cx="2109720" cy="18066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96001" y="1676400"/>
            <a:ext cx="2971801" cy="20118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98374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20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8|9.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1552</Words>
  <Application>Microsoft Office PowerPoint</Application>
  <PresentationFormat>Widescreen</PresentationFormat>
  <Paragraphs>461</Paragraphs>
  <Slides>42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Comic Sans MS</vt:lpstr>
      <vt:lpstr>Times New Roman</vt:lpstr>
      <vt:lpstr>Office Theme</vt:lpstr>
      <vt:lpstr>Lattice Cryptography  (1. Public Key Encryption)</vt:lpstr>
      <vt:lpstr>Cryptography</vt:lpstr>
      <vt:lpstr>Cryptography</vt:lpstr>
      <vt:lpstr>Cryptography</vt:lpstr>
      <vt:lpstr>Symmetric-Key Cryptography</vt:lpstr>
      <vt:lpstr>Symmetric-Key Cryptography</vt:lpstr>
      <vt:lpstr>Public-Key Cryptography</vt:lpstr>
      <vt:lpstr>Public-Key Cryptography</vt:lpstr>
      <vt:lpstr>Mathematical Assumptions for Public-Key Cryptography</vt:lpstr>
      <vt:lpstr>Consequence of quantum computing</vt:lpstr>
      <vt:lpstr>Do not need quantum to defend against quantum</vt:lpstr>
      <vt:lpstr>Effect of quantum computers</vt:lpstr>
      <vt:lpstr>Public-Key Encryption</vt:lpstr>
      <vt:lpstr>Public-Key Encryption</vt:lpstr>
      <vt:lpstr>What is Secure Encryption?</vt:lpstr>
      <vt:lpstr>PowerPoint Presentation</vt:lpstr>
      <vt:lpstr>Public Key Cryptography</vt:lpstr>
      <vt:lpstr>Formal Definition</vt:lpstr>
      <vt:lpstr>Building Cryptography</vt:lpstr>
      <vt:lpstr>Lattice Cryptography</vt:lpstr>
      <vt:lpstr>Learning with Errors Problem</vt:lpstr>
      <vt:lpstr>Hard Problem Intuition</vt:lpstr>
      <vt:lpstr>Hard Problem Intuition</vt:lpstr>
      <vt:lpstr>Hard Problem Intuition (Learning With Errors)</vt:lpstr>
      <vt:lpstr>Why is this “Lattice” Crypto?</vt:lpstr>
      <vt:lpstr>Distinguishing from Random is also Hard</vt:lpstr>
      <vt:lpstr>Public Key Encryption from LWE</vt:lpstr>
      <vt:lpstr>“Column” LWE is Pseudorandom </vt:lpstr>
      <vt:lpstr>“Row” LWE is also Pseudorandom</vt:lpstr>
      <vt:lpstr>Encryption Scheme</vt:lpstr>
      <vt:lpstr>Encryption Scheme </vt:lpstr>
      <vt:lpstr>Encryption Scheme </vt:lpstr>
      <vt:lpstr>Encryption Scheme</vt:lpstr>
      <vt:lpstr>Encryption Scheme</vt:lpstr>
      <vt:lpstr>Decryption Error</vt:lpstr>
      <vt:lpstr>Decryption Error</vt:lpstr>
      <vt:lpstr>Decryption Error via Convolution</vt:lpstr>
      <vt:lpstr>Problem Session</vt:lpstr>
      <vt:lpstr>Encrypting More Bits</vt:lpstr>
      <vt:lpstr>Source of Inefficiency of LWE</vt:lpstr>
      <vt:lpstr>Plan for the Week</vt:lpstr>
      <vt:lpstr>Supplementary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Vadim Lyubashevsky</dc:creator>
  <cp:lastModifiedBy>Vadim Lyubashevsky</cp:lastModifiedBy>
  <cp:revision>33</cp:revision>
  <dcterms:created xsi:type="dcterms:W3CDTF">2022-09-18T07:06:23Z</dcterms:created>
  <dcterms:modified xsi:type="dcterms:W3CDTF">2024-06-24T07:38:41Z</dcterms:modified>
</cp:coreProperties>
</file>