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49CE92-0496-4745-9791-883292E42524}">
  <a:tblStyle styleId="{4849CE92-0496-4745-9791-883292E425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76D8F63-32AF-4C76-A95A-FD058699B55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c3b6e46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fc3b6e46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fc3b6e46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fc3b6e468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b40c48be9_6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b40c48be9_6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a6ff0709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fa6ff0709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a93b083bc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a93b083bc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a93b083bc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a93b083bc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a93b083bc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a93b083bc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a93b083bc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a93b083bc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af39a6d12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af39a6d12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a6ff0709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fa6ff0709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ad0378b2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ad0378b2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ad0378b2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ad0378b2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lculator.net/body-fat-calculator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merkelz.shinyapps.io/module2_app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Fat Percentage Model	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 628 Module 2 - Group 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Yifan Zhang, Chenyu Jiang, Amy Merkelz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729450" y="19264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215"/>
              <a:t>Bailey, Covert (1994). Smart Exercise: Burning Fat, Getting Fit, Houghton-Mifflin Co., Boston, pp. 179-186.</a:t>
            </a:r>
            <a:endParaRPr sz="121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215"/>
              <a:t>Durnin, J. V. G. A., and Womersley, J., (1974). “Body Fat Assessed from Total Body Density and Its Estimation from Skinfold Thickness: Measurements on 481 Men and Women Aged from 16 to 72 Years.” British Journal of Nutrition 32.1 pp. 77–97. Web.</a:t>
            </a:r>
            <a:endParaRPr sz="121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215"/>
              <a:t>Siri, W.E. (1956), "Gross composition of the body", in Advances in Biological and Medical Physics, vol. IV, edited by J.H. Lawrence and C.A. Tobias, Academic Press, Inc., New York.</a:t>
            </a:r>
            <a:endParaRPr sz="121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215"/>
              <a:t>“Body Fat Calculator.” Calculator.Net, www.calculator.net/body-fat-calculator.html. Accessed 16 Oct. 2024. </a:t>
            </a:r>
            <a:endParaRPr sz="121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215"/>
              <a:t>Akinwande, M. , Dikko, H. and Samson, A., (2015). “Variance Inflation Factor: As a Condition for the Inclusion of Suppressor Variable(s) in Regression Analysis.” Open Journal of Statistics, 5, pp. 754-767. Web.</a:t>
            </a:r>
            <a:endParaRPr sz="1215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215"/>
          </a:p>
        </p:txBody>
      </p:sp>
      <p:sp>
        <p:nvSpPr>
          <p:cNvPr id="157" name="Google Shape;157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170" name="Google Shape;170;p24"/>
          <p:cNvGraphicFramePr/>
          <p:nvPr/>
        </p:nvGraphicFramePr>
        <p:xfrm>
          <a:off x="1422625" y="2273700"/>
          <a:ext cx="5495500" cy="1123800"/>
        </p:xfrm>
        <a:graphic>
          <a:graphicData uri="http://schemas.openxmlformats.org/drawingml/2006/table">
            <a:tbl>
              <a:tblPr>
                <a:noFill/>
                <a:tableStyleId>{D76D8F63-32AF-4C76-A95A-FD058699B556}</a:tableStyleId>
              </a:tblPr>
              <a:tblGrid>
                <a:gridCol w="148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2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ABDOMEN+WEIGHT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ABDOMEN+HEIGHT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VIF value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4.73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1" name="Google Shape;171;p24"/>
          <p:cNvSpPr txBox="1"/>
          <p:nvPr/>
        </p:nvSpPr>
        <p:spPr>
          <a:xfrm>
            <a:off x="1693850" y="3203775"/>
            <a:ext cx="45384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Table 1: VIF values for the 2 factor models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700" y="3817350"/>
            <a:ext cx="6362851" cy="12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78" name="Google Shape;178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1" y="1853850"/>
            <a:ext cx="2769959" cy="309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Background: </a:t>
            </a:r>
            <a:r>
              <a:rPr lang="en" sz="1400"/>
              <a:t>Body fat percentage can be used as a metric for overall health and fitness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Problem: </a:t>
            </a:r>
            <a:r>
              <a:rPr lang="en" sz="1400"/>
              <a:t>High-accuracy estimates of body fat percentage tend to be complex to measure or require specialized tools:</a:t>
            </a:r>
            <a:endParaRPr sz="140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Skin-fold calipers</a:t>
            </a:r>
            <a:endParaRPr sz="120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Measuring body density via water displacement</a:t>
            </a:r>
            <a:endParaRPr sz="12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Goal: </a:t>
            </a:r>
            <a:r>
              <a:rPr lang="en" sz="1400"/>
              <a:t>Determine a model for estimating body fat percentage in men that is:</a:t>
            </a:r>
            <a:endParaRPr sz="140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/>
              <a:t>Simple</a:t>
            </a:r>
            <a:endParaRPr sz="140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/>
              <a:t>Accurate</a:t>
            </a:r>
            <a:endParaRPr sz="140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/>
              <a:t>Robust 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00" b="1"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63" y="1804800"/>
            <a:ext cx="6736500" cy="3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Imputation: </a:t>
            </a:r>
            <a:r>
              <a:rPr lang="en" sz="1400"/>
              <a:t> </a:t>
            </a:r>
            <a:endParaRPr sz="14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Height : We impute due to mismatches between data and BMI formula</a:t>
            </a:r>
            <a:endParaRPr sz="12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914400" lvl="1" indent="-304800" algn="l" rtl="0">
              <a:spcBef>
                <a:spcPts val="12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Body Fat : We impute due to the laws of the human body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Final Cleaned Data: </a:t>
            </a:r>
            <a:r>
              <a:rPr lang="en" sz="1400"/>
              <a:t> n = 252 with p = 14 predictors</a:t>
            </a:r>
            <a:endParaRPr sz="140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Predictors : ADIPOSITY, HEIGHT, WEIGHT, NECK, CHEST, ABDOMEN, HIP, THIGH, KNEE, ANKLE, BICEPS, FOREARM, WRIST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102" name="Google Shape;102;p15"/>
          <p:cNvGraphicFramePr/>
          <p:nvPr/>
        </p:nvGraphicFramePr>
        <p:xfrm>
          <a:off x="1455775" y="2268525"/>
          <a:ext cx="5935600" cy="822900"/>
        </p:xfrm>
        <a:graphic>
          <a:graphicData uri="http://schemas.openxmlformats.org/drawingml/2006/table">
            <a:tbl>
              <a:tblPr>
                <a:noFill/>
                <a:tableStyleId>{4849CE92-0496-4745-9791-883292E42524}</a:tableStyleId>
              </a:tblPr>
              <a:tblGrid>
                <a:gridCol w="98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Individual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(IDNO)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Original Obs. (m)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Imputed Obs.(m)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Imputation Method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42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0000"/>
                          </a:solidFill>
                        </a:rPr>
                        <a:t>0.74</a:t>
                      </a:r>
                      <a:endParaRPr sz="10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F722E"/>
                          </a:solidFill>
                        </a:rPr>
                        <a:t>1.76</a:t>
                      </a:r>
                      <a:endParaRPr sz="1000" b="1">
                        <a:solidFill>
                          <a:srgbClr val="3F722E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BMI = WEIGHT(kg)/HEIGHT(m)^2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" name="Google Shape;103;p15"/>
          <p:cNvGraphicFramePr/>
          <p:nvPr/>
        </p:nvGraphicFramePr>
        <p:xfrm>
          <a:off x="1455775" y="3246625"/>
          <a:ext cx="5935600" cy="822900"/>
        </p:xfrm>
        <a:graphic>
          <a:graphicData uri="http://schemas.openxmlformats.org/drawingml/2006/table">
            <a:tbl>
              <a:tblPr>
                <a:noFill/>
                <a:tableStyleId>{4849CE92-0496-4745-9791-883292E42524}</a:tableStyleId>
              </a:tblPr>
              <a:tblGrid>
                <a:gridCol w="98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Individual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(IDNO)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Original Obs. (%)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Imputed Obs.(%)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Imputation Method(where SEX is 0 for female and 1 for male)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182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0000"/>
                          </a:solidFill>
                        </a:rPr>
                        <a:t>0</a:t>
                      </a:r>
                      <a:endParaRPr sz="10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F722E"/>
                          </a:solidFill>
                        </a:rPr>
                        <a:t>14.72</a:t>
                      </a:r>
                      <a:endParaRPr sz="1000" b="1">
                        <a:solidFill>
                          <a:srgbClr val="3F722E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Body fat=(1.2 x BMI)+(0.23 x AGE)-(10.8 x SEX)-5.4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Trade-offs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 u="sng"/>
              <a:t>Simplicity:</a:t>
            </a:r>
            <a:r>
              <a:rPr lang="en" sz="1400"/>
              <a:t>  Linear models with no more than 2 parameters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Simplicity scoring will favor 1-parameter models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 u="sng"/>
              <a:t>Accuracy:</a:t>
            </a:r>
            <a:r>
              <a:rPr lang="en" sz="1400"/>
              <a:t>  Correlation Coefficient (R</a:t>
            </a:r>
            <a:r>
              <a:rPr lang="en" sz="1400" baseline="30000"/>
              <a:t>2</a:t>
            </a:r>
            <a:r>
              <a:rPr lang="en" sz="1400"/>
              <a:t>)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Measures strength of linear relationship between body fat percentage and the parameter(s)</a:t>
            </a:r>
            <a:endParaRPr sz="14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 u="sng"/>
              <a:t>Robustness:</a:t>
            </a:r>
            <a:r>
              <a:rPr lang="en" sz="1400"/>
              <a:t> Check sum of squares for 4 points against a prior model: US Navy Method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 Navy method uses abdomen, height, and neck measurements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Calculator used: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https://www.calculator.net/body-fat-calculator.html</a:t>
            </a:r>
            <a:r>
              <a:rPr lang="en" sz="1400"/>
              <a:t> </a:t>
            </a:r>
            <a:endParaRPr sz="1400"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117" name="Google Shape;117;p17"/>
          <p:cNvGraphicFramePr/>
          <p:nvPr/>
        </p:nvGraphicFramePr>
        <p:xfrm>
          <a:off x="1115400" y="2083700"/>
          <a:ext cx="6913200" cy="2224920"/>
        </p:xfrm>
        <a:graphic>
          <a:graphicData uri="http://schemas.openxmlformats.org/drawingml/2006/table">
            <a:tbl>
              <a:tblPr>
                <a:noFill/>
                <a:tableStyleId>{4849CE92-0496-4745-9791-883292E42524}</a:tableStyleId>
              </a:tblPr>
              <a:tblGrid>
                <a:gridCol w="179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R</a:t>
                      </a:r>
                      <a:r>
                        <a:rPr lang="en" b="1" baseline="30000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Number of Parameters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Sum of Squares with US Navy Method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ABDOMEN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0.67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3F722E"/>
                          </a:solidFill>
                        </a:rPr>
                        <a:t>1</a:t>
                      </a:r>
                      <a:endParaRPr b="1">
                        <a:solidFill>
                          <a:srgbClr val="3F722E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16.78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ABDOMEN + WEIGHT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3F722E"/>
                          </a:solidFill>
                        </a:rPr>
                        <a:t>0.69</a:t>
                      </a:r>
                      <a:endParaRPr b="1">
                        <a:solidFill>
                          <a:srgbClr val="3F722E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2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3F722E"/>
                          </a:solidFill>
                        </a:rPr>
                        <a:t>7.98</a:t>
                      </a:r>
                      <a:endParaRPr b="1">
                        <a:solidFill>
                          <a:srgbClr val="3F722E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ABDOMEN + HEIGHT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0.67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2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16.63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8" name="Google Shape;118;p17"/>
          <p:cNvSpPr/>
          <p:nvPr/>
        </p:nvSpPr>
        <p:spPr>
          <a:xfrm>
            <a:off x="1144025" y="3095325"/>
            <a:ext cx="6884700" cy="603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2C72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l="2760" r="-2759"/>
          <a:stretch/>
        </p:blipFill>
        <p:spPr>
          <a:xfrm>
            <a:off x="3002050" y="825075"/>
            <a:ext cx="6731349" cy="43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729450" y="1907300"/>
            <a:ext cx="3047100" cy="13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 of points within 20% of the true value:  147/252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025" y="789800"/>
            <a:ext cx="5796351" cy="43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729450" y="2175800"/>
            <a:ext cx="38427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 clear pattern in residuals:          supports linearity and homoscedasticity.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8320925" y="1109575"/>
            <a:ext cx="548700" cy="3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8311150" y="1269825"/>
            <a:ext cx="107100" cy="4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Strengths and Weaknesses</a:t>
            </a: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28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/>
              <a:t>Final Model</a:t>
            </a:r>
            <a:r>
              <a:rPr lang="en" sz="1400" b="1"/>
              <a:t>: Body Fat ~ -36.92+ 0.88*ABDOMEN-0.31*WEIGHT</a:t>
            </a:r>
            <a:endParaRPr sz="14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/>
              <a:t>Strengths</a:t>
            </a:r>
            <a:endParaRPr sz="1400" b="1"/>
          </a:p>
          <a:p>
            <a:pPr marL="457200" lvl="0" indent="-3175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 sz="1400"/>
              <a:t>Explains 69% of the variation in body fat percentage.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 sz="1400"/>
              <a:t>Simplicity: Only 2 predictors </a:t>
            </a:r>
            <a:endParaRPr sz="1400" strike="sngStrike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" sz="1400"/>
              <a:t>Robustness: Lowest Sum of Squared Differences compared with prior model &amp; residual plots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Weaknesses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/>
              <a:t>Prediction accuracy: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" sz="1400"/>
              <a:t>Only 58% of predictions fall within ±20% of the true value.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" sz="1400"/>
              <a:t>Only 91% of predictions fall within ±50% of the true value.</a:t>
            </a:r>
            <a:endParaRPr sz="1400"/>
          </a:p>
        </p:txBody>
      </p:sp>
      <p:sp>
        <p:nvSpPr>
          <p:cNvPr id="143" name="Google Shape;143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Shiny App Demo</a:t>
            </a: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https://amerkelz.shinyapps.io/module2_app/</a:t>
            </a:r>
            <a:r>
              <a:rPr lang="en"/>
              <a:t> </a:t>
            </a: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</Words>
  <Application>Microsoft Office PowerPoint</Application>
  <PresentationFormat>On-screen Show (16:9)</PresentationFormat>
  <Paragraphs>114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Times New Roman</vt:lpstr>
      <vt:lpstr>Raleway</vt:lpstr>
      <vt:lpstr>Lato</vt:lpstr>
      <vt:lpstr>Arial</vt:lpstr>
      <vt:lpstr>Streamline</vt:lpstr>
      <vt:lpstr>Body Fat Percentage Model </vt:lpstr>
      <vt:lpstr>Motivation</vt:lpstr>
      <vt:lpstr>Data Cleaning</vt:lpstr>
      <vt:lpstr>Model Trade-offs</vt:lpstr>
      <vt:lpstr>Model Evaluation</vt:lpstr>
      <vt:lpstr>Observations</vt:lpstr>
      <vt:lpstr>Observations </vt:lpstr>
      <vt:lpstr>Model Strengths and Weaknesses</vt:lpstr>
      <vt:lpstr>Shiny App Demo</vt:lpstr>
      <vt:lpstr>References</vt:lpstr>
      <vt:lpstr> Thank you!</vt:lpstr>
      <vt:lpstr>Appendix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Amy Renee Merkelz</cp:lastModifiedBy>
  <cp:revision>1</cp:revision>
  <dcterms:modified xsi:type="dcterms:W3CDTF">2024-10-16T17:47:27Z</dcterms:modified>
</cp:coreProperties>
</file>