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</p:sldIdLst>
  <p:sldSz cy="5143500" cx="9144000"/>
  <p:notesSz cx="6858000" cy="9144000"/>
  <p:embeddedFontLst>
    <p:embeddedFont>
      <p:font typeface="Raleway"/>
      <p:regular r:id="rId29"/>
      <p:bold r:id="rId30"/>
      <p:italic r:id="rId31"/>
      <p:boldItalic r:id="rId32"/>
    </p:embeddedFont>
    <p:embeddedFont>
      <p:font typeface="Lat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8B8A040-8837-4F09-8AF6-42B55FB073AF}">
  <a:tblStyle styleId="{08B8A040-8837-4F09-8AF6-42B55FB073A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Raleway-regular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Raleway-italic.fntdata"/><Relationship Id="rId30" Type="http://schemas.openxmlformats.org/officeDocument/2006/relationships/font" Target="fonts/Raleway-bold.fntdata"/><Relationship Id="rId11" Type="http://schemas.openxmlformats.org/officeDocument/2006/relationships/slide" Target="slides/slide4.xml"/><Relationship Id="rId33" Type="http://schemas.openxmlformats.org/officeDocument/2006/relationships/font" Target="fonts/Lato-regular.fntdata"/><Relationship Id="rId10" Type="http://schemas.openxmlformats.org/officeDocument/2006/relationships/slide" Target="slides/slide3.xml"/><Relationship Id="rId32" Type="http://schemas.openxmlformats.org/officeDocument/2006/relationships/font" Target="fonts/Raleway-boldItalic.fntdata"/><Relationship Id="rId13" Type="http://schemas.openxmlformats.org/officeDocument/2006/relationships/slide" Target="slides/slide6.xml"/><Relationship Id="rId35" Type="http://schemas.openxmlformats.org/officeDocument/2006/relationships/font" Target="fonts/Lato-italic.fntdata"/><Relationship Id="rId12" Type="http://schemas.openxmlformats.org/officeDocument/2006/relationships/slide" Target="slides/slide5.xml"/><Relationship Id="rId34" Type="http://schemas.openxmlformats.org/officeDocument/2006/relationships/font" Target="fonts/Lato-bold.fntdata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36" Type="http://schemas.openxmlformats.org/officeDocument/2006/relationships/font" Target="fonts/Lato-boldItalic.fntdata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15a4be55ba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15a4be55ba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176c0cef8d_0_1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176c0cef8d_0_1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17a0ba13e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17a0ba13e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176c0cef8d_0_1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176c0cef8d_0_1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178c7adac6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178c7adac6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176c0cef8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3176c0cef8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178c7adac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178c7adac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176c0cef8d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176c0cef8d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15a4be55ba_0_6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315a4be55ba_0_6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15a4be55ba_0_6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315a4be55ba_0_6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15a4be55ba_0_8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315a4be55ba_0_8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15a4be55ba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15a4be55ba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315a4be55ba_0_4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315a4be55ba_0_4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17a0ba13e9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317a0ba13e9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15a4be55ba_0_5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15a4be55ba_0_5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15a4be55ba_0_8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15a4be55ba_0_8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176c0cef8d_0_1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176c0cef8d_0_1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15a4be55ba_0_5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15a4be55ba_0_5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15a4be55ba_0_9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15a4be55ba_0_9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17a0ba13e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17a0ba13e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15a4be55ba_0_9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15a4be55ba_0_9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" name="Google Shape;56;p1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7" name="Google Shape;57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1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0" name="Google Shape;70;p1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1" name="Google Shape;71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" name="Google Shape;73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8" name="Google Shape;78;p1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9" name="Google Shape;79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" name="Google Shape;81;p1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7" name="Google Shape;87;p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88" name="Google Shape;88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" name="Google Shape;90;p1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91" name="Google Shape;91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4" name="Google Shape;94;p1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95" name="Google Shape;95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" name="Google Shape;97;p19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9" name="Google Shape;99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20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02" name="Google Shape;102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" name="Google Shape;104;p20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5" name="Google Shape;105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8" name="Google Shape;108;p2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09" name="Google Shape;109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" name="Google Shape;111;p21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112" name="Google Shape;112;p21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3" name="Google Shape;113;p21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4" name="Google Shape;114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17" name="Google Shape;117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23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20" name="Google Shape;120;p2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" name="Google Shape;122;p23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4" name="Google Shape;124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5" Type="http://schemas.openxmlformats.org/officeDocument/2006/relationships/image" Target="../media/image7.png"/><Relationship Id="rId6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12.png"/><Relationship Id="rId5" Type="http://schemas.openxmlformats.org/officeDocument/2006/relationships/image" Target="../media/image16.png"/><Relationship Id="rId6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amerkelz.shinyapps.io/628_module3_group6/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doi.org/10.1109/dasc.2016.7777956" TargetMode="External"/><Relationship Id="rId4" Type="http://schemas.openxmlformats.org/officeDocument/2006/relationships/hyperlink" Target="https://www.binghamtonhomepage.com/news/the-snowiest-cities-in-the-u-s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Flight Delays and Cancellations - Trends and Predictions</a:t>
            </a:r>
            <a:endParaRPr/>
          </a:p>
        </p:txBody>
      </p:sp>
      <p:sp>
        <p:nvSpPr>
          <p:cNvPr id="132" name="Google Shape;132;p2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 628 Module 3 - Group 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Yifan Zhang, Chenyu Jiang, Amy Merkelz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Observations</a:t>
            </a:r>
            <a:endParaRPr/>
          </a:p>
        </p:txBody>
      </p:sp>
      <p:sp>
        <p:nvSpPr>
          <p:cNvPr id="203" name="Google Shape;203;p3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4" name="Google Shape;20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9500" y="550900"/>
            <a:ext cx="5511926" cy="4133948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4"/>
          <p:cNvSpPr txBox="1"/>
          <p:nvPr/>
        </p:nvSpPr>
        <p:spPr>
          <a:xfrm>
            <a:off x="729450" y="2078875"/>
            <a:ext cx="28017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Most flights are on time or have less than 1 hour delay.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  <p:sp>
        <p:nvSpPr>
          <p:cNvPr id="211" name="Google Shape;211;p3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avoid having a cancelled flight:</a:t>
            </a:r>
            <a:endParaRPr/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b="1" lang="en"/>
              <a:t>Avoid traveling through airports with high cancellation rates</a:t>
            </a:r>
            <a:r>
              <a:rPr lang="en"/>
              <a:t> (e.g., Buffalo) when possible.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b="1" lang="en"/>
              <a:t>Avoid traveling in January</a:t>
            </a:r>
            <a:r>
              <a:rPr lang="en"/>
              <a:t>,</a:t>
            </a:r>
            <a:r>
              <a:rPr b="1" lang="en"/>
              <a:t> </a:t>
            </a:r>
            <a:r>
              <a:rPr lang="en"/>
              <a:t>which has higher cancellation rates than November or December.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b="1" lang="en"/>
              <a:t>Fly Delta!</a:t>
            </a:r>
            <a:r>
              <a:rPr lang="en"/>
              <a:t> Lowest cancellation rate of the 4 major airlines.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To arrive on time:</a:t>
            </a:r>
            <a:endParaRPr/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b="1" lang="en"/>
              <a:t>Try to</a:t>
            </a:r>
            <a:r>
              <a:rPr lang="en"/>
              <a:t> </a:t>
            </a:r>
            <a:r>
              <a:rPr b="1" lang="en"/>
              <a:t>have 60+ minutes between flights</a:t>
            </a:r>
            <a:r>
              <a:rPr lang="en"/>
              <a:t>, to avoid delays causing a missed connection.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b="1" lang="en"/>
              <a:t>Avoid evening flights</a:t>
            </a:r>
            <a:r>
              <a:rPr lang="en"/>
              <a:t>- only 59.4% are early or on time. Instead, take flights that depart before 6 am.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b="1" lang="en"/>
              <a:t>Fly </a:t>
            </a:r>
            <a:r>
              <a:rPr b="1" lang="en"/>
              <a:t>Delta! </a:t>
            </a:r>
            <a:r>
              <a:rPr lang="en"/>
              <a:t>Lowest average arrival delay (&lt; 1 minute).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Selection</a:t>
            </a:r>
            <a:endParaRPr/>
          </a:p>
        </p:txBody>
      </p:sp>
      <p:sp>
        <p:nvSpPr>
          <p:cNvPr id="217" name="Google Shape;217;p3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8" name="Google Shape;218;p3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Logistic Regression </a:t>
            </a:r>
            <a:r>
              <a:rPr lang="en" sz="1400"/>
              <a:t>for both model</a:t>
            </a:r>
            <a:r>
              <a:rPr lang="en" sz="1400"/>
              <a:t>: </a:t>
            </a:r>
            <a:r>
              <a:rPr b="1" lang="en" sz="1400"/>
              <a:t>Simplicity</a:t>
            </a:r>
            <a:r>
              <a:rPr lang="en" sz="1400"/>
              <a:t>, </a:t>
            </a:r>
            <a:r>
              <a:rPr b="1" lang="en" sz="1400"/>
              <a:t>interpretability</a:t>
            </a:r>
            <a:r>
              <a:rPr lang="en" sz="1400"/>
              <a:t> and </a:t>
            </a:r>
            <a:r>
              <a:rPr b="1" lang="en" sz="1400"/>
              <a:t>computational complexity</a:t>
            </a:r>
            <a:r>
              <a:rPr lang="en" sz="1400"/>
              <a:t>.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Undersampling </a:t>
            </a:r>
            <a:r>
              <a:rPr lang="en" sz="1400"/>
              <a:t>on both datasets to balance the dataset to a 1:1 or 1:1:1 ratio.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Training :testing=8:2.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Compared with other models( Decision Tree, Random forest…)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Evaluated by</a:t>
            </a:r>
            <a:r>
              <a:rPr b="1" lang="en" sz="1400"/>
              <a:t> accuracy</a:t>
            </a:r>
            <a:r>
              <a:rPr lang="en" sz="1400"/>
              <a:t> and </a:t>
            </a:r>
            <a:r>
              <a:rPr b="1" lang="en" sz="1400"/>
              <a:t>F1-score</a:t>
            </a:r>
            <a:r>
              <a:rPr lang="en" sz="1400"/>
              <a:t>.</a:t>
            </a:r>
            <a:endParaRPr sz="1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Selection</a:t>
            </a:r>
            <a:endParaRPr/>
          </a:p>
        </p:txBody>
      </p:sp>
      <p:sp>
        <p:nvSpPr>
          <p:cNvPr id="224" name="Google Shape;224;p3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5" name="Google Shape;225;p37"/>
          <p:cNvSpPr txBox="1"/>
          <p:nvPr/>
        </p:nvSpPr>
        <p:spPr>
          <a:xfrm>
            <a:off x="826500" y="4142250"/>
            <a:ext cx="31434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 greater proportion of flights are cancelled when there is snow on the ground at origin &amp; destination</a:t>
            </a:r>
            <a:endParaRPr b="1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6" name="Google Shape;22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6798" y="1748277"/>
            <a:ext cx="2349724" cy="1646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06788" y="3429200"/>
            <a:ext cx="2349724" cy="171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93400" y="3448949"/>
            <a:ext cx="2349724" cy="16747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08203" y="1748275"/>
            <a:ext cx="2520122" cy="1646949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7"/>
          <p:cNvSpPr txBox="1"/>
          <p:nvPr/>
        </p:nvSpPr>
        <p:spPr>
          <a:xfrm>
            <a:off x="641900" y="2005200"/>
            <a:ext cx="3000000" cy="19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1100"/>
              </a:spcBef>
              <a:spcAft>
                <a:spcPts val="0"/>
              </a:spcAft>
              <a:buSzPts val="1300"/>
              <a:buFont typeface="Times New Roman"/>
              <a:buChar char="●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ocused on </a:t>
            </a: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weather-related cancellations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. 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Char char="●"/>
            </a:pP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Binary classification 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model:canceled (1) or not canceled (0). 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Char char="●"/>
            </a:pP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5 features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: month, visibility at origin airport, wind speed at destination,  daily snow depth at origin and destination.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Selection</a:t>
            </a:r>
            <a:endParaRPr/>
          </a:p>
        </p:txBody>
      </p:sp>
      <p:sp>
        <p:nvSpPr>
          <p:cNvPr id="236" name="Google Shape;236;p3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37" name="Google Shape;237;p38"/>
          <p:cNvGraphicFramePr/>
          <p:nvPr/>
        </p:nvGraphicFramePr>
        <p:xfrm>
          <a:off x="1115400" y="2928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{08B8A040-8837-4F09-8AF6-42B55FB073AF}</a:tableStyleId>
              </a:tblPr>
              <a:tblGrid>
                <a:gridCol w="1315600"/>
                <a:gridCol w="1717725"/>
                <a:gridCol w="1662550"/>
                <a:gridCol w="2217325"/>
              </a:tblGrid>
              <a:tr h="247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Model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Accuracy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F1 Score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Number of Parameters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</a:tr>
              <a:tr h="225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Logistic Regression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0.753</a:t>
                      </a:r>
                      <a:endParaRPr b="1"/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0.757</a:t>
                      </a:r>
                      <a:endParaRPr b="1"/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5</a:t>
                      </a:r>
                      <a:endParaRPr b="1"/>
                    </a:p>
                  </a:txBody>
                  <a:tcPr marT="91425" marB="91425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225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Decision Tree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0.762</a:t>
                      </a:r>
                      <a:endParaRPr b="1"/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0.762</a:t>
                      </a:r>
                      <a:endParaRPr b="1"/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</a:rPr>
                        <a:t>5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sp>
        <p:nvSpPr>
          <p:cNvPr id="238" name="Google Shape;238;p38"/>
          <p:cNvSpPr txBox="1"/>
          <p:nvPr>
            <p:ph idx="1" type="body"/>
          </p:nvPr>
        </p:nvSpPr>
        <p:spPr>
          <a:xfrm>
            <a:off x="729450" y="1853850"/>
            <a:ext cx="4754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Cancellation Model</a:t>
            </a:r>
            <a:endParaRPr b="1" sz="14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239" name="Google Shape;23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5400" y="2247450"/>
            <a:ext cx="7109875" cy="46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Selection</a:t>
            </a:r>
            <a:endParaRPr/>
          </a:p>
        </p:txBody>
      </p:sp>
      <p:sp>
        <p:nvSpPr>
          <p:cNvPr id="245" name="Google Shape;245;p3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6" name="Google Shape;24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5800" y="1623456"/>
            <a:ext cx="2349724" cy="16494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35800" y="3323207"/>
            <a:ext cx="2349725" cy="1750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48225" y="3323197"/>
            <a:ext cx="2349725" cy="1750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48225" y="1573158"/>
            <a:ext cx="2349725" cy="1750042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9"/>
          <p:cNvSpPr txBox="1"/>
          <p:nvPr/>
        </p:nvSpPr>
        <p:spPr>
          <a:xfrm>
            <a:off x="729450" y="2004100"/>
            <a:ext cx="3527100" cy="26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r>
              <a:rPr b="1" lang="en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hree-class</a:t>
            </a:r>
            <a:r>
              <a:rPr lang="en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classification model: </a:t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more </a:t>
            </a:r>
            <a:r>
              <a:rPr b="1" lang="en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realistic</a:t>
            </a:r>
            <a:r>
              <a:rPr lang="en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and better captures the different levels of delay:</a:t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"/>
              <a:buChar char="●"/>
            </a:pPr>
            <a:r>
              <a:rPr b="1" lang="en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r>
              <a:rPr lang="en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:on time or early ,  </a:t>
            </a:r>
            <a:r>
              <a:rPr b="1" lang="en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no need to worry</a:t>
            </a:r>
            <a:endParaRPr b="1"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"/>
              <a:buChar char="●"/>
            </a:pPr>
            <a:r>
              <a:rPr b="1" lang="en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n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:&lt;1 hour delay , </a:t>
            </a:r>
            <a:r>
              <a:rPr b="1" lang="en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need to hurry</a:t>
            </a:r>
            <a:r>
              <a:rPr lang="en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"/>
              <a:buChar char="●"/>
            </a:pPr>
            <a:r>
              <a:rPr b="1" lang="en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en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:&gt;1 hour delay , </a:t>
            </a:r>
            <a:r>
              <a:rPr b="1" lang="en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require rescheduling </a:t>
            </a:r>
            <a:endParaRPr b="1"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might be more helpful for passengers. </a:t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6 features</a:t>
            </a:r>
            <a:r>
              <a:rPr lang="en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: month, schedule departure hour, visibility at origin airport, wind speed at destination,  daily snowfall at origin and destination.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Selection</a:t>
            </a:r>
            <a:endParaRPr/>
          </a:p>
        </p:txBody>
      </p:sp>
      <p:sp>
        <p:nvSpPr>
          <p:cNvPr id="256" name="Google Shape;256;p4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57" name="Google Shape;257;p40"/>
          <p:cNvGraphicFramePr/>
          <p:nvPr/>
        </p:nvGraphicFramePr>
        <p:xfrm>
          <a:off x="1115400" y="2892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{08B8A040-8837-4F09-8AF6-42B55FB073AF}</a:tableStyleId>
              </a:tblPr>
              <a:tblGrid>
                <a:gridCol w="2011625"/>
                <a:gridCol w="1376100"/>
                <a:gridCol w="1732800"/>
                <a:gridCol w="2066675"/>
              </a:tblGrid>
              <a:tr h="247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Model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Accuracy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F1 Score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Nu</a:t>
                      </a:r>
                      <a:r>
                        <a:rPr lang="en">
                          <a:solidFill>
                            <a:schemeClr val="lt1"/>
                          </a:solidFill>
                        </a:rPr>
                        <a:t>mber</a:t>
                      </a:r>
                      <a:r>
                        <a:rPr lang="en">
                          <a:solidFill>
                            <a:schemeClr val="lt1"/>
                          </a:solidFill>
                        </a:rPr>
                        <a:t> of Parameters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</a:tr>
              <a:tr h="225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Logistic Regression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0.412</a:t>
                      </a:r>
                      <a:endParaRPr b="1"/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0.395</a:t>
                      </a:r>
                      <a:endParaRPr b="1"/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6</a:t>
                      </a:r>
                      <a:endParaRPr b="1"/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225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Decision Tree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0.420</a:t>
                      </a:r>
                      <a:endParaRPr b="1"/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0.411</a:t>
                      </a:r>
                      <a:endParaRPr b="1"/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6</a:t>
                      </a:r>
                      <a:endParaRPr b="1"/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225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Random Forest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0.417</a:t>
                      </a:r>
                      <a:endParaRPr b="1"/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0.403</a:t>
                      </a:r>
                      <a:endParaRPr b="1"/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6</a:t>
                      </a:r>
                      <a:endParaRPr b="1"/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225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Gradient Boosting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0.413</a:t>
                      </a:r>
                      <a:endParaRPr b="1"/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0.386</a:t>
                      </a:r>
                      <a:endParaRPr b="1"/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6</a:t>
                      </a:r>
                      <a:endParaRPr b="1"/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sp>
        <p:nvSpPr>
          <p:cNvPr id="258" name="Google Shape;258;p40"/>
          <p:cNvSpPr txBox="1"/>
          <p:nvPr>
            <p:ph idx="1" type="body"/>
          </p:nvPr>
        </p:nvSpPr>
        <p:spPr>
          <a:xfrm>
            <a:off x="729450" y="1853850"/>
            <a:ext cx="4754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Delay</a:t>
            </a:r>
            <a:r>
              <a:rPr b="1" lang="en" sz="1400"/>
              <a:t> Model</a:t>
            </a:r>
            <a:endParaRPr b="1" sz="14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259" name="Google Shape;25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5400" y="2172125"/>
            <a:ext cx="7520246" cy="53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Strengths and Weaknesses</a:t>
            </a:r>
            <a:endParaRPr/>
          </a:p>
        </p:txBody>
      </p:sp>
      <p:sp>
        <p:nvSpPr>
          <p:cNvPr id="265" name="Google Shape;265;p41"/>
          <p:cNvSpPr txBox="1"/>
          <p:nvPr>
            <p:ph idx="1" type="body"/>
          </p:nvPr>
        </p:nvSpPr>
        <p:spPr>
          <a:xfrm>
            <a:off x="727650" y="18538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Strengths:</a:t>
            </a:r>
            <a:endParaRPr b="1" sz="1400"/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Both models use few features - easy to build a user-friendly tool to predict flight delay/cancellation.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Logistic regression models are interpretable - easy to understand how each </a:t>
            </a:r>
            <a:r>
              <a:rPr lang="en"/>
              <a:t>feature</a:t>
            </a:r>
            <a:r>
              <a:rPr lang="en"/>
              <a:t> influences the prediction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/>
              <a:t>Weaknesses:</a:t>
            </a:r>
            <a:endParaRPr b="1" sz="1400"/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Limited dataset: Only considered 101 airports out of ~1000 airports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Unimportance of airline in final models, despite seeing trends in exploratory data analysis</a:t>
            </a:r>
            <a:endParaRPr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Possible confounders: an airline’s ‘hub’ locations and typical snowfall there</a:t>
            </a:r>
            <a:endParaRPr sz="1300"/>
          </a:p>
        </p:txBody>
      </p:sp>
      <p:sp>
        <p:nvSpPr>
          <p:cNvPr id="266" name="Google Shape;266;p4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Shiny App Demo</a:t>
            </a:r>
            <a:endParaRPr/>
          </a:p>
        </p:txBody>
      </p:sp>
      <p:sp>
        <p:nvSpPr>
          <p:cNvPr id="272" name="Google Shape;272;p4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 u="sng">
                <a:solidFill>
                  <a:schemeClr val="hlink"/>
                </a:solidFill>
                <a:hlinkClick r:id="rId3"/>
              </a:rPr>
              <a:t>https://amerkelz.shinyapps.io/628_module3_group6/</a:t>
            </a:r>
            <a:r>
              <a:rPr b="1" lang="en" sz="1400"/>
              <a:t> </a:t>
            </a:r>
            <a:endParaRPr b="1" sz="14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(if the app </a:t>
            </a:r>
            <a:r>
              <a:rPr lang="en" sz="1400"/>
              <a:t>does not load quickly,</a:t>
            </a:r>
            <a:r>
              <a:rPr lang="en" sz="1400"/>
              <a:t> try pausing and refreshing the page)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400"/>
          </a:p>
        </p:txBody>
      </p:sp>
      <p:sp>
        <p:nvSpPr>
          <p:cNvPr id="273" name="Google Shape;273;p4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79" name="Google Shape;279;p43"/>
          <p:cNvSpPr txBox="1"/>
          <p:nvPr>
            <p:ph idx="1" type="body"/>
          </p:nvPr>
        </p:nvSpPr>
        <p:spPr>
          <a:xfrm>
            <a:off x="273150" y="1853850"/>
            <a:ext cx="8597700" cy="321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Choi, S., Kim, Y. J., Briceno, S., &amp; Mavris, D. (2016). Prediction of weather-induced airline delays based on machine learning algorithms. 2016 IEEE/AIAA 35th Digital Avionics Systems Conference (DASC). </a:t>
            </a:r>
            <a:r>
              <a:rPr lang="en" sz="1100" u="sng">
                <a:solidFill>
                  <a:schemeClr val="hlink"/>
                </a:solidFill>
                <a:hlinkClick r:id="rId3"/>
              </a:rPr>
              <a:t>https://doi.org/10.1109/dasc.2016.7777956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Travelmag. (2024, June 26). The biggest 100 US airports by passenger traffic - Travelmag. Travelmag. https://www.travelmag.com/articles/biggest-us-airports/#google_vignette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Kim S, Park E. Prediction of flight departure delays caused by weather conditions adopting data-driven approaches[J]. Journal of Big Data, 2024, 11(1): 11.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Kiliç K, Sallan J M. Study of delay prediction in the US airport network[J]. Aerospace, 2023, 10(4): 342.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Giblin, P. (2023, January 19). WIVT - News 34. WIVT - News 34..</a:t>
            </a:r>
            <a:r>
              <a:rPr lang="en" sz="1100"/>
              <a:t> </a:t>
            </a:r>
            <a:r>
              <a:rPr lang="en" sz="1100" u="sng">
                <a:solidFill>
                  <a:schemeClr val="hlink"/>
                </a:solidFill>
                <a:hlinkClick r:id="rId4"/>
              </a:rPr>
              <a:t>www.binghamtonhomepage.com/news/the-snowiest-cities-in-the-u-s/</a:t>
            </a:r>
            <a:r>
              <a:rPr lang="en" sz="1100"/>
              <a:t> 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605"/>
              <a:buNone/>
            </a:pPr>
            <a:r>
              <a:t/>
            </a:r>
            <a:endParaRPr sz="1100"/>
          </a:p>
        </p:txBody>
      </p:sp>
      <p:sp>
        <p:nvSpPr>
          <p:cNvPr id="280" name="Google Shape;280;p4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138" name="Google Shape;138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Background:</a:t>
            </a:r>
            <a:r>
              <a:rPr lang="en" sz="1400"/>
              <a:t> During the holiday season, the number of flights increases significantly, but then there are even more weather extremes that can exist in the winter.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Problem:</a:t>
            </a:r>
            <a:r>
              <a:rPr lang="en" sz="1400"/>
              <a:t> Airline delays and cancellations cause a great inconvenience to passengers.</a:t>
            </a:r>
            <a:endParaRPr sz="12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Goal: </a:t>
            </a:r>
            <a:r>
              <a:rPr lang="en" sz="1400"/>
              <a:t>Determine a model that can help the passengers </a:t>
            </a:r>
            <a:r>
              <a:rPr lang="en" sz="1400"/>
              <a:t>recognize important patterns in flight delays and cancellations to:</a:t>
            </a:r>
            <a:endParaRPr b="1"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 sz="1400"/>
              <a:t>Avoid canceled flights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 sz="1400"/>
              <a:t>Arrive early or on time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 sz="1400"/>
              <a:t>Predict the gate arrival time</a:t>
            </a:r>
            <a:endParaRPr b="1" sz="14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39" name="Google Shape;139;p2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286" name="Google Shape;286;p4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Appendix: Airline Delay Rates</a:t>
            </a:r>
            <a:endParaRPr/>
          </a:p>
        </p:txBody>
      </p:sp>
      <p:pic>
        <p:nvPicPr>
          <p:cNvPr id="292" name="Google Shape;29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853850"/>
            <a:ext cx="5284037" cy="313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Datasets</a:t>
            </a:r>
            <a:endParaRPr/>
          </a:p>
        </p:txBody>
      </p:sp>
      <p:sp>
        <p:nvSpPr>
          <p:cNvPr id="145" name="Google Shape;145;p27"/>
          <p:cNvSpPr txBox="1"/>
          <p:nvPr>
            <p:ph idx="1" type="body"/>
          </p:nvPr>
        </p:nvSpPr>
        <p:spPr>
          <a:xfrm>
            <a:off x="727650" y="18538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Flight Data:</a:t>
            </a:r>
            <a:endParaRPr b="1" sz="1400"/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Provided by </a:t>
            </a:r>
            <a:r>
              <a:rPr lang="en"/>
              <a:t>the Bureau of Transportation Statistics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Flights in Nov., Dec., Jan. from 2018 - 2024, excluding Nov. 2020 - Jan. 2021 due to Covid-19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Considered only flights from the top 100 airports by 2023 passenger volume, plus Madison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/>
              <a:t>Weather Data:</a:t>
            </a:r>
            <a:endParaRPr b="1" sz="1400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Provided by the National Centers for Environmental Information (NCEI)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Match the nearest weather station for each airport and obtained hourly weather data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400"/>
          </a:p>
        </p:txBody>
      </p:sp>
      <p:sp>
        <p:nvSpPr>
          <p:cNvPr id="146" name="Google Shape;146;p2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Processing</a:t>
            </a:r>
            <a:endParaRPr/>
          </a:p>
        </p:txBody>
      </p:sp>
      <p:sp>
        <p:nvSpPr>
          <p:cNvPr id="152" name="Google Shape;152;p2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3" name="Google Shape;15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853850"/>
            <a:ext cx="7990815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Cleaned Dataset</a:t>
            </a:r>
            <a:endParaRPr/>
          </a:p>
        </p:txBody>
      </p:sp>
      <p:sp>
        <p:nvSpPr>
          <p:cNvPr id="159" name="Google Shape;159;p29"/>
          <p:cNvSpPr txBox="1"/>
          <p:nvPr>
            <p:ph idx="1" type="body"/>
          </p:nvPr>
        </p:nvSpPr>
        <p:spPr>
          <a:xfrm>
            <a:off x="727650" y="18538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400"/>
              <a:t>Includes over 7 million flight records with corresponding weather data</a:t>
            </a:r>
            <a:endParaRPr sz="1400"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Have 66 parameters</a:t>
            </a:r>
            <a:endParaRPr sz="1400"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Total 10 airlines</a:t>
            </a:r>
            <a:endParaRPr sz="1400"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Cancellation rate: 1.88% </a:t>
            </a:r>
            <a:endParaRPr sz="1400"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Late arrivals rate: 34% </a:t>
            </a:r>
            <a:endParaRPr/>
          </a:p>
        </p:txBody>
      </p:sp>
      <p:sp>
        <p:nvSpPr>
          <p:cNvPr id="160" name="Google Shape;160;p2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Observations</a:t>
            </a:r>
            <a:endParaRPr/>
          </a:p>
        </p:txBody>
      </p:sp>
      <p:sp>
        <p:nvSpPr>
          <p:cNvPr id="166" name="Google Shape;166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400"/>
          </a:p>
        </p:txBody>
      </p:sp>
      <p:sp>
        <p:nvSpPr>
          <p:cNvPr id="167" name="Google Shape;167;p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8" name="Google Shape;168;p30"/>
          <p:cNvSpPr txBox="1"/>
          <p:nvPr/>
        </p:nvSpPr>
        <p:spPr>
          <a:xfrm>
            <a:off x="729450" y="2078875"/>
            <a:ext cx="31434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We could see the high cancellation rate in January for most years.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9" name="Google Shape;16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4075" y="572325"/>
            <a:ext cx="6148152" cy="4440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Observations</a:t>
            </a:r>
            <a:endParaRPr/>
          </a:p>
        </p:txBody>
      </p:sp>
      <p:sp>
        <p:nvSpPr>
          <p:cNvPr id="175" name="Google Shape;175;p3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6" name="Google Shape;17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9175" y="954550"/>
            <a:ext cx="5585198" cy="4188899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31"/>
          <p:cNvSpPr txBox="1"/>
          <p:nvPr/>
        </p:nvSpPr>
        <p:spPr>
          <a:xfrm>
            <a:off x="729450" y="2078875"/>
            <a:ext cx="2571300" cy="19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Two outliers for cancellation rate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Midway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: a Southwest Airlines hub that was disproportionately impacted by the 2022 meltdown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Buffalo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: the major airport for upstate NY, with an average yearly snowfall of 68.8 inches 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8" name="Google Shape;178;p31"/>
          <p:cNvSpPr txBox="1"/>
          <p:nvPr/>
        </p:nvSpPr>
        <p:spPr>
          <a:xfrm>
            <a:off x="7486925" y="4209450"/>
            <a:ext cx="6111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MDW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9" name="Google Shape;179;p31"/>
          <p:cNvSpPr txBox="1"/>
          <p:nvPr/>
        </p:nvSpPr>
        <p:spPr>
          <a:xfrm>
            <a:off x="7985300" y="4209450"/>
            <a:ext cx="4959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BUF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Observations</a:t>
            </a:r>
            <a:endParaRPr/>
          </a:p>
        </p:txBody>
      </p:sp>
      <p:pic>
        <p:nvPicPr>
          <p:cNvPr id="185" name="Google Shape;18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2175" y="1620610"/>
            <a:ext cx="5358900" cy="311759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3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7" name="Google Shape;187;p32"/>
          <p:cNvSpPr txBox="1"/>
          <p:nvPr/>
        </p:nvSpPr>
        <p:spPr>
          <a:xfrm>
            <a:off x="809575" y="1953600"/>
            <a:ext cx="2652600" cy="14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Cancellation rate over all flights (</a:t>
            </a:r>
            <a:r>
              <a:rPr lang="en" sz="1300" u="sng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excluding 2022-23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): </a:t>
            </a: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1.66%</a:t>
            </a:r>
            <a:endParaRPr b="1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United Airlines has the highest cancellation rate (</a:t>
            </a: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2.2%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) of the 4 major airlines.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Delta has the least cancellations of the 4 major airlines (</a:t>
            </a: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0.9%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Delta also has the shortest average delay as well.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8" name="Google Shape;188;p32"/>
          <p:cNvSpPr/>
          <p:nvPr/>
        </p:nvSpPr>
        <p:spPr>
          <a:xfrm>
            <a:off x="4822900" y="4029450"/>
            <a:ext cx="392100" cy="393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9" name="Google Shape;189;p32"/>
          <p:cNvSpPr/>
          <p:nvPr/>
        </p:nvSpPr>
        <p:spPr>
          <a:xfrm>
            <a:off x="5215000" y="1953600"/>
            <a:ext cx="392100" cy="393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Observations</a:t>
            </a:r>
            <a:endParaRPr/>
          </a:p>
        </p:txBody>
      </p:sp>
      <p:sp>
        <p:nvSpPr>
          <p:cNvPr id="195" name="Google Shape;195;p3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6" name="Google Shape;196;p33"/>
          <p:cNvSpPr txBox="1"/>
          <p:nvPr/>
        </p:nvSpPr>
        <p:spPr>
          <a:xfrm>
            <a:off x="729450" y="2055800"/>
            <a:ext cx="22788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Flights departing after 6 pm have the lowest percentage of on time arrivals.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Early morning flights departing before 6 am have lowest percentage of delayed flights.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7" name="Google Shape;19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1675" y="502425"/>
            <a:ext cx="5678300" cy="4510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