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62" r:id="rId3"/>
    <p:sldId id="264" r:id="rId4"/>
    <p:sldId id="257" r:id="rId5"/>
    <p:sldId id="2076136778" r:id="rId6"/>
    <p:sldId id="259" r:id="rId7"/>
    <p:sldId id="261" r:id="rId8"/>
    <p:sldId id="258" r:id="rId9"/>
    <p:sldId id="2076136716" r:id="rId10"/>
    <p:sldId id="2076136792" r:id="rId11"/>
    <p:sldId id="2076136793" r:id="rId12"/>
    <p:sldId id="207613679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07BDB9-5256-4734-B3BF-E4322ABBB395}" v="40" dt="2023-12-04T13:56:28.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BB7C2-AF38-4E14-B2D4-2CD0E6C1812C}"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7B13D6-C358-4482-9521-52503FC2E1A0}" type="slidenum">
              <a:rPr lang="en-US" smtClean="0"/>
              <a:t>‹#›</a:t>
            </a:fld>
            <a:endParaRPr lang="en-US"/>
          </a:p>
        </p:txBody>
      </p:sp>
    </p:spTree>
    <p:extLst>
      <p:ext uri="{BB962C8B-B14F-4D97-AF65-F5344CB8AC3E}">
        <p14:creationId xmlns:p14="http://schemas.microsoft.com/office/powerpoint/2010/main" val="2918295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sql/database-engine/availability-groups/windows/prereqs-restrictions-recommendations-always-on-availability"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docs.microsoft.com/en-us/sql/database-engine/database-mirroring/example-setting-up-database-mirroring-using-windows-authentication-transact-sql" TargetMode="External"/><Relationship Id="rId4" Type="http://schemas.openxmlformats.org/officeDocument/2006/relationships/hyperlink" Target="https://docs.microsoft.com/en-us/sql/sql-server/install/configure-the-windows-firewall-to-allow-sql-server-Access"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docs.microsoft.com/en-us/sql/database-engine/availability-groups/windows/automatically-initialize-always-on-availability-Group" TargetMode="External"/><Relationship Id="rId3" Type="http://schemas.openxmlformats.org/officeDocument/2006/relationships/hyperlink" Target="https://docs.microsoft.com/en-us/sql/database-engine/availability-groups/windows/prereqs-restrictions-recommendations-always-on-availability" TargetMode="External"/><Relationship Id="rId7" Type="http://schemas.openxmlformats.org/officeDocument/2006/relationships/hyperlink" Target="https://docs.microsoft.com/en-us/sql/database-engine/configure-windows/configure-windows-service-accounts-and-permiss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support.microsoft.com/en-us/help/2998082/gmsa-based-services-can-t-log-on-after-a-password-change-in-a-windows" TargetMode="External"/><Relationship Id="rId5" Type="http://schemas.openxmlformats.org/officeDocument/2006/relationships/hyperlink" Target="http://support.microsoft.com/kb/2998082" TargetMode="External"/><Relationship Id="rId4" Type="http://schemas.openxmlformats.org/officeDocument/2006/relationships/hyperlink" Target="https://docs.microsoft.com/en-us/windows-server/security/group-managed-service-accounts/group-managed-service-accounts-overview"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sqlservercentral.com/articles/steps-for-installing-alwayson-availability-groups-sql-2019"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ql/database-engine/availability-groups/windows/failover-and-failover-modes-always-on-availability-group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Always On Availability Groups is a high availability and disaster recovery solution that provides an enterprise-level alternative to database mirroring. It maximizes the availability of a set of user databases for an enterprise. The Always On Availability Groups feature was introduced in SQL Server 2012. It is a high-availability and disaster-recovery solution that provides an enterprise-level alternative to database mirroring. Always On Availability Groups maximizes the availability of a set of user databases for an enterprise.</a:t>
            </a:r>
          </a:p>
          <a:p>
            <a:endParaRPr lang="en-US" dirty="0"/>
          </a:p>
        </p:txBody>
      </p:sp>
      <p:sp>
        <p:nvSpPr>
          <p:cNvPr id="4" name="Slide Number Placeholder 3"/>
          <p:cNvSpPr>
            <a:spLocks noGrp="1"/>
          </p:cNvSpPr>
          <p:nvPr>
            <p:ph type="sldNum" sz="quarter" idx="5"/>
          </p:nvPr>
        </p:nvSpPr>
        <p:spPr/>
        <p:txBody>
          <a:bodyPr/>
          <a:lstStyle/>
          <a:p>
            <a:fld id="{67238552-6E95-4591-9D1B-2AD34D3AA241}" type="slidenum">
              <a:rPr lang="en-US" smtClean="0"/>
              <a:t>1</a:t>
            </a:fld>
            <a:endParaRPr lang="en-US"/>
          </a:p>
        </p:txBody>
      </p:sp>
    </p:spTree>
    <p:extLst>
      <p:ext uri="{BB962C8B-B14F-4D97-AF65-F5344CB8AC3E}">
        <p14:creationId xmlns:p14="http://schemas.microsoft.com/office/powerpoint/2010/main" val="631736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a:t>Checklist:  Security </a:t>
            </a:r>
          </a:p>
          <a:p>
            <a:pPr algn="just"/>
            <a:r>
              <a:rPr lang="en-US" b="0"/>
              <a:t>(reference:  </a:t>
            </a:r>
            <a:r>
              <a:rPr lang="en-US">
                <a:hlinkClick r:id="rId3"/>
              </a:rPr>
              <a:t>https://docs.microsoft.com/en-us/sql/database-engine/availability-groups/windows/prereqs-restrictions-recommendations-always-on-availability</a:t>
            </a:r>
            <a:r>
              <a:rPr lang="en-US" b="0"/>
              <a:t>)</a:t>
            </a:r>
          </a:p>
          <a:p>
            <a:pPr algn="just"/>
            <a:endParaRPr lang="es-MX"/>
          </a:p>
          <a:p>
            <a:pPr algn="just"/>
            <a:endParaRPr lang="es-MX"/>
          </a:p>
          <a:p>
            <a:pPr marL="171450" indent="-171450">
              <a:buFont typeface="Arial" panose="020B0604020202020204" pitchFamily="34" charset="0"/>
              <a:buChar char="•"/>
            </a:pPr>
            <a:r>
              <a:rPr lang="en-US" sz="800" b="1"/>
              <a:t>Open firewall TCP port that SQL Server is configured to listen on (default 1433)</a:t>
            </a:r>
          </a:p>
          <a:p>
            <a:pPr algn="just"/>
            <a:r>
              <a:rPr lang="es-MX" err="1"/>
              <a:t>It</a:t>
            </a:r>
            <a:r>
              <a:rPr lang="es-MX"/>
              <a:t> </a:t>
            </a:r>
            <a:r>
              <a:rPr lang="es-MX" err="1"/>
              <a:t>is</a:t>
            </a:r>
            <a:r>
              <a:rPr lang="es-MX"/>
              <a:t> </a:t>
            </a:r>
            <a:r>
              <a:rPr lang="es-MX" err="1"/>
              <a:t>recommended</a:t>
            </a:r>
            <a:r>
              <a:rPr lang="es-MX"/>
              <a:t> </a:t>
            </a:r>
            <a:r>
              <a:rPr lang="es-MX" err="1"/>
              <a:t>though</a:t>
            </a:r>
            <a:r>
              <a:rPr lang="es-MX"/>
              <a:t> </a:t>
            </a:r>
            <a:r>
              <a:rPr lang="es-MX" err="1"/>
              <a:t>not</a:t>
            </a:r>
            <a:r>
              <a:rPr lang="es-MX"/>
              <a:t> </a:t>
            </a:r>
            <a:r>
              <a:rPr lang="es-MX" err="1"/>
              <a:t>required</a:t>
            </a:r>
            <a:r>
              <a:rPr lang="es-MX"/>
              <a:t>, </a:t>
            </a:r>
            <a:r>
              <a:rPr lang="es-MX" err="1"/>
              <a:t>that</a:t>
            </a:r>
            <a:r>
              <a:rPr lang="es-MX"/>
              <a:t> </a:t>
            </a:r>
            <a:r>
              <a:rPr lang="es-MX" err="1"/>
              <a:t>all</a:t>
            </a:r>
            <a:r>
              <a:rPr lang="es-MX"/>
              <a:t> </a:t>
            </a:r>
            <a:r>
              <a:rPr lang="es-MX" err="1"/>
              <a:t>nodes</a:t>
            </a:r>
            <a:r>
              <a:rPr lang="es-MX"/>
              <a:t> </a:t>
            </a:r>
            <a:r>
              <a:rPr lang="es-MX" err="1"/>
              <a:t>for</a:t>
            </a:r>
            <a:r>
              <a:rPr lang="es-MX"/>
              <a:t> a </a:t>
            </a:r>
            <a:r>
              <a:rPr lang="es-MX" err="1"/>
              <a:t>given</a:t>
            </a:r>
            <a:r>
              <a:rPr lang="es-MX"/>
              <a:t> AG listen </a:t>
            </a:r>
            <a:r>
              <a:rPr lang="es-MX" err="1"/>
              <a:t>on</a:t>
            </a:r>
            <a:r>
              <a:rPr lang="es-MX"/>
              <a:t> </a:t>
            </a:r>
            <a:r>
              <a:rPr lang="es-MX" err="1"/>
              <a:t>the</a:t>
            </a:r>
            <a:r>
              <a:rPr lang="es-MX"/>
              <a:t> </a:t>
            </a:r>
            <a:r>
              <a:rPr lang="es-MX" err="1"/>
              <a:t>same</a:t>
            </a:r>
            <a:r>
              <a:rPr lang="es-MX"/>
              <a:t> </a:t>
            </a:r>
            <a:r>
              <a:rPr lang="es-MX" err="1"/>
              <a:t>port</a:t>
            </a:r>
            <a:r>
              <a:rPr lang="es-MX"/>
              <a:t> and </a:t>
            </a:r>
            <a:r>
              <a:rPr lang="es-MX" err="1"/>
              <a:t>the</a:t>
            </a:r>
            <a:r>
              <a:rPr lang="es-MX"/>
              <a:t> </a:t>
            </a:r>
            <a:r>
              <a:rPr lang="es-MX" err="1"/>
              <a:t>port</a:t>
            </a:r>
            <a:r>
              <a:rPr lang="es-MX"/>
              <a:t> </a:t>
            </a:r>
            <a:r>
              <a:rPr lang="es-MX" err="1"/>
              <a:t>is</a:t>
            </a:r>
            <a:r>
              <a:rPr lang="es-MX"/>
              <a:t> </a:t>
            </a:r>
            <a:r>
              <a:rPr lang="es-MX" err="1"/>
              <a:t>statically</a:t>
            </a:r>
            <a:r>
              <a:rPr lang="es-MX"/>
              <a:t> </a:t>
            </a:r>
            <a:r>
              <a:rPr lang="es-MX" err="1"/>
              <a:t>defined</a:t>
            </a:r>
            <a:r>
              <a:rPr lang="es-MX"/>
              <a:t> (</a:t>
            </a:r>
            <a:r>
              <a:rPr lang="es-MX" err="1"/>
              <a:t>not</a:t>
            </a:r>
            <a:r>
              <a:rPr lang="es-MX"/>
              <a:t> </a:t>
            </a:r>
            <a:r>
              <a:rPr lang="es-MX" err="1"/>
              <a:t>dynamic</a:t>
            </a:r>
            <a:r>
              <a:rPr lang="es-MX"/>
              <a:t>).  </a:t>
            </a:r>
          </a:p>
          <a:p>
            <a:pPr algn="just"/>
            <a:endParaRPr lang="es-MX"/>
          </a:p>
          <a:p>
            <a:pPr algn="just"/>
            <a:r>
              <a:rPr lang="es-MX"/>
              <a:t>Reference:  </a:t>
            </a:r>
          </a:p>
          <a:p>
            <a:pPr algn="just"/>
            <a:r>
              <a:rPr lang="en-US">
                <a:hlinkClick r:id="rId4"/>
              </a:rPr>
              <a:t>https://docs.microsoft.com/en-us/sql/sql-server/install/configure-the-windows-firewall-to-allow-sql-server-Access</a:t>
            </a:r>
            <a:endParaRPr lang="en-US"/>
          </a:p>
          <a:p>
            <a:pPr algn="just"/>
            <a:endParaRPr lang="en-US" sz="800" b="1"/>
          </a:p>
          <a:p>
            <a:pPr marL="171450" indent="-171450">
              <a:buFont typeface="Arial" panose="020B0604020202020204" pitchFamily="34" charset="0"/>
              <a:buChar char="•"/>
            </a:pPr>
            <a:r>
              <a:rPr lang="en-US" sz="800" b="1"/>
              <a:t>Open firewall TCP port for the mirroring endpoint (default 5022)</a:t>
            </a:r>
          </a:p>
          <a:p>
            <a:pPr marL="0" indent="0">
              <a:buFont typeface="Arial" panose="020B0604020202020204" pitchFamily="34" charset="0"/>
              <a:buNone/>
            </a:pPr>
            <a:r>
              <a:rPr lang="es-MX" err="1"/>
              <a:t>By</a:t>
            </a:r>
            <a:r>
              <a:rPr lang="es-MX"/>
              <a:t> default, </a:t>
            </a:r>
            <a:r>
              <a:rPr lang="es-MX" err="1"/>
              <a:t>the</a:t>
            </a:r>
            <a:r>
              <a:rPr lang="es-MX"/>
              <a:t> </a:t>
            </a:r>
            <a:r>
              <a:rPr lang="es-MX" err="1"/>
              <a:t>wizard</a:t>
            </a:r>
            <a:r>
              <a:rPr lang="es-MX"/>
              <a:t> </a:t>
            </a:r>
            <a:r>
              <a:rPr lang="es-MX" err="1"/>
              <a:t>creates</a:t>
            </a:r>
            <a:r>
              <a:rPr lang="es-MX"/>
              <a:t> </a:t>
            </a:r>
            <a:r>
              <a:rPr lang="es-MX" err="1"/>
              <a:t>the</a:t>
            </a:r>
            <a:r>
              <a:rPr lang="es-MX"/>
              <a:t> </a:t>
            </a:r>
            <a:r>
              <a:rPr lang="es-MX" err="1"/>
              <a:t>endpoint</a:t>
            </a:r>
            <a:r>
              <a:rPr lang="es-MX"/>
              <a:t> </a:t>
            </a:r>
            <a:r>
              <a:rPr lang="es-MX" err="1"/>
              <a:t>using</a:t>
            </a:r>
            <a:r>
              <a:rPr lang="es-MX"/>
              <a:t> </a:t>
            </a:r>
            <a:r>
              <a:rPr lang="es-MX" err="1"/>
              <a:t>port</a:t>
            </a:r>
            <a:r>
              <a:rPr lang="es-MX"/>
              <a:t> 5022.</a:t>
            </a:r>
          </a:p>
          <a:p>
            <a:pPr marL="0" indent="0">
              <a:buFont typeface="Arial" panose="020B0604020202020204" pitchFamily="34" charset="0"/>
              <a:buNone/>
            </a:pPr>
            <a:r>
              <a:rPr lang="es-MX" err="1"/>
              <a:t>Whatever</a:t>
            </a:r>
            <a:r>
              <a:rPr lang="es-MX"/>
              <a:t> </a:t>
            </a:r>
            <a:r>
              <a:rPr lang="es-MX" err="1"/>
              <a:t>port</a:t>
            </a:r>
            <a:r>
              <a:rPr lang="es-MX"/>
              <a:t> </a:t>
            </a:r>
            <a:r>
              <a:rPr lang="es-MX" err="1"/>
              <a:t>it</a:t>
            </a:r>
            <a:r>
              <a:rPr lang="es-MX"/>
              <a:t> uses – </a:t>
            </a:r>
            <a:r>
              <a:rPr lang="es-MX" err="1"/>
              <a:t>it</a:t>
            </a:r>
            <a:r>
              <a:rPr lang="es-MX"/>
              <a:t> </a:t>
            </a:r>
            <a:r>
              <a:rPr lang="es-MX" err="1"/>
              <a:t>must</a:t>
            </a:r>
            <a:r>
              <a:rPr lang="es-MX"/>
              <a:t> </a:t>
            </a:r>
            <a:r>
              <a:rPr lang="es-MX" err="1"/>
              <a:t>allow</a:t>
            </a:r>
            <a:r>
              <a:rPr lang="es-MX"/>
              <a:t> </a:t>
            </a:r>
            <a:r>
              <a:rPr lang="es-MX" err="1"/>
              <a:t>inbound</a:t>
            </a:r>
            <a:r>
              <a:rPr lang="es-MX"/>
              <a:t> TCP </a:t>
            </a:r>
            <a:r>
              <a:rPr lang="es-MX" err="1"/>
              <a:t>traffic</a:t>
            </a:r>
            <a:r>
              <a:rPr lang="es-MX"/>
              <a:t> in </a:t>
            </a:r>
            <a:r>
              <a:rPr lang="es-MX" err="1"/>
              <a:t>order</a:t>
            </a:r>
            <a:r>
              <a:rPr lang="es-MX"/>
              <a:t> </a:t>
            </a:r>
            <a:r>
              <a:rPr lang="es-MX" err="1"/>
              <a:t>for</a:t>
            </a:r>
            <a:r>
              <a:rPr lang="es-MX"/>
              <a:t> </a:t>
            </a:r>
            <a:r>
              <a:rPr lang="es-MX" err="1"/>
              <a:t>the</a:t>
            </a:r>
            <a:r>
              <a:rPr lang="es-MX"/>
              <a:t> </a:t>
            </a:r>
            <a:r>
              <a:rPr lang="es-MX" err="1"/>
              <a:t>other</a:t>
            </a:r>
            <a:r>
              <a:rPr lang="es-MX"/>
              <a:t> </a:t>
            </a:r>
            <a:r>
              <a:rPr lang="es-MX" err="1"/>
              <a:t>nodes</a:t>
            </a:r>
            <a:r>
              <a:rPr lang="es-MX"/>
              <a:t> </a:t>
            </a:r>
            <a:r>
              <a:rPr lang="es-MX" err="1"/>
              <a:t>to</a:t>
            </a:r>
            <a:r>
              <a:rPr lang="es-MX"/>
              <a:t> </a:t>
            </a:r>
            <a:r>
              <a:rPr lang="es-MX" err="1"/>
              <a:t>communicate</a:t>
            </a:r>
            <a:r>
              <a:rPr lang="es-MX"/>
              <a:t> </a:t>
            </a:r>
            <a:r>
              <a:rPr lang="es-MX" err="1"/>
              <a:t>for</a:t>
            </a:r>
            <a:r>
              <a:rPr lang="es-MX"/>
              <a:t> </a:t>
            </a:r>
            <a:r>
              <a:rPr lang="es-MX" err="1"/>
              <a:t>Always</a:t>
            </a:r>
            <a:r>
              <a:rPr lang="es-MX"/>
              <a:t> On.</a:t>
            </a:r>
          </a:p>
          <a:p>
            <a:pPr marL="0" indent="0">
              <a:buFont typeface="Arial" panose="020B0604020202020204" pitchFamily="34" charset="0"/>
              <a:buNone/>
            </a:pPr>
            <a:r>
              <a:rPr lang="es-MX" err="1"/>
              <a:t>Also</a:t>
            </a:r>
            <a:r>
              <a:rPr lang="es-MX"/>
              <a:t>, </a:t>
            </a:r>
            <a:r>
              <a:rPr lang="es-MX" err="1"/>
              <a:t>by</a:t>
            </a:r>
            <a:r>
              <a:rPr lang="es-MX"/>
              <a:t> default, </a:t>
            </a:r>
            <a:r>
              <a:rPr lang="es-MX" err="1"/>
              <a:t>the</a:t>
            </a:r>
            <a:r>
              <a:rPr lang="es-MX"/>
              <a:t> </a:t>
            </a:r>
            <a:r>
              <a:rPr lang="es-MX" err="1"/>
              <a:t>mirroring</a:t>
            </a:r>
            <a:r>
              <a:rPr lang="es-MX"/>
              <a:t> </a:t>
            </a:r>
            <a:r>
              <a:rPr lang="es-MX" err="1"/>
              <a:t>endpoint</a:t>
            </a:r>
            <a:r>
              <a:rPr lang="es-MX"/>
              <a:t> </a:t>
            </a:r>
            <a:r>
              <a:rPr lang="es-MX" err="1"/>
              <a:t>is</a:t>
            </a:r>
            <a:r>
              <a:rPr lang="es-MX"/>
              <a:t> </a:t>
            </a:r>
            <a:r>
              <a:rPr lang="es-MX" err="1"/>
              <a:t>configured</a:t>
            </a:r>
            <a:r>
              <a:rPr lang="es-MX"/>
              <a:t> </a:t>
            </a:r>
            <a:r>
              <a:rPr lang="es-MX" err="1"/>
              <a:t>to</a:t>
            </a:r>
            <a:r>
              <a:rPr lang="es-MX"/>
              <a:t> listen </a:t>
            </a:r>
            <a:r>
              <a:rPr lang="es-MX" err="1"/>
              <a:t>on</a:t>
            </a:r>
            <a:r>
              <a:rPr lang="es-MX"/>
              <a:t> </a:t>
            </a:r>
            <a:r>
              <a:rPr lang="es-MX" err="1"/>
              <a:t>all</a:t>
            </a:r>
            <a:r>
              <a:rPr lang="es-MX"/>
              <a:t> IP </a:t>
            </a:r>
            <a:r>
              <a:rPr lang="es-MX" err="1"/>
              <a:t>addresses</a:t>
            </a:r>
            <a:r>
              <a:rPr lang="es-MX"/>
              <a:t> </a:t>
            </a:r>
            <a:r>
              <a:rPr lang="es-MX" err="1"/>
              <a:t>for</a:t>
            </a:r>
            <a:r>
              <a:rPr lang="es-MX"/>
              <a:t> </a:t>
            </a:r>
            <a:r>
              <a:rPr lang="es-MX" err="1"/>
              <a:t>that</a:t>
            </a:r>
            <a:r>
              <a:rPr lang="es-MX"/>
              <a:t> </a:t>
            </a:r>
            <a:r>
              <a:rPr lang="es-MX" err="1"/>
              <a:t>port</a:t>
            </a:r>
            <a:r>
              <a:rPr lang="es-MX"/>
              <a:t>.</a:t>
            </a:r>
          </a:p>
          <a:p>
            <a:pPr marL="0" indent="0">
              <a:buFont typeface="Arial" panose="020B0604020202020204" pitchFamily="34" charset="0"/>
              <a:buNone/>
            </a:pPr>
            <a:r>
              <a:rPr lang="es-MX" err="1"/>
              <a:t>Sometimes</a:t>
            </a:r>
            <a:r>
              <a:rPr lang="es-MX"/>
              <a:t> </a:t>
            </a:r>
            <a:r>
              <a:rPr lang="es-MX" err="1"/>
              <a:t>it</a:t>
            </a:r>
            <a:r>
              <a:rPr lang="es-MX"/>
              <a:t> </a:t>
            </a:r>
            <a:r>
              <a:rPr lang="es-MX" err="1"/>
              <a:t>is</a:t>
            </a:r>
            <a:r>
              <a:rPr lang="es-MX"/>
              <a:t> </a:t>
            </a:r>
            <a:r>
              <a:rPr lang="es-MX" err="1"/>
              <a:t>necessary</a:t>
            </a:r>
            <a:r>
              <a:rPr lang="es-MX"/>
              <a:t> </a:t>
            </a:r>
            <a:r>
              <a:rPr lang="es-MX" err="1"/>
              <a:t>to</a:t>
            </a:r>
            <a:r>
              <a:rPr lang="es-MX"/>
              <a:t> </a:t>
            </a:r>
            <a:r>
              <a:rPr lang="es-MX" err="1"/>
              <a:t>limit</a:t>
            </a:r>
            <a:r>
              <a:rPr lang="es-MX"/>
              <a:t> </a:t>
            </a:r>
            <a:r>
              <a:rPr lang="es-MX" err="1"/>
              <a:t>the</a:t>
            </a:r>
            <a:r>
              <a:rPr lang="es-MX"/>
              <a:t> IP </a:t>
            </a:r>
            <a:r>
              <a:rPr lang="es-MX" err="1"/>
              <a:t>addresses</a:t>
            </a:r>
            <a:r>
              <a:rPr lang="es-MX"/>
              <a:t> – </a:t>
            </a:r>
            <a:r>
              <a:rPr lang="es-MX" err="1"/>
              <a:t>for</a:t>
            </a:r>
            <a:r>
              <a:rPr lang="es-MX"/>
              <a:t> </a:t>
            </a:r>
            <a:r>
              <a:rPr lang="es-MX" err="1"/>
              <a:t>instance</a:t>
            </a:r>
            <a:r>
              <a:rPr lang="es-MX"/>
              <a:t> </a:t>
            </a:r>
            <a:r>
              <a:rPr lang="es-MX" err="1"/>
              <a:t>when</a:t>
            </a:r>
            <a:r>
              <a:rPr lang="es-MX"/>
              <a:t> </a:t>
            </a:r>
            <a:r>
              <a:rPr lang="es-MX" err="1"/>
              <a:t>multiple</a:t>
            </a:r>
            <a:r>
              <a:rPr lang="es-MX"/>
              <a:t> SQL </a:t>
            </a:r>
            <a:r>
              <a:rPr lang="es-MX" err="1"/>
              <a:t>instances</a:t>
            </a:r>
            <a:r>
              <a:rPr lang="es-MX"/>
              <a:t> are </a:t>
            </a:r>
            <a:r>
              <a:rPr lang="es-MX" err="1"/>
              <a:t>on</a:t>
            </a:r>
            <a:r>
              <a:rPr lang="es-MX"/>
              <a:t> </a:t>
            </a:r>
            <a:r>
              <a:rPr lang="es-MX" err="1"/>
              <a:t>the</a:t>
            </a:r>
            <a:r>
              <a:rPr lang="es-MX"/>
              <a:t> </a:t>
            </a:r>
            <a:r>
              <a:rPr lang="es-MX" err="1"/>
              <a:t>same</a:t>
            </a:r>
            <a:r>
              <a:rPr lang="es-MX"/>
              <a:t> host.</a:t>
            </a:r>
          </a:p>
          <a:p>
            <a:pPr marL="0" indent="0">
              <a:buFont typeface="Arial" panose="020B0604020202020204" pitchFamily="34" charset="0"/>
              <a:buNone/>
            </a:pPr>
            <a:endParaRPr lang="en-US" sz="800" b="1"/>
          </a:p>
          <a:p>
            <a:pPr marL="171450" indent="-171450">
              <a:buFont typeface="Arial" panose="020B0604020202020204" pitchFamily="34" charset="0"/>
              <a:buChar char="•"/>
            </a:pPr>
            <a:r>
              <a:rPr lang="en-US" sz="800" b="1"/>
              <a:t>Open firewall TCP port for the Availability Group Listener (if exists)</a:t>
            </a:r>
          </a:p>
          <a:p>
            <a:pPr marL="0" indent="0">
              <a:buFont typeface="Arial" panose="020B0604020202020204" pitchFamily="34" charset="0"/>
              <a:buNone/>
            </a:pPr>
            <a:r>
              <a:rPr lang="en-US" sz="800" b="0"/>
              <a:t>If your availability group will have a “listener” – a virtual name and IP for clients to connect to, then make sure the listener’s port is opened for inbound TCP connections as well.</a:t>
            </a:r>
          </a:p>
          <a:p>
            <a:pPr marL="0" indent="0">
              <a:buFont typeface="Arial" panose="020B0604020202020204" pitchFamily="34" charset="0"/>
              <a:buNone/>
            </a:pPr>
            <a:endParaRPr lang="en-US" sz="800" b="1"/>
          </a:p>
          <a:p>
            <a:pPr marL="171450" indent="-171450">
              <a:buFont typeface="Arial" panose="020B0604020202020204" pitchFamily="34" charset="0"/>
              <a:buChar char="•"/>
            </a:pPr>
            <a:r>
              <a:rPr lang="en-US" sz="800" b="1"/>
              <a:t>Ensure a LOGIN exists for the SQL Server service accounts of all </a:t>
            </a:r>
            <a:r>
              <a:rPr lang="en-US" sz="800" b="1">
                <a:solidFill>
                  <a:srgbClr val="FF0000"/>
                </a:solidFill>
              </a:rPr>
              <a:t>other instances</a:t>
            </a:r>
          </a:p>
          <a:p>
            <a:pPr marL="0" indent="0">
              <a:buFont typeface="Arial" panose="020B0604020202020204" pitchFamily="34" charset="0"/>
              <a:buNone/>
            </a:pPr>
            <a:r>
              <a:rPr lang="en-US" sz="800" b="0">
                <a:solidFill>
                  <a:srgbClr val="FF0000"/>
                </a:solidFill>
              </a:rPr>
              <a:t>Every SQL Instance for all replicas must communicate with each other (through the mirroring endpoint).</a:t>
            </a:r>
          </a:p>
          <a:p>
            <a:pPr marL="0" indent="0">
              <a:buFont typeface="Arial" panose="020B0604020202020204" pitchFamily="34" charset="0"/>
              <a:buNone/>
            </a:pPr>
            <a:r>
              <a:rPr lang="en-US" sz="800" b="0">
                <a:solidFill>
                  <a:srgbClr val="FF0000"/>
                </a:solidFill>
              </a:rPr>
              <a:t>In order for a session to be established, each instance must have permissions to connect.</a:t>
            </a:r>
          </a:p>
          <a:p>
            <a:pPr marL="0" indent="0">
              <a:buFont typeface="Arial" panose="020B0604020202020204" pitchFamily="34" charset="0"/>
              <a:buNone/>
            </a:pPr>
            <a:r>
              <a:rPr lang="en-US" sz="800" b="0">
                <a:solidFill>
                  <a:srgbClr val="FF0000"/>
                </a:solidFill>
              </a:rPr>
              <a:t>In order to grant those permissions, a LOGIN must exist on each instance for all of the other instances.</a:t>
            </a:r>
          </a:p>
          <a:p>
            <a:pPr marL="0" indent="0">
              <a:buFont typeface="Arial" panose="020B0604020202020204" pitchFamily="34" charset="0"/>
              <a:buNone/>
            </a:pPr>
            <a:r>
              <a:rPr lang="en-US" sz="800" b="0">
                <a:solidFill>
                  <a:srgbClr val="FF0000"/>
                </a:solidFill>
              </a:rPr>
              <a:t>The login is for the SQL Service account that each of the other node’s instances are running under.</a:t>
            </a:r>
          </a:p>
          <a:p>
            <a:pPr marL="0" indent="0">
              <a:buFont typeface="Arial" panose="020B0604020202020204" pitchFamily="34" charset="0"/>
              <a:buNone/>
            </a:pPr>
            <a:endParaRPr lang="en-US" sz="800" b="0">
              <a:solidFill>
                <a:srgbClr val="FF0000"/>
              </a:solidFill>
            </a:endParaRPr>
          </a:p>
          <a:p>
            <a:pPr marL="0" indent="0">
              <a:buFont typeface="Arial" panose="020B0604020202020204" pitchFamily="34" charset="0"/>
              <a:buNone/>
            </a:pPr>
            <a:r>
              <a:rPr lang="en-US" sz="800" b="0">
                <a:solidFill>
                  <a:srgbClr val="FF0000"/>
                </a:solidFill>
              </a:rPr>
              <a:t>For instance if there are 3 servers:  SQLA, SQLB and SQLC and they each run under the following service accounts:</a:t>
            </a:r>
          </a:p>
          <a:p>
            <a:pPr marL="0" indent="0">
              <a:buFont typeface="Arial" panose="020B0604020202020204" pitchFamily="34" charset="0"/>
              <a:buNone/>
            </a:pPr>
            <a:r>
              <a:rPr lang="en-US" sz="800" b="0">
                <a:solidFill>
                  <a:srgbClr val="FF0000"/>
                </a:solidFill>
              </a:rPr>
              <a:t>	domain\</a:t>
            </a:r>
            <a:r>
              <a:rPr lang="en-US" sz="800" b="0" err="1">
                <a:solidFill>
                  <a:srgbClr val="FF0000"/>
                </a:solidFill>
              </a:rPr>
              <a:t>svcSQLA</a:t>
            </a:r>
            <a:endParaRPr lang="en-US" sz="800" b="0">
              <a:solidFill>
                <a:srgbClr val="FF0000"/>
              </a:solidFill>
            </a:endParaRPr>
          </a:p>
          <a:p>
            <a:pPr marL="0" indent="0">
              <a:buFont typeface="Arial" panose="020B0604020202020204" pitchFamily="34" charset="0"/>
              <a:buNone/>
            </a:pPr>
            <a:r>
              <a:rPr lang="en-US" sz="800" b="0">
                <a:solidFill>
                  <a:srgbClr val="FF0000"/>
                </a:solidFill>
              </a:rPr>
              <a:t>	domain\</a:t>
            </a:r>
            <a:r>
              <a:rPr lang="en-US" sz="800" b="0" err="1">
                <a:solidFill>
                  <a:srgbClr val="FF0000"/>
                </a:solidFill>
              </a:rPr>
              <a:t>svcSQLB</a:t>
            </a:r>
            <a:endParaRPr lang="en-US" sz="800" b="0">
              <a:solidFill>
                <a:srgbClr val="FF0000"/>
              </a:solidFill>
            </a:endParaRPr>
          </a:p>
          <a:p>
            <a:pPr marL="0" indent="0">
              <a:buFont typeface="Arial" panose="020B0604020202020204" pitchFamily="34" charset="0"/>
              <a:buNone/>
            </a:pPr>
            <a:r>
              <a:rPr lang="en-US" sz="800" b="0">
                <a:solidFill>
                  <a:srgbClr val="FF0000"/>
                </a:solidFill>
              </a:rPr>
              <a:t>	domain\</a:t>
            </a:r>
            <a:r>
              <a:rPr lang="en-US" sz="800" b="0" err="1">
                <a:solidFill>
                  <a:srgbClr val="FF0000"/>
                </a:solidFill>
              </a:rPr>
              <a:t>svcSQLC</a:t>
            </a:r>
            <a:endParaRPr lang="en-US" sz="800" b="0">
              <a:solidFill>
                <a:srgbClr val="FF0000"/>
              </a:solidFill>
            </a:endParaRPr>
          </a:p>
          <a:p>
            <a:pPr marL="0" indent="0">
              <a:buFont typeface="Arial" panose="020B0604020202020204" pitchFamily="34" charset="0"/>
              <a:buNone/>
            </a:pPr>
            <a:endParaRPr lang="en-US" sz="800" b="0">
              <a:solidFill>
                <a:srgbClr val="FF0000"/>
              </a:solidFill>
            </a:endParaRPr>
          </a:p>
          <a:p>
            <a:pPr marL="0" indent="0">
              <a:buFont typeface="Arial" panose="020B0604020202020204" pitchFamily="34" charset="0"/>
              <a:buNone/>
            </a:pPr>
            <a:r>
              <a:rPr lang="en-US" sz="800" b="0">
                <a:solidFill>
                  <a:srgbClr val="FF0000"/>
                </a:solidFill>
              </a:rPr>
              <a:t>Then on each instance, there should be a login for all three accounts.</a:t>
            </a:r>
          </a:p>
          <a:p>
            <a:pPr marL="0" indent="0">
              <a:buFont typeface="Arial" panose="020B0604020202020204" pitchFamily="34" charset="0"/>
              <a:buNone/>
            </a:pPr>
            <a:r>
              <a:rPr lang="en-US" sz="800" b="0">
                <a:solidFill>
                  <a:srgbClr val="FF0000"/>
                </a:solidFill>
              </a:rPr>
              <a:t>On SQLA there should already be a login for its own service account from the install.</a:t>
            </a:r>
          </a:p>
          <a:p>
            <a:pPr marL="0" indent="0">
              <a:buFont typeface="Arial" panose="020B0604020202020204" pitchFamily="34" charset="0"/>
              <a:buNone/>
            </a:pPr>
            <a:r>
              <a:rPr lang="en-US" sz="800" b="0">
                <a:solidFill>
                  <a:srgbClr val="FF0000"/>
                </a:solidFill>
              </a:rPr>
              <a:t>But if not, you need to add one:</a:t>
            </a:r>
          </a:p>
          <a:p>
            <a:pPr marL="0" indent="0">
              <a:buFont typeface="Arial" panose="020B0604020202020204" pitchFamily="34" charset="0"/>
              <a:buNone/>
            </a:pPr>
            <a:r>
              <a:rPr lang="en-US" sz="800" b="0">
                <a:solidFill>
                  <a:srgbClr val="FF0000"/>
                </a:solidFill>
              </a:rPr>
              <a:t>	CREATE LOGIN [domain\</a:t>
            </a:r>
            <a:r>
              <a:rPr lang="en-US" sz="800" b="0" err="1">
                <a:solidFill>
                  <a:srgbClr val="FF0000"/>
                </a:solidFill>
              </a:rPr>
              <a:t>svcSQLA</a:t>
            </a:r>
            <a:r>
              <a:rPr lang="en-US" sz="800" b="0">
                <a:solidFill>
                  <a:srgbClr val="FF0000"/>
                </a:solidFill>
              </a:rPr>
              <a:t>] FROM WINDOWS</a:t>
            </a:r>
          </a:p>
          <a:p>
            <a:pPr marL="0" indent="0">
              <a:buFont typeface="Arial" panose="020B0604020202020204" pitchFamily="34" charset="0"/>
              <a:buNone/>
            </a:pPr>
            <a:endParaRPr lang="en-US" sz="800" b="0">
              <a:solidFill>
                <a:srgbClr val="FF0000"/>
              </a:solidFill>
            </a:endParaRPr>
          </a:p>
          <a:p>
            <a:pPr marL="0" indent="0">
              <a:buFont typeface="Arial" panose="020B0604020202020204" pitchFamily="34" charset="0"/>
              <a:buNone/>
            </a:pPr>
            <a:r>
              <a:rPr lang="en-US" sz="800" b="0">
                <a:solidFill>
                  <a:srgbClr val="FF0000"/>
                </a:solidFill>
              </a:rPr>
              <a:t>The other two nodes must have a login on SQLA:</a:t>
            </a:r>
          </a:p>
          <a:p>
            <a:pPr marL="0" indent="0">
              <a:buFont typeface="Arial" panose="020B0604020202020204" pitchFamily="34" charset="0"/>
              <a:buNone/>
            </a:pPr>
            <a:r>
              <a:rPr lang="en-US" sz="800" b="0">
                <a:solidFill>
                  <a:srgbClr val="FF0000"/>
                </a:solidFill>
              </a:rPr>
              <a:t>	CREATE LOGIN [domain\</a:t>
            </a:r>
            <a:r>
              <a:rPr lang="en-US" sz="800" b="0" err="1">
                <a:solidFill>
                  <a:srgbClr val="FF0000"/>
                </a:solidFill>
              </a:rPr>
              <a:t>svcSQLB</a:t>
            </a:r>
            <a:r>
              <a:rPr lang="en-US" sz="800" b="0">
                <a:solidFill>
                  <a:srgbClr val="FF0000"/>
                </a:solidFill>
              </a:rPr>
              <a:t>] FROM WINDOWS</a:t>
            </a:r>
          </a:p>
          <a:p>
            <a:pPr marL="0" indent="0">
              <a:buFont typeface="Arial" panose="020B0604020202020204" pitchFamily="34" charset="0"/>
              <a:buNone/>
            </a:pPr>
            <a:r>
              <a:rPr lang="en-US" sz="800" b="0">
                <a:solidFill>
                  <a:srgbClr val="FF0000"/>
                </a:solidFill>
              </a:rPr>
              <a:t>	CREATE LOGIN [domain\</a:t>
            </a:r>
            <a:r>
              <a:rPr lang="en-US" sz="800" b="0" err="1">
                <a:solidFill>
                  <a:srgbClr val="FF0000"/>
                </a:solidFill>
              </a:rPr>
              <a:t>svcSQLC</a:t>
            </a:r>
            <a:r>
              <a:rPr lang="en-US" sz="800" b="0">
                <a:solidFill>
                  <a:srgbClr val="FF0000"/>
                </a:solidFill>
              </a:rPr>
              <a:t>] FROM WINDOWS</a:t>
            </a:r>
          </a:p>
          <a:p>
            <a:pPr marL="0" indent="0">
              <a:buFont typeface="Arial" panose="020B0604020202020204" pitchFamily="34" charset="0"/>
              <a:buNone/>
            </a:pPr>
            <a:endParaRPr lang="en-US" sz="800" b="0">
              <a:solidFill>
                <a:srgbClr val="FF0000"/>
              </a:solidFill>
            </a:endParaRPr>
          </a:p>
          <a:p>
            <a:pPr marL="0" indent="0">
              <a:buFont typeface="Arial" panose="020B0604020202020204" pitchFamily="34" charset="0"/>
              <a:buNone/>
            </a:pPr>
            <a:r>
              <a:rPr lang="en-US" sz="800" b="0">
                <a:solidFill>
                  <a:srgbClr val="FF0000"/>
                </a:solidFill>
              </a:rPr>
              <a:t>Repeat as necessary for all nodes.</a:t>
            </a:r>
          </a:p>
          <a:p>
            <a:pPr marL="0" indent="0">
              <a:buFont typeface="Arial" panose="020B0604020202020204" pitchFamily="34" charset="0"/>
              <a:buNone/>
            </a:pPr>
            <a:endParaRPr lang="en-US" sz="800" b="1">
              <a:solidFill>
                <a:srgbClr val="FF0000"/>
              </a:solidFill>
            </a:endParaRPr>
          </a:p>
          <a:p>
            <a:pPr marL="0" indent="0">
              <a:buFont typeface="Arial" panose="020B0604020202020204" pitchFamily="34" charset="0"/>
              <a:buNone/>
            </a:pPr>
            <a:endParaRPr lang="en-US" sz="800" b="1">
              <a:solidFill>
                <a:srgbClr val="FF0000"/>
              </a:solidFill>
            </a:endParaRPr>
          </a:p>
          <a:p>
            <a:pPr marL="171450" indent="-171450">
              <a:buFont typeface="Arial" panose="020B0604020202020204" pitchFamily="34" charset="0"/>
              <a:buChar char="•"/>
            </a:pPr>
            <a:r>
              <a:rPr lang="en-US" sz="800" b="1"/>
              <a:t>Grant the LOGIN for the other instances’ service accounts CONNECT on the mirroring endpoint</a:t>
            </a:r>
          </a:p>
          <a:p>
            <a:pPr marL="0" indent="0">
              <a:buFont typeface="Arial" panose="020B0604020202020204" pitchFamily="34" charset="0"/>
              <a:buNone/>
            </a:pPr>
            <a:r>
              <a:rPr lang="en-US" sz="800" b="0"/>
              <a:t>After the logins have been created, make sure they can connect to the mirroring endpoint:</a:t>
            </a:r>
          </a:p>
          <a:p>
            <a:pPr marL="0" indent="0">
              <a:buFont typeface="Arial" panose="020B0604020202020204" pitchFamily="34" charset="0"/>
              <a:buNone/>
            </a:pPr>
            <a:endParaRPr lang="en-US" sz="800" b="0"/>
          </a:p>
          <a:p>
            <a:pPr marL="0" indent="0">
              <a:buFont typeface="Arial" panose="020B0604020202020204" pitchFamily="34" charset="0"/>
              <a:buNone/>
            </a:pPr>
            <a:r>
              <a:rPr lang="en-US" sz="800" b="0"/>
              <a:t>For instance on SQLA,  grant the LOGINS for the other two instances the ability to connect to the endpoint.</a:t>
            </a:r>
          </a:p>
          <a:p>
            <a:pPr marL="0" indent="0">
              <a:buFont typeface="Arial" panose="020B0604020202020204" pitchFamily="34" charset="0"/>
              <a:buNone/>
            </a:pPr>
            <a:endParaRPr lang="en-US" sz="800" b="0"/>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sz="800" b="0"/>
              <a:t>	GRANT CONNECT ON ENDPOINT::</a:t>
            </a:r>
            <a:r>
              <a:rPr lang="en-US" sz="800" b="0" err="1"/>
              <a:t>hadr_endpoint</a:t>
            </a:r>
            <a:r>
              <a:rPr lang="en-US" sz="800" b="0"/>
              <a:t>  TO [domain\</a:t>
            </a:r>
            <a:r>
              <a:rPr lang="en-US" sz="800" b="0" err="1"/>
              <a:t>svcSQLB</a:t>
            </a:r>
            <a:r>
              <a:rPr lang="en-US" sz="800" b="0"/>
              <a:t>]</a:t>
            </a:r>
          </a:p>
          <a:p>
            <a:pPr marL="0" indent="0">
              <a:buFont typeface="Arial" panose="020B0604020202020204" pitchFamily="34" charset="0"/>
              <a:buNone/>
            </a:pPr>
            <a:r>
              <a:rPr lang="en-US" sz="800" b="0"/>
              <a:t>	GRANT CONNECT ON ENDPOINT::</a:t>
            </a:r>
            <a:r>
              <a:rPr lang="en-US" sz="800" b="0" err="1"/>
              <a:t>hadr_endpoint</a:t>
            </a:r>
            <a:r>
              <a:rPr lang="en-US" sz="800" b="0"/>
              <a:t>  TO [domain\</a:t>
            </a:r>
            <a:r>
              <a:rPr lang="en-US" sz="800" b="0" err="1"/>
              <a:t>svcSQLC</a:t>
            </a:r>
            <a:r>
              <a:rPr lang="en-US" sz="800" b="0"/>
              <a:t>]</a:t>
            </a:r>
          </a:p>
          <a:p>
            <a:pPr marL="0" indent="0">
              <a:buFont typeface="Arial" panose="020B0604020202020204" pitchFamily="34" charset="0"/>
              <a:buNone/>
            </a:pPr>
            <a:endParaRPr lang="en-US" sz="800" b="1"/>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sz="800" b="0"/>
              <a:t>Reference: </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a:hlinkClick r:id="rId5"/>
              </a:rPr>
              <a:t>https://docs.microsoft.com/en-us/sql/database-engine/database-mirroring/example-setting-up-database-mirroring-using-windows-authentication-transact-sql</a:t>
            </a:r>
            <a:endParaRPr lang="en-US" sz="800" b="1"/>
          </a:p>
          <a:p>
            <a:pPr marL="0" indent="0">
              <a:buFont typeface="Arial" panose="020B0604020202020204" pitchFamily="34" charset="0"/>
              <a:buNone/>
            </a:pPr>
            <a:endParaRPr lang="en-US" sz="800" b="1"/>
          </a:p>
          <a:p>
            <a:pPr marL="171450" indent="-171450">
              <a:buFont typeface="Arial" panose="020B0604020202020204" pitchFamily="34" charset="0"/>
              <a:buChar char="•"/>
            </a:pPr>
            <a:r>
              <a:rPr lang="en-US" sz="800" b="1"/>
              <a:t>Ensure the account executing the CREATE AVAILABILITY GROUP has sufficient privileges on all instances</a:t>
            </a:r>
          </a:p>
          <a:p>
            <a:pPr marL="0" indent="0">
              <a:buFont typeface="Arial" panose="020B0604020202020204" pitchFamily="34" charset="0"/>
              <a:buNone/>
            </a:pPr>
            <a:r>
              <a:rPr lang="en-US" sz="800" b="0"/>
              <a:t>The user that is running the wizard, PowerShell or TSQL commands to create an Availability Group must have sufficient permissions on all instances that will be part of the availability group.  Typically the account creating the availability group is an administrator and has SYSADMIN privileges inside SQL Server.</a:t>
            </a:r>
          </a:p>
          <a:p>
            <a:pPr marL="0" indent="0">
              <a:buFont typeface="Arial" panose="020B0604020202020204" pitchFamily="34" charset="0"/>
              <a:buNone/>
            </a:pPr>
            <a:endParaRPr lang="en-US" sz="800" b="0"/>
          </a:p>
          <a:p>
            <a:pPr marL="0" indent="0">
              <a:buFont typeface="Arial" panose="020B0604020202020204" pitchFamily="34" charset="0"/>
              <a:buNone/>
            </a:pPr>
            <a:endParaRPr lang="en-US" sz="800" b="1"/>
          </a:p>
          <a:p>
            <a:pPr marL="171450" indent="-171450">
              <a:buFont typeface="Arial" panose="020B0604020202020204" pitchFamily="34" charset="0"/>
              <a:buChar char="•"/>
            </a:pPr>
            <a:r>
              <a:rPr lang="en-US" sz="800" b="1"/>
              <a:t>Ensure the cluster service account, usually [NT Authority\System] has the following permissions to SQL:   CONNECT, ALTER ANY AVAILABILITY GROUP, VIEW SERVER STATE</a:t>
            </a:r>
            <a:endParaRPr lang="en-US" b="1"/>
          </a:p>
          <a:p>
            <a:pPr algn="just"/>
            <a:r>
              <a:rPr lang="es-MX" b="0" err="1"/>
              <a:t>Normally</a:t>
            </a:r>
            <a:r>
              <a:rPr lang="es-MX" b="0"/>
              <a:t>, </a:t>
            </a:r>
            <a:r>
              <a:rPr lang="es-MX" b="0" err="1"/>
              <a:t>the</a:t>
            </a:r>
            <a:r>
              <a:rPr lang="es-MX" b="0"/>
              <a:t> </a:t>
            </a:r>
            <a:r>
              <a:rPr lang="es-MX" b="0" err="1"/>
              <a:t>cluster</a:t>
            </a:r>
            <a:r>
              <a:rPr lang="es-MX" b="0"/>
              <a:t> Service </a:t>
            </a:r>
            <a:r>
              <a:rPr lang="es-MX" b="0" err="1"/>
              <a:t>runs</a:t>
            </a:r>
            <a:r>
              <a:rPr lang="es-MX" b="0"/>
              <a:t> </a:t>
            </a:r>
            <a:r>
              <a:rPr lang="es-MX" b="0" err="1"/>
              <a:t>under</a:t>
            </a:r>
            <a:r>
              <a:rPr lang="es-MX" b="0"/>
              <a:t> “local </a:t>
            </a:r>
            <a:r>
              <a:rPr lang="es-MX" b="0" err="1"/>
              <a:t>system</a:t>
            </a:r>
            <a:r>
              <a:rPr lang="es-MX" b="0"/>
              <a:t>” </a:t>
            </a:r>
            <a:r>
              <a:rPr lang="es-MX" b="0" err="1"/>
              <a:t>which</a:t>
            </a:r>
            <a:r>
              <a:rPr lang="es-MX" b="0"/>
              <a:t> </a:t>
            </a:r>
            <a:r>
              <a:rPr lang="es-MX" b="0" err="1"/>
              <a:t>is</a:t>
            </a:r>
            <a:r>
              <a:rPr lang="es-MX" b="0"/>
              <a:t>  [NT AUTHORITY\SYSTEM] </a:t>
            </a:r>
            <a:r>
              <a:rPr lang="es-MX" b="0" err="1"/>
              <a:t>for</a:t>
            </a:r>
            <a:r>
              <a:rPr lang="es-MX" b="0"/>
              <a:t> </a:t>
            </a:r>
            <a:r>
              <a:rPr lang="es-MX" b="0" err="1"/>
              <a:t>the</a:t>
            </a:r>
            <a:r>
              <a:rPr lang="es-MX" b="0"/>
              <a:t> SQL LOGIN.</a:t>
            </a:r>
          </a:p>
          <a:p>
            <a:pPr algn="just"/>
            <a:r>
              <a:rPr lang="es-MX" b="0" err="1"/>
              <a:t>Make</a:t>
            </a:r>
            <a:r>
              <a:rPr lang="es-MX" b="0"/>
              <a:t> </a:t>
            </a:r>
            <a:r>
              <a:rPr lang="es-MX" b="0" err="1"/>
              <a:t>sure</a:t>
            </a:r>
            <a:r>
              <a:rPr lang="es-MX" b="0"/>
              <a:t> </a:t>
            </a:r>
            <a:r>
              <a:rPr lang="es-MX" b="0" err="1"/>
              <a:t>this</a:t>
            </a:r>
            <a:r>
              <a:rPr lang="es-MX" b="0"/>
              <a:t> </a:t>
            </a:r>
            <a:r>
              <a:rPr lang="es-MX" b="0" err="1"/>
              <a:t>login</a:t>
            </a:r>
            <a:r>
              <a:rPr lang="es-MX" b="0"/>
              <a:t> </a:t>
            </a:r>
            <a:r>
              <a:rPr lang="es-MX" b="0" err="1"/>
              <a:t>is</a:t>
            </a:r>
            <a:r>
              <a:rPr lang="es-MX" b="0"/>
              <a:t> </a:t>
            </a:r>
            <a:r>
              <a:rPr lang="es-MX" b="0" err="1"/>
              <a:t>on</a:t>
            </a:r>
            <a:r>
              <a:rPr lang="es-MX" b="0"/>
              <a:t> </a:t>
            </a:r>
            <a:r>
              <a:rPr lang="es-MX" b="0" err="1"/>
              <a:t>all</a:t>
            </a:r>
            <a:r>
              <a:rPr lang="es-MX" b="0"/>
              <a:t> </a:t>
            </a:r>
            <a:r>
              <a:rPr lang="es-MX" b="0" err="1"/>
              <a:t>instances</a:t>
            </a:r>
            <a:r>
              <a:rPr lang="es-MX" b="0"/>
              <a:t> </a:t>
            </a:r>
            <a:r>
              <a:rPr lang="es-MX" b="0" err="1"/>
              <a:t>of</a:t>
            </a:r>
            <a:r>
              <a:rPr lang="es-MX" b="0"/>
              <a:t> </a:t>
            </a:r>
            <a:r>
              <a:rPr lang="es-MX" b="0" err="1"/>
              <a:t>the</a:t>
            </a:r>
            <a:r>
              <a:rPr lang="es-MX" b="0"/>
              <a:t> </a:t>
            </a:r>
            <a:r>
              <a:rPr lang="es-MX" b="0" err="1"/>
              <a:t>Availability</a:t>
            </a:r>
            <a:r>
              <a:rPr lang="es-MX" b="0"/>
              <a:t> Group.</a:t>
            </a:r>
          </a:p>
          <a:p>
            <a:pPr algn="just"/>
            <a:r>
              <a:rPr lang="es-MX" b="0" err="1"/>
              <a:t>Some</a:t>
            </a:r>
            <a:r>
              <a:rPr lang="es-MX" b="0"/>
              <a:t> </a:t>
            </a:r>
            <a:r>
              <a:rPr lang="es-MX" b="0" err="1"/>
              <a:t>companies</a:t>
            </a:r>
            <a:r>
              <a:rPr lang="es-MX" b="0"/>
              <a:t> </a:t>
            </a:r>
            <a:r>
              <a:rPr lang="es-MX" b="0" err="1"/>
              <a:t>lock</a:t>
            </a:r>
            <a:r>
              <a:rPr lang="es-MX" b="0"/>
              <a:t> </a:t>
            </a:r>
            <a:r>
              <a:rPr lang="es-MX" b="0" err="1"/>
              <a:t>down</a:t>
            </a:r>
            <a:r>
              <a:rPr lang="es-MX" b="0"/>
              <a:t> </a:t>
            </a:r>
            <a:r>
              <a:rPr lang="es-MX" b="0" err="1"/>
              <a:t>their</a:t>
            </a:r>
            <a:r>
              <a:rPr lang="es-MX" b="0"/>
              <a:t> SQL Server </a:t>
            </a:r>
            <a:r>
              <a:rPr lang="es-MX" b="0" err="1"/>
              <a:t>security</a:t>
            </a:r>
            <a:r>
              <a:rPr lang="es-MX" b="0"/>
              <a:t> and </a:t>
            </a:r>
            <a:r>
              <a:rPr lang="es-MX" b="0" err="1"/>
              <a:t>remove</a:t>
            </a:r>
            <a:r>
              <a:rPr lang="es-MX" b="0"/>
              <a:t> </a:t>
            </a:r>
            <a:r>
              <a:rPr lang="es-MX" b="0" err="1"/>
              <a:t>this</a:t>
            </a:r>
            <a:r>
              <a:rPr lang="es-MX" b="0"/>
              <a:t> </a:t>
            </a:r>
            <a:r>
              <a:rPr lang="es-MX" b="0" err="1"/>
              <a:t>account</a:t>
            </a:r>
            <a:r>
              <a:rPr lang="es-MX" b="0"/>
              <a:t>.  </a:t>
            </a:r>
            <a:r>
              <a:rPr lang="es-MX" b="0" err="1"/>
              <a:t>It</a:t>
            </a:r>
            <a:r>
              <a:rPr lang="es-MX" b="0"/>
              <a:t> </a:t>
            </a:r>
            <a:r>
              <a:rPr lang="es-MX" b="0" err="1"/>
              <a:t>is</a:t>
            </a:r>
            <a:r>
              <a:rPr lang="es-MX" b="0"/>
              <a:t> </a:t>
            </a:r>
            <a:r>
              <a:rPr lang="es-MX" b="0" err="1"/>
              <a:t>required</a:t>
            </a:r>
            <a:r>
              <a:rPr lang="es-MX" b="0"/>
              <a:t> </a:t>
            </a:r>
            <a:r>
              <a:rPr lang="es-MX" b="0" err="1"/>
              <a:t>for</a:t>
            </a:r>
            <a:r>
              <a:rPr lang="es-MX" b="0"/>
              <a:t> </a:t>
            </a:r>
            <a:r>
              <a:rPr lang="es-MX" b="0" err="1"/>
              <a:t>AGs</a:t>
            </a:r>
            <a:r>
              <a:rPr lang="es-MX" b="0"/>
              <a:t>.</a:t>
            </a:r>
          </a:p>
          <a:p>
            <a:pPr algn="just"/>
            <a:endParaRPr lang="es-MX" b="0"/>
          </a:p>
          <a:p>
            <a:pPr algn="just"/>
            <a:r>
              <a:rPr lang="es-MX" b="0" err="1"/>
              <a:t>Make</a:t>
            </a:r>
            <a:r>
              <a:rPr lang="es-MX" b="0"/>
              <a:t> </a:t>
            </a:r>
            <a:r>
              <a:rPr lang="es-MX" b="0" err="1"/>
              <a:t>sure</a:t>
            </a:r>
            <a:r>
              <a:rPr lang="es-MX" b="0"/>
              <a:t> </a:t>
            </a:r>
            <a:r>
              <a:rPr lang="es-MX" b="0" err="1"/>
              <a:t>the</a:t>
            </a:r>
            <a:r>
              <a:rPr lang="es-MX" b="0"/>
              <a:t> </a:t>
            </a:r>
            <a:r>
              <a:rPr lang="es-MX" b="0" err="1"/>
              <a:t>Account</a:t>
            </a:r>
            <a:r>
              <a:rPr lang="es-MX" b="0"/>
              <a:t> has </a:t>
            </a:r>
            <a:r>
              <a:rPr lang="es-MX" b="0" err="1"/>
              <a:t>the</a:t>
            </a:r>
            <a:r>
              <a:rPr lang="es-MX" b="0"/>
              <a:t> </a:t>
            </a:r>
            <a:r>
              <a:rPr lang="es-MX" b="0" err="1"/>
              <a:t>following</a:t>
            </a:r>
            <a:r>
              <a:rPr lang="es-MX" b="0"/>
              <a:t> </a:t>
            </a:r>
            <a:r>
              <a:rPr lang="es-MX" b="0" err="1"/>
              <a:t>permissions</a:t>
            </a:r>
            <a:r>
              <a:rPr lang="es-MX" b="0"/>
              <a:t>:</a:t>
            </a:r>
          </a:p>
          <a:p>
            <a:pPr algn="just"/>
            <a:endParaRPr lang="es-MX" b="0"/>
          </a:p>
          <a:p>
            <a:pPr algn="just"/>
            <a:r>
              <a:rPr lang="es-MX" b="0"/>
              <a:t>	GRANT CONNECT SQL TO [NT AUTHORITY\SYSTEM]</a:t>
            </a:r>
          </a:p>
          <a:p>
            <a:pPr algn="just"/>
            <a:r>
              <a:rPr lang="es-MX" b="0"/>
              <a:t>	GRANT VIEW SERVER STATE TO [NT AUTHORITY\SYSTEM]</a:t>
            </a:r>
          </a:p>
          <a:p>
            <a:pPr algn="just"/>
            <a:endParaRPr lang="es-MX" b="0"/>
          </a:p>
          <a:p>
            <a:pPr algn="just"/>
            <a:r>
              <a:rPr lang="es-MX" b="0" err="1"/>
              <a:t>This</a:t>
            </a:r>
            <a:r>
              <a:rPr lang="es-MX" b="0"/>
              <a:t> </a:t>
            </a:r>
            <a:r>
              <a:rPr lang="es-MX" b="0" err="1"/>
              <a:t>is</a:t>
            </a:r>
            <a:r>
              <a:rPr lang="es-MX" b="0"/>
              <a:t> </a:t>
            </a:r>
            <a:r>
              <a:rPr lang="es-MX" b="0" err="1"/>
              <a:t>required</a:t>
            </a:r>
            <a:r>
              <a:rPr lang="es-MX" b="0"/>
              <a:t> so </a:t>
            </a:r>
            <a:r>
              <a:rPr lang="es-MX" b="0" err="1"/>
              <a:t>the</a:t>
            </a:r>
            <a:r>
              <a:rPr lang="es-MX" b="0"/>
              <a:t> Windows </a:t>
            </a:r>
            <a:r>
              <a:rPr lang="es-MX" b="0" err="1"/>
              <a:t>Cluster</a:t>
            </a:r>
            <a:r>
              <a:rPr lang="es-MX" b="0"/>
              <a:t> </a:t>
            </a:r>
            <a:r>
              <a:rPr lang="es-MX" b="0" err="1"/>
              <a:t>service</a:t>
            </a:r>
            <a:r>
              <a:rPr lang="es-MX" b="0"/>
              <a:t> (RHS.EXE </a:t>
            </a:r>
            <a:r>
              <a:rPr lang="es-MX" b="0" err="1"/>
              <a:t>process</a:t>
            </a:r>
            <a:r>
              <a:rPr lang="es-MX" b="0"/>
              <a:t>) can </a:t>
            </a:r>
            <a:r>
              <a:rPr lang="es-MX" b="0" err="1"/>
              <a:t>connect</a:t>
            </a:r>
            <a:r>
              <a:rPr lang="es-MX" b="0"/>
              <a:t> </a:t>
            </a:r>
            <a:r>
              <a:rPr lang="es-MX" b="0" err="1"/>
              <a:t>to</a:t>
            </a:r>
            <a:r>
              <a:rPr lang="es-MX" b="0"/>
              <a:t> SQL Server </a:t>
            </a:r>
            <a:r>
              <a:rPr lang="es-MX" b="0" err="1"/>
              <a:t>to</a:t>
            </a:r>
            <a:r>
              <a:rPr lang="es-MX" b="0"/>
              <a:t> </a:t>
            </a:r>
            <a:r>
              <a:rPr lang="es-MX" b="0" err="1"/>
              <a:t>perform</a:t>
            </a:r>
            <a:r>
              <a:rPr lang="es-MX" b="0"/>
              <a:t>  </a:t>
            </a:r>
            <a:r>
              <a:rPr lang="es-MX" b="0" err="1"/>
              <a:t>IsAlive</a:t>
            </a:r>
            <a:r>
              <a:rPr lang="es-MX" b="0"/>
              <a:t> </a:t>
            </a:r>
            <a:r>
              <a:rPr lang="es-MX" b="0" err="1"/>
              <a:t>checks</a:t>
            </a:r>
            <a:r>
              <a:rPr lang="es-MX" b="0"/>
              <a:t> and </a:t>
            </a:r>
            <a:r>
              <a:rPr lang="es-MX" b="0" err="1"/>
              <a:t>get</a:t>
            </a:r>
            <a:r>
              <a:rPr lang="es-MX" b="0"/>
              <a:t> </a:t>
            </a:r>
            <a:r>
              <a:rPr lang="es-MX" b="0" err="1"/>
              <a:t>health</a:t>
            </a:r>
            <a:r>
              <a:rPr lang="es-MX" b="0"/>
              <a:t> data </a:t>
            </a:r>
            <a:r>
              <a:rPr lang="es-MX" b="0" err="1"/>
              <a:t>from</a:t>
            </a:r>
            <a:r>
              <a:rPr lang="es-MX" b="0"/>
              <a:t> </a:t>
            </a:r>
            <a:r>
              <a:rPr lang="es-MX" b="0" err="1"/>
              <a:t>sp_server_diagnostics</a:t>
            </a:r>
            <a:r>
              <a:rPr lang="es-MX" b="0"/>
              <a:t>.  </a:t>
            </a:r>
            <a:r>
              <a:rPr lang="es-MX" b="0" err="1"/>
              <a:t>Without</a:t>
            </a:r>
            <a:r>
              <a:rPr lang="es-MX" b="0"/>
              <a:t> </a:t>
            </a:r>
            <a:r>
              <a:rPr lang="es-MX" b="0" err="1"/>
              <a:t>these</a:t>
            </a:r>
            <a:r>
              <a:rPr lang="es-MX" b="0"/>
              <a:t> </a:t>
            </a:r>
            <a:r>
              <a:rPr lang="es-MX" b="0" err="1"/>
              <a:t>permissions</a:t>
            </a:r>
            <a:r>
              <a:rPr lang="es-MX" b="0"/>
              <a:t>, </a:t>
            </a:r>
            <a:r>
              <a:rPr lang="es-MX" b="0" err="1"/>
              <a:t>availability</a:t>
            </a:r>
            <a:r>
              <a:rPr lang="es-MX" b="0"/>
              <a:t> </a:t>
            </a:r>
            <a:r>
              <a:rPr lang="es-MX" b="0" err="1"/>
              <a:t>groups</a:t>
            </a:r>
            <a:r>
              <a:rPr lang="es-MX" b="0"/>
              <a:t> </a:t>
            </a:r>
            <a:r>
              <a:rPr lang="es-MX" b="0" err="1"/>
              <a:t>will</a:t>
            </a:r>
            <a:r>
              <a:rPr lang="es-MX" b="0"/>
              <a:t> </a:t>
            </a:r>
            <a:r>
              <a:rPr lang="es-MX" b="0" err="1"/>
              <a:t>not</a:t>
            </a:r>
            <a:r>
              <a:rPr lang="es-MX" b="0"/>
              <a:t> be </a:t>
            </a:r>
            <a:r>
              <a:rPr lang="es-MX" b="0" err="1"/>
              <a:t>able</a:t>
            </a:r>
            <a:r>
              <a:rPr lang="es-MX" b="0"/>
              <a:t> </a:t>
            </a:r>
            <a:r>
              <a:rPr lang="es-MX" b="0" err="1"/>
              <a:t>to</a:t>
            </a:r>
            <a:r>
              <a:rPr lang="es-MX" b="0"/>
              <a:t> come online.</a:t>
            </a:r>
          </a:p>
          <a:p>
            <a:pPr algn="just"/>
            <a:endParaRPr lang="es-MX" b="1"/>
          </a:p>
          <a:p>
            <a:pPr algn="just"/>
            <a:endParaRPr lang="es-MX"/>
          </a:p>
          <a:p>
            <a:pPr algn="just"/>
            <a:endParaRPr lang="es-MX"/>
          </a:p>
          <a:p>
            <a:pPr algn="just"/>
            <a:endParaRPr lang="es-MX"/>
          </a:p>
          <a:p>
            <a:pPr algn="just"/>
            <a:r>
              <a:rPr lang="es-MX"/>
              <a:t>TO ADD:</a:t>
            </a:r>
          </a:p>
          <a:p>
            <a:pPr marL="0" marR="0" lvl="0" indent="0" algn="just" defTabSz="932742" rtl="0" eaLnBrk="1" fontAlgn="auto" latinLnBrk="0" hangingPunct="1">
              <a:lnSpc>
                <a:spcPct val="90000"/>
              </a:lnSpc>
              <a:spcBef>
                <a:spcPts val="0"/>
              </a:spcBef>
              <a:spcAft>
                <a:spcPts val="340"/>
              </a:spcAft>
              <a:buClrTx/>
              <a:buSzTx/>
              <a:buFontTx/>
              <a:buNone/>
              <a:tabLst/>
              <a:defRPr/>
            </a:pPr>
            <a:r>
              <a:rPr lang="en-US" sz="800"/>
              <a:t>Open firewall TCP ports for SQL Server instances (default 1433), Always On Availability Group endpoint (default 5022) and Azure internal load balancer (default 59999)</a:t>
            </a:r>
          </a:p>
          <a:p>
            <a:pPr algn="just"/>
            <a:endParaRPr lang="es-MX"/>
          </a:p>
          <a:p>
            <a:pPr algn="just"/>
            <a:endParaRPr lang="es-MX"/>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a:p>
        </p:txBody>
      </p:sp>
    </p:spTree>
    <p:extLst>
      <p:ext uri="{BB962C8B-B14F-4D97-AF65-F5344CB8AC3E}">
        <p14:creationId xmlns:p14="http://schemas.microsoft.com/office/powerpoint/2010/main" val="1175796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a:t>Checklist:  Security </a:t>
            </a:r>
          </a:p>
          <a:p>
            <a:pPr algn="l"/>
            <a:r>
              <a:rPr lang="en-US" b="0"/>
              <a:t>(reference:  </a:t>
            </a:r>
            <a:r>
              <a:rPr lang="en-US">
                <a:hlinkClick r:id="rId3"/>
              </a:rPr>
              <a:t>https://docs.microsoft.com/en-us/sql/database-engine/availability-groups/windows/prereqs-restrictions-recommendations-always-on-availability</a:t>
            </a:r>
            <a:r>
              <a:rPr lang="en-US" b="0"/>
              <a:t>)</a:t>
            </a:r>
          </a:p>
          <a:p>
            <a:pPr algn="l"/>
            <a:endParaRPr lang="en-US"/>
          </a:p>
          <a:p>
            <a:pPr marL="171450" indent="-171450" algn="l">
              <a:buFont typeface="Arial" panose="020B0604020202020204" pitchFamily="34" charset="0"/>
              <a:buChar char="•"/>
            </a:pPr>
            <a:r>
              <a:rPr lang="en-US" sz="800" b="1"/>
              <a:t>For Kerberos authentication you must use the same domain account for the service account on all instances, or use a global managed service account (</a:t>
            </a:r>
            <a:r>
              <a:rPr lang="en-US" sz="800" b="1" err="1"/>
              <a:t>gMSA</a:t>
            </a:r>
            <a:r>
              <a:rPr lang="en-US" sz="800" b="1"/>
              <a:t>)</a:t>
            </a:r>
          </a:p>
          <a:p>
            <a:pPr marL="0" indent="0" algn="l">
              <a:buFont typeface="Arial" panose="020B0604020202020204" pitchFamily="34" charset="0"/>
              <a:buNone/>
            </a:pPr>
            <a:r>
              <a:rPr lang="en-US">
                <a:effectLst/>
              </a:rPr>
              <a:t>All server instances that host an availability replica for the availability group must use the same SQL Server service account, which means it must be the same domain user account.  </a:t>
            </a:r>
            <a:br>
              <a:rPr lang="en-US">
                <a:effectLst/>
              </a:rPr>
            </a:br>
            <a:endParaRPr lang="en-US">
              <a:effectLst/>
            </a:endParaRPr>
          </a:p>
          <a:p>
            <a:pPr marL="0" indent="0" algn="l">
              <a:buFont typeface="Arial" panose="020B0604020202020204" pitchFamily="34" charset="0"/>
              <a:buNone/>
            </a:pPr>
            <a:r>
              <a:rPr lang="en-US">
                <a:effectLst/>
              </a:rPr>
              <a:t>The domain administrator needs to manually register a Service Principal Name (SPN) with Active Directory on the SQL Server service account for the virtual network name (VNN) of the availability group listener.   If the SPN is registered on an account other than the SQL Server service account, authentication will fail.</a:t>
            </a:r>
            <a:br>
              <a:rPr lang="en-US">
                <a:effectLst/>
              </a:rPr>
            </a:br>
            <a:endParaRPr lang="en-US">
              <a:effectLst/>
            </a:endParaRPr>
          </a:p>
          <a:p>
            <a:pPr marL="0" indent="0" algn="l">
              <a:buFont typeface="Arial" panose="020B0604020202020204" pitchFamily="34" charset="0"/>
              <a:buNone/>
            </a:pPr>
            <a:r>
              <a:rPr lang="en-US" b="1">
                <a:effectLst/>
              </a:rPr>
              <a:t>** Important *\</a:t>
            </a:r>
            <a:r>
              <a:rPr lang="en-US">
                <a:effectLst/>
              </a:rPr>
              <a:t>* If you change the SQL Server service account, the domain administrator will need to manually re-register the SPN.</a:t>
            </a:r>
          </a:p>
          <a:p>
            <a:pPr marL="0" indent="0" algn="l">
              <a:buFont typeface="Arial" panose="020B0604020202020204" pitchFamily="34" charset="0"/>
              <a:buNone/>
            </a:pPr>
            <a:endParaRPr lang="en-US" sz="800" b="0">
              <a:effectLst/>
            </a:endParaRPr>
          </a:p>
          <a:p>
            <a:pPr marL="0" indent="0" algn="l">
              <a:buFont typeface="Arial" panose="020B0604020202020204" pitchFamily="34" charset="0"/>
              <a:buNone/>
            </a:pPr>
            <a:r>
              <a:rPr lang="en-US" sz="800" b="0">
                <a:effectLst/>
              </a:rPr>
              <a:t>If a domain account is not desired, but Kerberos authentication is still required, then a global Managed Service Account (</a:t>
            </a:r>
            <a:r>
              <a:rPr lang="en-US" sz="800" b="0" err="1">
                <a:effectLst/>
              </a:rPr>
              <a:t>gMSA</a:t>
            </a:r>
            <a:r>
              <a:rPr lang="en-US" sz="800" b="0">
                <a:effectLst/>
              </a:rPr>
              <a:t>) must be used.</a:t>
            </a:r>
          </a:p>
          <a:p>
            <a:pPr marL="0" indent="0" algn="l">
              <a:buFont typeface="Arial" panose="020B0604020202020204" pitchFamily="34" charset="0"/>
              <a:buNone/>
            </a:pPr>
            <a:endParaRPr lang="en-US" sz="800" b="0">
              <a:effectLst/>
            </a:endParaRPr>
          </a:p>
          <a:p>
            <a:pPr marL="0" indent="0" algn="l">
              <a:buFont typeface="Arial" panose="020B0604020202020204" pitchFamily="34" charset="0"/>
              <a:buNone/>
            </a:pPr>
            <a:r>
              <a:rPr lang="en-US" sz="800" b="0">
                <a:effectLst/>
              </a:rPr>
              <a:t>References:	</a:t>
            </a:r>
            <a:r>
              <a:rPr lang="en-US" sz="800" b="0" err="1">
                <a:effectLst/>
              </a:rPr>
              <a:t>gMSAs</a:t>
            </a:r>
            <a:r>
              <a:rPr lang="en-US" sz="800" b="0">
                <a:effectLst/>
              </a:rPr>
              <a:t>:     </a:t>
            </a:r>
            <a:r>
              <a:rPr lang="en-US">
                <a:hlinkClick r:id="rId4"/>
              </a:rPr>
              <a:t>https://docs.microsoft.com/en-us/windows-server/security/group-managed-service-accounts/group-managed-service-accounts-overview</a:t>
            </a:r>
            <a:endParaRPr lang="en-US" sz="800" b="0">
              <a:effectLst/>
            </a:endParaRPr>
          </a:p>
          <a:p>
            <a:pPr marL="0" indent="0" algn="l">
              <a:buFont typeface="Arial" panose="020B0604020202020204" pitchFamily="34" charset="0"/>
              <a:buNone/>
            </a:pPr>
            <a:endParaRPr lang="en-US" sz="800" b="0">
              <a:effectLst/>
            </a:endParaRPr>
          </a:p>
          <a:p>
            <a:pPr algn="l" rtl="0"/>
            <a:r>
              <a:rPr lang="en-US">
                <a:effectLst/>
              </a:rPr>
              <a:t>A Group Managed Service Account is an MSA for multiple servers. Windows manages a service account for services running on a group of servers. Active Directory automatically updates the group managed service account password without restarting services. You can configure SQL Server services to use a group managed service account principal. Beginning with SQL Server 2014, SQL Server supports group managed service accounts on Windows Server 2012 R2 and later for standalone instances, failover cluster instances, and availability groups. </a:t>
            </a:r>
          </a:p>
          <a:p>
            <a:pPr algn="l" rtl="0"/>
            <a:endParaRPr lang="en-US">
              <a:effectLst/>
            </a:endParaRPr>
          </a:p>
          <a:p>
            <a:pPr algn="l" rtl="0"/>
            <a:r>
              <a:rPr lang="en-US">
                <a:effectLst/>
              </a:rPr>
              <a:t>To use a group managed service account for SQL Server 2014 or later, the operating system must be Windows Server 2012 R2 or later. Servers with Windows Server 2012 R2 require </a:t>
            </a:r>
            <a:r>
              <a:rPr lang="en-US">
                <a:effectLst/>
                <a:hlinkClick r:id="rId5"/>
              </a:rPr>
              <a:t>KB 2998082</a:t>
            </a:r>
            <a:r>
              <a:rPr lang="en-US">
                <a:effectLst/>
              </a:rPr>
              <a:t> applied  so that the services can log in without disruption immediately after a password change. </a:t>
            </a:r>
          </a:p>
          <a:p>
            <a:pPr marL="0" indent="0" algn="l">
              <a:buFont typeface="Arial" panose="020B0604020202020204" pitchFamily="34" charset="0"/>
              <a:buNone/>
            </a:pPr>
            <a:endParaRPr lang="en-US" sz="800" b="0">
              <a:effectLst/>
            </a:endParaRPr>
          </a:p>
          <a:p>
            <a:pPr marL="0" indent="0" algn="l">
              <a:buFont typeface="Arial" panose="020B0604020202020204" pitchFamily="34" charset="0"/>
              <a:buNone/>
            </a:pPr>
            <a:r>
              <a:rPr lang="en-US" sz="800" b="0">
                <a:effectLst/>
              </a:rPr>
              <a:t>Windows 2012 R2 KB:  </a:t>
            </a:r>
            <a:r>
              <a:rPr lang="en-US">
                <a:hlinkClick r:id="rId6"/>
              </a:rPr>
              <a:t>https://support.microsoft.com/en-us/help/2998082/gmsa-based-services-can-t-log-on-after-a-password-change-in-a-windows</a:t>
            </a:r>
            <a:endParaRPr lang="en-US" sz="800" b="0">
              <a:effectLst/>
            </a:endParaRPr>
          </a:p>
          <a:p>
            <a:pPr marL="0" indent="0" algn="l">
              <a:buFont typeface="Arial" panose="020B0604020202020204" pitchFamily="34" charset="0"/>
              <a:buNone/>
            </a:pPr>
            <a:endParaRPr lang="en-US" sz="800" b="0">
              <a:effectLst/>
            </a:endParaRPr>
          </a:p>
          <a:p>
            <a:pPr marL="0" indent="0" algn="l">
              <a:buFont typeface="Arial" panose="020B0604020202020204" pitchFamily="34" charset="0"/>
              <a:buNone/>
            </a:pPr>
            <a:r>
              <a:rPr lang="en-US" sz="800" b="0">
                <a:effectLst/>
              </a:rPr>
              <a:t>SQL &amp; </a:t>
            </a:r>
            <a:r>
              <a:rPr lang="en-US" sz="800" b="0" err="1">
                <a:effectLst/>
              </a:rPr>
              <a:t>gMSAs</a:t>
            </a:r>
            <a:r>
              <a:rPr lang="en-US" sz="800" b="0">
                <a:effectLst/>
              </a:rPr>
              <a:t>:	</a:t>
            </a:r>
            <a:r>
              <a:rPr lang="en-US">
                <a:hlinkClick r:id="rId7"/>
              </a:rPr>
              <a:t>https://docs.microsoft.com/en-us/sql/database-engine/configure-windows/configure-windows-service-accounts-and-permission</a:t>
            </a:r>
            <a:endParaRPr lang="en-US" sz="800" b="0">
              <a:effectLst/>
            </a:endParaRPr>
          </a:p>
          <a:p>
            <a:pPr marL="0" indent="0" algn="l">
              <a:buFont typeface="Arial" panose="020B0604020202020204" pitchFamily="34" charset="0"/>
              <a:buNone/>
            </a:pPr>
            <a:endParaRPr lang="en-US" sz="800" b="0"/>
          </a:p>
          <a:p>
            <a:pPr marL="171450" indent="-171450" algn="l">
              <a:buFont typeface="Arial" panose="020B0604020202020204" pitchFamily="34" charset="0"/>
              <a:buChar char="•"/>
            </a:pPr>
            <a:r>
              <a:rPr lang="en-US" sz="800" b="1"/>
              <a:t>Membership in the Administrators group and full control of the WSFC is required to enable an instance for Always On</a:t>
            </a:r>
          </a:p>
          <a:p>
            <a:pPr marL="0" indent="0" algn="l">
              <a:buFont typeface="Arial" panose="020B0604020202020204" pitchFamily="34" charset="0"/>
              <a:buNone/>
            </a:pPr>
            <a:r>
              <a:rPr lang="en-US" sz="800" b="0"/>
              <a:t>Enabling Always On requires membership in the </a:t>
            </a:r>
            <a:r>
              <a:rPr lang="en-US" sz="800" b="1"/>
              <a:t>local Administrators</a:t>
            </a:r>
            <a:r>
              <a:rPr lang="en-US" sz="800" b="0"/>
              <a:t> group, and FULL control over the OS cluster.</a:t>
            </a:r>
          </a:p>
          <a:p>
            <a:pPr marL="0" indent="0" algn="l">
              <a:buFont typeface="Arial" panose="020B0604020202020204" pitchFamily="34" charset="0"/>
              <a:buNone/>
            </a:pPr>
            <a:endParaRPr lang="en-US" sz="800" b="0"/>
          </a:p>
          <a:p>
            <a:pPr marL="0" indent="0" algn="l">
              <a:buFont typeface="Arial" panose="020B0604020202020204" pitchFamily="34" charset="0"/>
              <a:buNone/>
            </a:pPr>
            <a:r>
              <a:rPr lang="en-US">
                <a:hlinkClick r:id="rId3"/>
              </a:rPr>
              <a:t>https://docs.microsoft.com/en-us/sql/database-engine/availability-groups/windows/prereqs-restrictions-recommendations-always-on-availability</a:t>
            </a:r>
            <a:endParaRPr lang="en-US" sz="800" b="1"/>
          </a:p>
          <a:p>
            <a:pPr marL="0" indent="0" algn="l">
              <a:buFont typeface="Arial" panose="020B0604020202020204" pitchFamily="34" charset="0"/>
              <a:buNone/>
            </a:pPr>
            <a:endParaRPr lang="en-US" sz="800" b="1"/>
          </a:p>
          <a:p>
            <a:pPr marL="171450" indent="-171450" algn="l">
              <a:buFont typeface="Arial" panose="020B0604020202020204" pitchFamily="34" charset="0"/>
              <a:buChar char="•"/>
            </a:pPr>
            <a:r>
              <a:rPr lang="en-US" sz="800" b="1"/>
              <a:t>The minimum permission required to JOIN a secondary replica to an availability group is ALTER on that specific database or ALTER ANY DATABASE</a:t>
            </a:r>
          </a:p>
          <a:p>
            <a:pPr marL="0" indent="0" algn="l">
              <a:buFont typeface="Arial" panose="020B0604020202020204" pitchFamily="34" charset="0"/>
              <a:buNone/>
            </a:pPr>
            <a:r>
              <a:rPr lang="en-US" sz="800" b="0"/>
              <a:t>One of the last steps in adding a secondary database to an availability group is to “join” it.  Joining is accomplished by issuing an ALTER DATABASE command to tell the secondary instance that its copy of the database will be part of the availability group.</a:t>
            </a:r>
          </a:p>
          <a:p>
            <a:pPr marL="0" indent="0" algn="l">
              <a:buFont typeface="Arial" panose="020B0604020202020204" pitchFamily="34" charset="0"/>
              <a:buNone/>
            </a:pPr>
            <a:endParaRPr lang="en-US" sz="800" b="0"/>
          </a:p>
          <a:p>
            <a:pPr marL="0" indent="0" algn="l">
              <a:buFont typeface="Arial" panose="020B0604020202020204" pitchFamily="34" charset="0"/>
              <a:buNone/>
            </a:pPr>
            <a:r>
              <a:rPr lang="en-US" sz="800" b="0"/>
              <a:t>	Example:   ALTER DATABASE [&lt;</a:t>
            </a:r>
            <a:r>
              <a:rPr lang="en-US" sz="800" b="0" err="1"/>
              <a:t>database_name</a:t>
            </a:r>
            <a:r>
              <a:rPr lang="en-US" sz="800" b="0"/>
              <a:t>&gt;] SET HADR AVAILABILITY GROUP = </a:t>
            </a:r>
            <a:r>
              <a:rPr lang="en-US">
                <a:effectLst/>
              </a:rPr>
              <a:t>[&lt;</a:t>
            </a:r>
            <a:r>
              <a:rPr lang="en-US" err="1">
                <a:effectLst/>
              </a:rPr>
              <a:t>availability_group_name</a:t>
            </a:r>
            <a:r>
              <a:rPr lang="en-US">
                <a:effectLst/>
              </a:rPr>
              <a:t>&gt;] </a:t>
            </a:r>
            <a:endParaRPr lang="en-US" sz="800" b="0"/>
          </a:p>
          <a:p>
            <a:pPr marL="0" indent="0" algn="l">
              <a:buFont typeface="Arial" panose="020B0604020202020204" pitchFamily="34" charset="0"/>
              <a:buNone/>
            </a:pPr>
            <a:endParaRPr lang="en-US" sz="800" b="1"/>
          </a:p>
          <a:p>
            <a:pPr marL="171450" indent="-171450" algn="l">
              <a:buFont typeface="Arial" panose="020B0604020202020204" pitchFamily="34" charset="0"/>
              <a:buChar char="•"/>
            </a:pPr>
            <a:r>
              <a:rPr lang="en-US" sz="800" b="1"/>
              <a:t>For Direct Seeding, also grant CREATE ANY DATABASE to the Availability Group</a:t>
            </a:r>
          </a:p>
          <a:p>
            <a:pPr algn="l"/>
            <a:r>
              <a:rPr lang="en-US" b="0"/>
              <a:t>In order for direct seeding to function properly, the Availability Group must have the ability to create the databases on the secondary replicas.  Without this permission direct seeding will fail.</a:t>
            </a:r>
            <a:endParaRPr lang="en-US"/>
          </a:p>
          <a:p>
            <a:pPr algn="l"/>
            <a:endParaRPr lang="en-US"/>
          </a:p>
          <a:p>
            <a:pPr algn="l"/>
            <a:r>
              <a:rPr lang="en-US"/>
              <a:t>Example:   </a:t>
            </a:r>
            <a:r>
              <a:rPr lang="en-US">
                <a:effectLst/>
              </a:rPr>
              <a:t>ALTER AVAILABILITY GROUP [&lt;</a:t>
            </a:r>
            <a:r>
              <a:rPr lang="en-US" err="1">
                <a:effectLst/>
              </a:rPr>
              <a:t>availability_group_name</a:t>
            </a:r>
            <a:r>
              <a:rPr lang="en-US">
                <a:effectLst/>
              </a:rPr>
              <a:t>&gt;] GRANT CREATE ANY DATABASE</a:t>
            </a:r>
            <a:endParaRPr lang="en-US"/>
          </a:p>
          <a:p>
            <a:pPr algn="l"/>
            <a:endParaRPr lang="en-US"/>
          </a:p>
          <a:p>
            <a:pPr algn="l"/>
            <a:r>
              <a:rPr lang="en-US"/>
              <a:t>Reference: </a:t>
            </a:r>
            <a:r>
              <a:rPr lang="en-US">
                <a:hlinkClick r:id="rId8"/>
              </a:rPr>
              <a:t>https://docs.microsoft.com/en-us/sql/database-engine/availability-groups/windows/automatically-initialize-always-on-availability-Group</a:t>
            </a:r>
            <a:endParaRPr lang="en-US"/>
          </a:p>
          <a:p>
            <a:pPr algn="just"/>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a:p>
        </p:txBody>
      </p:sp>
    </p:spTree>
    <p:extLst>
      <p:ext uri="{BB962C8B-B14F-4D97-AF65-F5344CB8AC3E}">
        <p14:creationId xmlns:p14="http://schemas.microsoft.com/office/powerpoint/2010/main" val="751586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Walk through AG.  Can use this website for reference for installing</a:t>
            </a:r>
          </a:p>
          <a:p>
            <a:endParaRPr lang="en-US"/>
          </a:p>
          <a:p>
            <a:r>
              <a:rPr lang="en-US">
                <a:hlinkClick r:id="rId3"/>
              </a:rPr>
              <a:t>Steps for Installing </a:t>
            </a:r>
            <a:r>
              <a:rPr lang="en-US" err="1">
                <a:hlinkClick r:id="rId3"/>
              </a:rPr>
              <a:t>AlwaysOn</a:t>
            </a:r>
            <a:r>
              <a:rPr lang="en-US">
                <a:hlinkClick r:id="rId3"/>
              </a:rPr>
              <a:t> Availability Groups - SQL 2019 – </a:t>
            </a:r>
            <a:r>
              <a:rPr lang="en-US" err="1">
                <a:hlinkClick r:id="rId3"/>
              </a:rPr>
              <a:t>SQLServerCentral</a:t>
            </a:r>
            <a:endParaRPr lang="en-US"/>
          </a:p>
        </p:txBody>
      </p:sp>
      <p:sp>
        <p:nvSpPr>
          <p:cNvPr id="4" name="Slide Number Placeholder 3"/>
          <p:cNvSpPr>
            <a:spLocks noGrp="1"/>
          </p:cNvSpPr>
          <p:nvPr>
            <p:ph type="sldNum" sz="quarter" idx="5"/>
          </p:nvPr>
        </p:nvSpPr>
        <p:spPr/>
        <p:txBody>
          <a:bodyPr/>
          <a:lstStyle/>
          <a:p>
            <a:fld id="{1D7B13D6-C358-4482-9521-52503FC2E1A0}" type="slidenum">
              <a:rPr lang="en-US" smtClean="0"/>
              <a:t>12</a:t>
            </a:fld>
            <a:endParaRPr lang="en-US"/>
          </a:p>
        </p:txBody>
      </p:sp>
    </p:spTree>
    <p:extLst>
      <p:ext uri="{BB962C8B-B14F-4D97-AF65-F5344CB8AC3E}">
        <p14:creationId xmlns:p14="http://schemas.microsoft.com/office/powerpoint/2010/main" val="339834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err="1">
                <a:solidFill>
                  <a:srgbClr val="222222"/>
                </a:solidFill>
                <a:effectLst/>
                <a:latin typeface="Helvetica Neue"/>
              </a:rPr>
              <a:t>AlwaysOn</a:t>
            </a:r>
            <a:r>
              <a:rPr lang="en-US" b="0" i="0">
                <a:solidFill>
                  <a:srgbClr val="222222"/>
                </a:solidFill>
                <a:effectLst/>
                <a:latin typeface="Helvetica Neue"/>
              </a:rPr>
              <a:t> AG does not require shared disk storage for the server hosting the SQL Server. This SQL Server high availability technology has been an Enterprise feature. This means you cannot configure SQL Server Standard Edition to use </a:t>
            </a:r>
            <a:r>
              <a:rPr lang="en-US" b="0" i="0" err="1">
                <a:solidFill>
                  <a:srgbClr val="222222"/>
                </a:solidFill>
                <a:effectLst/>
                <a:latin typeface="Helvetica Neue"/>
              </a:rPr>
              <a:t>AlwaysOn</a:t>
            </a:r>
            <a:r>
              <a:rPr lang="en-US" b="0" i="0">
                <a:solidFill>
                  <a:srgbClr val="222222"/>
                </a:solidFill>
                <a:effectLst/>
                <a:latin typeface="Helvetica Neue"/>
              </a:rPr>
              <a:t> AG. </a:t>
            </a:r>
            <a:r>
              <a:rPr lang="en-US"/>
              <a:t>An Availability Group provides a set of database(s) that failover together between two or more instances of SQL Server. The primary replica serves as the source of the data modifications to secondary replicas. Secondary replicas then synchronize the data to maintain a copy of the database(s) to reduce the risk of data loss. Secondary replicas can be used to offload read-only query workloads and provide higher availability. </a:t>
            </a:r>
          </a:p>
        </p:txBody>
      </p:sp>
      <p:sp>
        <p:nvSpPr>
          <p:cNvPr id="4" name="Slide Number Placeholder 3"/>
          <p:cNvSpPr>
            <a:spLocks noGrp="1"/>
          </p:cNvSpPr>
          <p:nvPr>
            <p:ph type="sldNum" sz="quarter" idx="5"/>
          </p:nvPr>
        </p:nvSpPr>
        <p:spPr/>
        <p:txBody>
          <a:bodyPr/>
          <a:lstStyle/>
          <a:p>
            <a:fld id="{1D7B13D6-C358-4482-9521-52503FC2E1A0}" type="slidenum">
              <a:rPr lang="en-US" smtClean="0"/>
              <a:t>2</a:t>
            </a:fld>
            <a:endParaRPr lang="en-US"/>
          </a:p>
        </p:txBody>
      </p:sp>
    </p:spTree>
    <p:extLst>
      <p:ext uri="{BB962C8B-B14F-4D97-AF65-F5344CB8AC3E}">
        <p14:creationId xmlns:p14="http://schemas.microsoft.com/office/powerpoint/2010/main" val="3938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Always On Availability Groups provide a variety of benefits to SQL Server users, such as improved data availability and disaster recovery, automatic failover and fast application recovery, readable secondary replicas that offload read-only workloads, flexible failover and read-write routing policies, and integration with other SQL Server features. Additionally, Always On Availability Groups can help you achieve better resource utilization and increased scalability.</a:t>
            </a:r>
          </a:p>
        </p:txBody>
      </p:sp>
      <p:sp>
        <p:nvSpPr>
          <p:cNvPr id="4" name="Slide Number Placeholder 3"/>
          <p:cNvSpPr>
            <a:spLocks noGrp="1"/>
          </p:cNvSpPr>
          <p:nvPr>
            <p:ph type="sldNum" sz="quarter" idx="5"/>
          </p:nvPr>
        </p:nvSpPr>
        <p:spPr/>
        <p:txBody>
          <a:bodyPr/>
          <a:lstStyle/>
          <a:p>
            <a:fld id="{1D7B13D6-C358-4482-9521-52503FC2E1A0}" type="slidenum">
              <a:rPr lang="en-US" smtClean="0"/>
              <a:t>3</a:t>
            </a:fld>
            <a:endParaRPr lang="en-US"/>
          </a:p>
        </p:txBody>
      </p:sp>
    </p:spTree>
    <p:extLst>
      <p:ext uri="{BB962C8B-B14F-4D97-AF65-F5344CB8AC3E}">
        <p14:creationId xmlns:p14="http://schemas.microsoft.com/office/powerpoint/2010/main" val="258732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Always On Availability Groups supports two availability modes is a property of each availability replica. It determines whether the primary replica waits to commit transactions on a database until a given secondary replica has written the transaction log records to disk (hardened the log). </a:t>
            </a:r>
          </a:p>
          <a:p>
            <a:endParaRPr lang="en-US"/>
          </a:p>
          <a:p>
            <a:r>
              <a:rPr lang="en-US"/>
              <a:t> synchronous-commit mode: In synchronous-commit mode, transactions cannot commit on the primary replica until all secondary replicas confirm receipt of the transactions. It emphasized high availability over performance at the cost of increased transaction latency. Transactions wait to send the transaction confirmation to the client until the secondary replica has hardened the log to disk. When data synchronization begins on a secondary database, the secondary replica begins applying incoming log records from the corresponding primary database. As soon as every log record has been hardened, the secondary database enters the SYNCHRONIZED state.</a:t>
            </a:r>
          </a:p>
          <a:p>
            <a:endParaRPr lang="en-US"/>
          </a:p>
          <a:p>
            <a:r>
              <a:rPr lang="en-US"/>
              <a:t> In asynchronous-commit mode: Transactions commit on the primary replica without waiting for receipt confirmation from any secondary replica. Works well when the AG are distributed over considerable distances. If every secondary replica is running under asynchronous-commit mode, the primary replica does not wait for any of the secondary replicas to harden the log. Rather, immediately after writing the log record to the local log file, the primary replica sends the transaction confirmation to the client. The primary replica runs with minimum transaction latency in relation to a secondary replica </a:t>
            </a:r>
          </a:p>
          <a:p>
            <a:endParaRPr lang="en-US"/>
          </a:p>
          <a:p>
            <a:r>
              <a:rPr lang="en-US"/>
              <a:t>Always On Availability Groups provides two automatic failover modes: automatic failover with a witness, and automatic failover without a witness. The preferred mode of automatic failover depends on the requirements of the application.</a:t>
            </a:r>
          </a:p>
        </p:txBody>
      </p:sp>
      <p:sp>
        <p:nvSpPr>
          <p:cNvPr id="4" name="Slide Number Placeholder 3"/>
          <p:cNvSpPr>
            <a:spLocks noGrp="1"/>
          </p:cNvSpPr>
          <p:nvPr>
            <p:ph type="sldNum" sz="quarter" idx="5"/>
          </p:nvPr>
        </p:nvSpPr>
        <p:spPr/>
        <p:txBody>
          <a:bodyPr/>
          <a:lstStyle/>
          <a:p>
            <a:fld id="{67238552-6E95-4591-9D1B-2AD34D3AA241}" type="slidenum">
              <a:rPr lang="en-US" smtClean="0"/>
              <a:t>4</a:t>
            </a:fld>
            <a:endParaRPr lang="en-US"/>
          </a:p>
        </p:txBody>
      </p:sp>
    </p:spTree>
    <p:extLst>
      <p:ext uri="{BB962C8B-B14F-4D97-AF65-F5344CB8AC3E}">
        <p14:creationId xmlns:p14="http://schemas.microsoft.com/office/powerpoint/2010/main" val="3856798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During a failover of an availability group, the target secondary replica transitions to the primary role, becoming the new primary replica. The new primary replica brings its databases online as the primary databases, and client applications can connect to them. When the former primary replica is available, it transitions to the secondary role, becoming a secondary replica and data synchronization resumes. </a:t>
            </a:r>
          </a:p>
          <a:p>
            <a:r>
              <a:rPr lang="en-US"/>
              <a:t>The types of failovers for an availability group are as follows. </a:t>
            </a:r>
          </a:p>
          <a:p>
            <a:endParaRPr lang="en-US"/>
          </a:p>
          <a:p>
            <a:r>
              <a:rPr lang="en-US" b="1"/>
              <a:t>Automatic failover (without data loss)</a:t>
            </a:r>
          </a:p>
          <a:p>
            <a:r>
              <a:rPr lang="en-US"/>
              <a:t>An automatic failover occurs in response to a failure that causes a synchronized secondary replica to transition to the primary role (with guaranteed data protection). When the former primary replica becomes available, it transitions to the secondary role. Automatic failover requires that both the primary replica and the target secondary replica are running under synchronous-commit mode with the failover mode set to "Automatic". In addition, the secondary replica must already be synchronized, have WSFC quorum, and meet the conditions specified by the flexible failover policy of the availability group. </a:t>
            </a:r>
          </a:p>
          <a:p>
            <a:endParaRPr lang="en-US" b="1"/>
          </a:p>
          <a:p>
            <a:r>
              <a:rPr lang="en-US" b="1"/>
              <a:t>Planned manual failover (without data loss)</a:t>
            </a:r>
          </a:p>
          <a:p>
            <a:r>
              <a:rPr lang="en-US"/>
              <a:t>A manual failover occurs after a database administrator issues a failover command and causes a synchronized secondary replica to transition to the primary role (with guaranteed data protection) and the primary replica to transition to the secondary role. A manual failover requires that both the primary replica and the target secondary replica are running under synchronous-commit mode, and the secondary replica must already be synchronized. </a:t>
            </a:r>
          </a:p>
          <a:p>
            <a:endParaRPr lang="en-US"/>
          </a:p>
          <a:p>
            <a:r>
              <a:rPr lang="en-US" b="1"/>
              <a:t>Forced failover (with possible data loss) </a:t>
            </a:r>
          </a:p>
          <a:p>
            <a:r>
              <a:rPr lang="en-US"/>
              <a:t>Forced failover can only be initiated manually. It is a disaster recovery option. It is the only form of failover that is possible when the target secondary replica is not synchronized with the primary replica. </a:t>
            </a:r>
          </a:p>
          <a:p>
            <a:endParaRPr lang="en-US"/>
          </a:p>
          <a:p>
            <a:r>
              <a:rPr lang="en-US"/>
              <a:t>For additional information refer to “Failover and Failover Modes (Always On Availability Groups)” (</a:t>
            </a:r>
            <a:r>
              <a:rPr lang="en-US">
                <a:hlinkClick r:id="rId3"/>
              </a:rPr>
              <a:t>https://docs.microsoft.com/en-us/sql/database-engine/availability-groups/windows/failover-and-failover-modes-always-on-availability-groups</a:t>
            </a:r>
            <a:r>
              <a:rPr lang="en-US"/>
              <a:t>).</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a:t>
            </a:fld>
            <a:endParaRPr lang="en-US" noProof="0"/>
          </a:p>
        </p:txBody>
      </p:sp>
    </p:spTree>
    <p:extLst>
      <p:ext uri="{BB962C8B-B14F-4D97-AF65-F5344CB8AC3E}">
        <p14:creationId xmlns:p14="http://schemas.microsoft.com/office/powerpoint/2010/main" val="2850060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Always On Availability Groups supports read-only workloads on secondary replicas of an availability group. Read-only workloads can be routed to read-only replicas by using a read-only routing URL. Clients connect to a listener for the availability group, and the listener identifies the current primary replica and routes the connection request to that replica. The client must specify the </a:t>
            </a:r>
            <a:r>
              <a:rPr lang="en-US" err="1"/>
              <a:t>ApplicationIntent</a:t>
            </a:r>
            <a:r>
              <a:rPr lang="en-US"/>
              <a:t> parameter in the connection string to initiate routing to a read-only replica.</a:t>
            </a:r>
          </a:p>
        </p:txBody>
      </p:sp>
      <p:sp>
        <p:nvSpPr>
          <p:cNvPr id="4" name="Slide Number Placeholder 3"/>
          <p:cNvSpPr>
            <a:spLocks noGrp="1"/>
          </p:cNvSpPr>
          <p:nvPr>
            <p:ph type="sldNum" sz="quarter" idx="5"/>
          </p:nvPr>
        </p:nvSpPr>
        <p:spPr/>
        <p:txBody>
          <a:bodyPr/>
          <a:lstStyle/>
          <a:p>
            <a:fld id="{67238552-6E95-4591-9D1B-2AD34D3AA241}" type="slidenum">
              <a:rPr lang="en-US" smtClean="0"/>
              <a:t>6</a:t>
            </a:fld>
            <a:endParaRPr lang="en-US"/>
          </a:p>
        </p:txBody>
      </p:sp>
    </p:spTree>
    <p:extLst>
      <p:ext uri="{BB962C8B-B14F-4D97-AF65-F5344CB8AC3E}">
        <p14:creationId xmlns:p14="http://schemas.microsoft.com/office/powerpoint/2010/main" val="1421985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Always On Availability Groups supports several DDL operations that are executed on the primary replica. These operations include online index operations, alter table operations, and database-level collation changes. These operations can be performed with minimal downtime to the availability group. To perform such an operation, the user connects to the primary replica, and runs the operation on the availability database that hosts the object to be modified. The operation is then propagated to all secondary replicas.</a:t>
            </a:r>
          </a:p>
        </p:txBody>
      </p:sp>
      <p:sp>
        <p:nvSpPr>
          <p:cNvPr id="4" name="Slide Number Placeholder 3"/>
          <p:cNvSpPr>
            <a:spLocks noGrp="1"/>
          </p:cNvSpPr>
          <p:nvPr>
            <p:ph type="sldNum" sz="quarter" idx="5"/>
          </p:nvPr>
        </p:nvSpPr>
        <p:spPr/>
        <p:txBody>
          <a:bodyPr/>
          <a:lstStyle/>
          <a:p>
            <a:fld id="{67238552-6E95-4591-9D1B-2AD34D3AA241}" type="slidenum">
              <a:rPr lang="en-US" smtClean="0"/>
              <a:t>7</a:t>
            </a:fld>
            <a:endParaRPr lang="en-US"/>
          </a:p>
        </p:txBody>
      </p:sp>
    </p:spTree>
    <p:extLst>
      <p:ext uri="{BB962C8B-B14F-4D97-AF65-F5344CB8AC3E}">
        <p14:creationId xmlns:p14="http://schemas.microsoft.com/office/powerpoint/2010/main" val="1676780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Always On Availability Groups supports backup operations on a primary replica and on secondary replicas that are not in read-intent only mode. You can back up an availability database by using any backup method that is supported by SQL Server. However, backups that are created by using the Always On Availability Groups backup preferences provide additional functionality such as backup compression and encryption.</a:t>
            </a:r>
          </a:p>
        </p:txBody>
      </p:sp>
      <p:sp>
        <p:nvSpPr>
          <p:cNvPr id="4" name="Slide Number Placeholder 3"/>
          <p:cNvSpPr>
            <a:spLocks noGrp="1"/>
          </p:cNvSpPr>
          <p:nvPr>
            <p:ph type="sldNum" sz="quarter" idx="5"/>
          </p:nvPr>
        </p:nvSpPr>
        <p:spPr/>
        <p:txBody>
          <a:bodyPr/>
          <a:lstStyle/>
          <a:p>
            <a:fld id="{67238552-6E95-4591-9D1B-2AD34D3AA241}" type="slidenum">
              <a:rPr lang="en-US" smtClean="0"/>
              <a:t>8</a:t>
            </a:fld>
            <a:endParaRPr lang="en-US"/>
          </a:p>
        </p:txBody>
      </p:sp>
    </p:spTree>
    <p:extLst>
      <p:ext uri="{BB962C8B-B14F-4D97-AF65-F5344CB8AC3E}">
        <p14:creationId xmlns:p14="http://schemas.microsoft.com/office/powerpoint/2010/main" val="219193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a:t>Checklist:  SQL Server Instance</a:t>
            </a:r>
          </a:p>
          <a:p>
            <a:pPr algn="just"/>
            <a:r>
              <a:rPr lang="es-MX"/>
              <a:t>Reference:  </a:t>
            </a:r>
            <a:r>
              <a:rPr lang="en-US" b="0"/>
              <a:t>https://docs.microsoft.com/en-us/sql/database-engine/availability-groups/windows/prereqs-restrictions-recommendations-always-on-availability</a:t>
            </a:r>
          </a:p>
          <a:p>
            <a:pPr algn="just"/>
            <a:endParaRPr lang="es-MX"/>
          </a:p>
          <a:p>
            <a:pPr algn="just"/>
            <a:endParaRPr lang="es-MX"/>
          </a:p>
          <a:p>
            <a:pPr algn="just"/>
            <a:r>
              <a:rPr lang="es-MX" err="1"/>
              <a:t>Always</a:t>
            </a:r>
            <a:r>
              <a:rPr lang="es-MX"/>
              <a:t> On A</a:t>
            </a:r>
            <a:r>
              <a:rPr lang="en-US" err="1"/>
              <a:t>vailability</a:t>
            </a:r>
            <a:r>
              <a:rPr lang="en-US"/>
              <a:t> Groups </a:t>
            </a:r>
            <a:r>
              <a:rPr lang="es-MX" err="1"/>
              <a:t>have</a:t>
            </a:r>
            <a:r>
              <a:rPr lang="es-MX"/>
              <a:t> </a:t>
            </a:r>
            <a:r>
              <a:rPr lang="es-MX" err="1"/>
              <a:t>the</a:t>
            </a:r>
            <a:r>
              <a:rPr lang="es-MX"/>
              <a:t> </a:t>
            </a:r>
            <a:r>
              <a:rPr lang="es-MX" err="1"/>
              <a:t>following</a:t>
            </a:r>
            <a:r>
              <a:rPr lang="es-MX"/>
              <a:t> SQL Server </a:t>
            </a:r>
            <a:r>
              <a:rPr lang="es-MX" err="1"/>
              <a:t>Instance</a:t>
            </a:r>
            <a:r>
              <a:rPr lang="es-MX"/>
              <a:t> </a:t>
            </a:r>
            <a:r>
              <a:rPr lang="es-MX" err="1"/>
              <a:t>level</a:t>
            </a:r>
            <a:r>
              <a:rPr lang="es-MX"/>
              <a:t> </a:t>
            </a:r>
            <a:r>
              <a:rPr lang="es-MX" err="1"/>
              <a:t>prerequisites</a:t>
            </a:r>
            <a:r>
              <a:rPr lang="es-MX"/>
              <a:t>:</a:t>
            </a:r>
          </a:p>
          <a:p>
            <a:pPr algn="just"/>
            <a:endParaRPr lang="es-MX"/>
          </a:p>
          <a:p>
            <a:pPr marL="171450" indent="-171450">
              <a:buFont typeface="Arial" pitchFamily="34" charset="0"/>
              <a:buChar char="•"/>
            </a:pPr>
            <a:r>
              <a:rPr lang="en-US"/>
              <a:t>SQL Server Enterprise Edition for “regular” Availability Groups.</a:t>
            </a:r>
          </a:p>
          <a:p>
            <a:pPr marL="171450" indent="-171450">
              <a:buFont typeface="Arial" pitchFamily="34" charset="0"/>
              <a:buChar char="•"/>
            </a:pPr>
            <a:r>
              <a:rPr lang="en-US"/>
              <a:t>(SQL Server 2016 or later Standard Edition for “BASIC” Availability Groups.</a:t>
            </a:r>
          </a:p>
          <a:p>
            <a:pPr marL="171450" indent="-171450">
              <a:buFont typeface="Arial" pitchFamily="34" charset="0"/>
              <a:buChar char="•"/>
            </a:pPr>
            <a:r>
              <a:rPr lang="en-US"/>
              <a:t>The edition must be identical for all instances in the same Availability Group.</a:t>
            </a:r>
          </a:p>
          <a:p>
            <a:pPr marL="171450" indent="-171450">
              <a:buFont typeface="Arial" pitchFamily="34" charset="0"/>
              <a:buChar char="•"/>
            </a:pPr>
            <a:r>
              <a:rPr lang="en-US"/>
              <a:t>All the hosts (nodes) for the SQL instances must reside in the same Windows Server Failover Cluster</a:t>
            </a:r>
          </a:p>
          <a:p>
            <a:pPr marL="171450" indent="-171450">
              <a:buFont typeface="Arial" pitchFamily="34" charset="0"/>
              <a:buChar char="•"/>
            </a:pPr>
            <a:r>
              <a:rPr lang="en-US" strike="dblStrike" baseline="0">
                <a:solidFill>
                  <a:srgbClr val="FF0000"/>
                </a:solidFill>
              </a:rPr>
              <a:t>All nodes must be in the same Active Directory domain. This is a requirement of WSFC, not of SQL Server.</a:t>
            </a:r>
          </a:p>
          <a:p>
            <a:pPr marL="0" indent="0">
              <a:buFont typeface="Arial" pitchFamily="34" charset="0"/>
              <a:buNone/>
            </a:pPr>
            <a:r>
              <a:rPr lang="en-US"/>
              <a:t>    </a:t>
            </a:r>
            <a:r>
              <a:rPr lang="en-US">
                <a:solidFill>
                  <a:srgbClr val="FF0000"/>
                </a:solidFill>
              </a:rPr>
              <a:t>Note:</a:t>
            </a:r>
            <a:r>
              <a:rPr lang="en-US"/>
              <a:t> This was left in the notes but crossed out.  In Windows Server 2012R2 and earlier, this was a requirement of the operation system.  Beginning with Windows Server 2016, this is no longer a requirement.</a:t>
            </a:r>
            <a:endParaRPr lang="en-US" strike="dblStrike" baseline="0">
              <a:solidFill>
                <a:srgbClr val="FF0000"/>
              </a:solidFill>
            </a:endParaRPr>
          </a:p>
          <a:p>
            <a:pPr marL="0" indent="0">
              <a:buFont typeface="Arial" pitchFamily="34" charset="0"/>
              <a:buNone/>
            </a:pPr>
            <a:endParaRPr lang="en-US"/>
          </a:p>
          <a:p>
            <a:pPr marL="0" indent="0">
              <a:buFont typeface="Arial" pitchFamily="34" charset="0"/>
              <a:buNone/>
            </a:pPr>
            <a:endParaRPr lang="en-US"/>
          </a:p>
          <a:p>
            <a:pPr marL="171450" indent="-171450">
              <a:buFont typeface="Arial" pitchFamily="34" charset="0"/>
              <a:buChar char="•"/>
            </a:pPr>
            <a:r>
              <a:rPr lang="en-US"/>
              <a:t>All nodes must be part of the same Windows Server failover cluster. Even if a node is in a different site, it must be part of the same Windows Server cluster. This is now easier to achieve because Windows Server 2008 and later support multiple subnets using OR dependencies and because you can configure the cluster without a witness (quorum) disk.   NOTE:  shared storage within the cluster is not required as in SQL FCI.</a:t>
            </a:r>
          </a:p>
          <a:p>
            <a:pPr marL="171450" indent="-171450">
              <a:buFont typeface="Arial" pitchFamily="34" charset="0"/>
              <a:buChar char="•"/>
            </a:pPr>
            <a:r>
              <a:rPr lang="en-US"/>
              <a:t>Always On must be enabled on all nodes (check using:  SELECT SERVERPROPERTY ('</a:t>
            </a:r>
            <a:r>
              <a:rPr lang="en-US" err="1"/>
              <a:t>IsHadrEnabled</a:t>
            </a:r>
            <a:r>
              <a:rPr lang="en-US"/>
              <a:t>’);).  This is done using SQL Configuration Manager or PowerShell (Enable-</a:t>
            </a:r>
            <a:r>
              <a:rPr lang="en-US" err="1"/>
              <a:t>SQLAlwaysOn</a:t>
            </a:r>
            <a:r>
              <a:rPr lang="en-US"/>
              <a:t>)</a:t>
            </a:r>
          </a:p>
          <a:p>
            <a:pPr marL="171450" indent="-171450">
              <a:buFont typeface="Arial" pitchFamily="34" charset="0"/>
              <a:buChar char="•"/>
            </a:pPr>
            <a:r>
              <a:rPr lang="en-US"/>
              <a:t>All of the SQL Server instances that host availability replicas for an availability group must use the same SQL Server collation.</a:t>
            </a:r>
          </a:p>
          <a:p>
            <a:pPr marL="171450" indent="-171450">
              <a:buFont typeface="Arial" pitchFamily="34" charset="0"/>
              <a:buChar char="•"/>
            </a:pPr>
            <a:r>
              <a:rPr lang="en-US"/>
              <a:t>To participate in Always On Availability Groups, a SQL Server instance needs its own, dedicated database-mirroring endpoint. This endpoint is a special-purpose endpoint that is used exclusively to receive connections from other server instances. On a given server instance, every Always On Availability Groups connection to any other server instance uses a single database-mirroring endpoint.</a:t>
            </a:r>
          </a:p>
          <a:p>
            <a:pPr marL="171450" indent="-171450">
              <a:buFont typeface="Arial" pitchFamily="34" charset="0"/>
              <a:buChar char="•"/>
            </a:pPr>
            <a:r>
              <a:rPr lang="en-US"/>
              <a:t>If a SQL Server instance that you select to host an availability replica does not have a database-mirroring endpoint, the New Availability Group Wizard can create the endpoint and grant CONNECT permission to the SQL Server instance service account, if the SQL Server instance is running under a domain user account. However, if the SQL Server service is running as a built-in account (such as Local System, Local Service, or Network Service) or as a non-domain account, you must use certificates for endpoint authentication, and the wizard cannot create a database-mirroring endpoint on the server instance. In this case, we recommend that you manually create the database-mirroring endpoints before you launch the New Availability Group Wizard. </a:t>
            </a:r>
          </a:p>
          <a:p>
            <a:pPr marL="171450" indent="-171450">
              <a:buFont typeface="Arial" pitchFamily="34" charset="0"/>
              <a:buChar char="•"/>
            </a:pPr>
            <a:r>
              <a:rPr lang="en-US"/>
              <a:t>If a database requires FILESTREAM, then the SERVER configuration for FILESTREAM must be enabled and identical for each instance in the Availability Group.</a:t>
            </a:r>
          </a:p>
          <a:p>
            <a:pPr marL="171450" indent="-171450">
              <a:buFont typeface="Arial" pitchFamily="34" charset="0"/>
              <a:buChar char="•"/>
            </a:pPr>
            <a:r>
              <a:rPr lang="en-US"/>
              <a:t>If the database “CONTAINMENT TYPE” is configured as PARTIAL  (meaning authentication is done using contained databases), each instance in the Availability Group must enable its SERVER property, “contained database authentication”.   This can be checked by </a:t>
            </a:r>
            <a:r>
              <a:rPr lang="en-US" err="1"/>
              <a:t>sp_configure</a:t>
            </a:r>
            <a:r>
              <a:rPr lang="en-US"/>
              <a:t>, </a:t>
            </a:r>
          </a:p>
          <a:p>
            <a:pPr marL="171450" indent="-171450">
              <a:buFont typeface="Arial" pitchFamily="34" charset="0"/>
              <a:buChar char="•"/>
            </a:pPr>
            <a:endParaRPr lang="en-US"/>
          </a:p>
          <a:p>
            <a:pPr marL="171450" indent="-171450">
              <a:buFont typeface="Arial" pitchFamily="34" charset="0"/>
              <a:buChar char="•"/>
            </a:pPr>
            <a:endParaRPr lang="en-US"/>
          </a:p>
          <a:p>
            <a:pPr marL="171450" indent="-171450">
              <a:buFont typeface="Arial" pitchFamily="34" charset="0"/>
              <a:buChar char="•"/>
            </a:pPr>
            <a:endParaRPr lang="en-US"/>
          </a:p>
          <a:p>
            <a:pPr marL="171450" indent="-171450">
              <a:buFont typeface="Arial" pitchFamily="34" charset="0"/>
              <a:buChar char="•"/>
            </a:pPr>
            <a:endParaRPr lang="en-US"/>
          </a:p>
          <a:p>
            <a:pPr marL="171450" indent="-171450">
              <a:buFont typeface="Arial" pitchFamily="34" charset="0"/>
              <a:buChar char="•"/>
            </a:pPr>
            <a:endParaRPr lang="en-US"/>
          </a:p>
          <a:p>
            <a:pPr marR="0" defTabSz="914400" rtl="0" eaLnBrk="1" fontAlgn="auto" latinLnBrk="0" hangingPunct="1">
              <a:spcBef>
                <a:spcPts val="0"/>
              </a:spcBef>
              <a:spcAft>
                <a:spcPts val="0"/>
              </a:spcAft>
              <a:buClrTx/>
              <a:buSzTx/>
              <a:tabLst/>
              <a:defRPr/>
            </a:pPr>
            <a:r>
              <a:rPr lang="en-US"/>
              <a:t>Here is how you can enable the Always On Availability Groups feature. </a:t>
            </a:r>
          </a:p>
          <a:p>
            <a:pPr marL="228600" indent="-228600">
              <a:buFont typeface="+mj-lt"/>
              <a:buAutoNum type="arabicPeriod"/>
            </a:pPr>
            <a:r>
              <a:rPr lang="en-US"/>
              <a:t>Connect to the WSFC node that hosts the SQL Server instance where you want to enable availability groups.</a:t>
            </a:r>
          </a:p>
          <a:p>
            <a:pPr marL="228600" indent="-228600">
              <a:buFont typeface="+mj-lt"/>
              <a:buAutoNum type="arabicPeriod"/>
            </a:pPr>
            <a:r>
              <a:rPr lang="en-US"/>
              <a:t>On the </a:t>
            </a:r>
            <a:r>
              <a:rPr lang="en-US" b="1"/>
              <a:t>Start </a:t>
            </a:r>
            <a:r>
              <a:rPr lang="en-US"/>
              <a:t>menu, point to </a:t>
            </a:r>
            <a:r>
              <a:rPr lang="en-US" b="1"/>
              <a:t>All Programs</a:t>
            </a:r>
            <a:r>
              <a:rPr lang="en-US"/>
              <a:t>, point to </a:t>
            </a:r>
            <a:r>
              <a:rPr lang="en-US" b="1"/>
              <a:t>Microsoft SQL Server 2012</a:t>
            </a:r>
            <a:r>
              <a:rPr lang="en-US"/>
              <a:t>, point to </a:t>
            </a:r>
            <a:r>
              <a:rPr lang="en-US" b="1"/>
              <a:t>Configuration Tools</a:t>
            </a:r>
            <a:r>
              <a:rPr lang="en-US"/>
              <a:t>, and then click </a:t>
            </a:r>
            <a:r>
              <a:rPr lang="en-US" b="1"/>
              <a:t>SQL Server Configuration Manager</a:t>
            </a:r>
            <a:r>
              <a:rPr lang="en-US"/>
              <a:t>.</a:t>
            </a:r>
          </a:p>
          <a:p>
            <a:pPr marL="228600" indent="-228600">
              <a:buFont typeface="+mj-lt"/>
              <a:buAutoNum type="arabicPeriod"/>
            </a:pPr>
            <a:r>
              <a:rPr lang="en-US"/>
              <a:t>In SQL Server Configuration Manager, click </a:t>
            </a:r>
            <a:r>
              <a:rPr lang="en-US" b="1"/>
              <a:t>SQL Server Services</a:t>
            </a:r>
            <a:r>
              <a:rPr lang="en-US"/>
              <a:t>, right-click </a:t>
            </a:r>
            <a:r>
              <a:rPr lang="en-US" b="1"/>
              <a:t>SQL Server (&lt;instance name&gt;)</a:t>
            </a:r>
            <a:r>
              <a:rPr lang="en-US"/>
              <a:t>, where &lt;instance name&gt; is the name of a local server instance that you want to enable availability groups on, and then click </a:t>
            </a:r>
            <a:r>
              <a:rPr lang="en-US" b="1"/>
              <a:t>Properties</a:t>
            </a:r>
            <a:r>
              <a:rPr lang="en-US"/>
              <a:t>.</a:t>
            </a:r>
          </a:p>
          <a:p>
            <a:pPr marL="228600" indent="-228600">
              <a:buFont typeface="+mj-lt"/>
              <a:buAutoNum type="arabicPeriod"/>
            </a:pPr>
            <a:r>
              <a:rPr lang="en-US"/>
              <a:t>Click the </a:t>
            </a:r>
            <a:r>
              <a:rPr lang="en-US" b="1"/>
              <a:t>Always On High Availability </a:t>
            </a:r>
            <a:r>
              <a:rPr lang="en-US"/>
              <a:t>tab. </a:t>
            </a:r>
          </a:p>
          <a:p>
            <a:pPr marL="228600" indent="-228600">
              <a:buFont typeface="+mj-lt"/>
              <a:buAutoNum type="arabicPeriod" startAt="5"/>
            </a:pPr>
            <a:r>
              <a:rPr lang="en-US"/>
              <a:t>Verify that </a:t>
            </a:r>
            <a:r>
              <a:rPr lang="en-US" b="1"/>
              <a:t>Windows Server failover cluster name </a:t>
            </a:r>
            <a:r>
              <a:rPr lang="en-US"/>
              <a:t>contains the name of the local failover cluster node. If this field is blank, this server instance currently does not support availability groups. It may be that the local computer is not a cluster node, that the Windows Server cluster is shut down, or that this edition of SQL Server 2012 does not support availability groups.</a:t>
            </a:r>
          </a:p>
          <a:p>
            <a:pPr marL="228600" indent="-228600">
              <a:buFont typeface="+mj-lt"/>
              <a:buAutoNum type="arabicPeriod" startAt="5"/>
            </a:pPr>
            <a:r>
              <a:rPr lang="en-US"/>
              <a:t>Select the </a:t>
            </a:r>
            <a:r>
              <a:rPr lang="en-US" b="1"/>
              <a:t>Enable Always On Availability Groups </a:t>
            </a:r>
            <a:r>
              <a:rPr lang="en-US"/>
              <a:t>check box, and then click </a:t>
            </a:r>
            <a:r>
              <a:rPr lang="en-US" b="1"/>
              <a:t>OK</a:t>
            </a:r>
            <a:r>
              <a:rPr lang="en-US"/>
              <a:t>. SQL Server Configuration Manager saves your change. </a:t>
            </a:r>
          </a:p>
          <a:p>
            <a:pPr marL="228600" indent="-228600">
              <a:buFont typeface="+mj-lt"/>
              <a:buAutoNum type="arabicPeriod" startAt="5"/>
            </a:pPr>
            <a:r>
              <a:rPr lang="en-US"/>
              <a:t>Manually restart the SQL Server service. You can choose a restart time that is best for your business requirements. After the SQL Server service restarts, Always On AG is enabled, and the </a:t>
            </a:r>
            <a:r>
              <a:rPr lang="en-US" b="1" err="1"/>
              <a:t>IsHadrEnabled</a:t>
            </a:r>
            <a:r>
              <a:rPr lang="en-US" b="1"/>
              <a:t> </a:t>
            </a:r>
            <a:r>
              <a:rPr lang="en-US"/>
              <a:t>server property is set to </a:t>
            </a:r>
            <a:r>
              <a:rPr lang="en-US" b="1"/>
              <a:t>1</a:t>
            </a:r>
            <a:r>
              <a:rPr lang="en-US"/>
              <a:t>. </a:t>
            </a:r>
          </a:p>
          <a:p>
            <a:pPr marR="0" defTabSz="914400" rtl="0" eaLnBrk="1" fontAlgn="auto" latinLnBrk="0" hangingPunct="1">
              <a:spcBef>
                <a:spcPts val="0"/>
              </a:spcBef>
              <a:spcAft>
                <a:spcPts val="0"/>
              </a:spcAft>
              <a:buClrTx/>
              <a:buSzTx/>
              <a:tabLst/>
              <a:defRPr/>
            </a:pPr>
            <a:endParaRPr lang="en-US"/>
          </a:p>
          <a:p>
            <a:pPr marL="0" indent="0">
              <a:buFont typeface="Arial" pitchFamily="34" charset="0"/>
              <a:buNone/>
            </a:pPr>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a:p>
        </p:txBody>
      </p:sp>
    </p:spTree>
    <p:extLst>
      <p:ext uri="{BB962C8B-B14F-4D97-AF65-F5344CB8AC3E}">
        <p14:creationId xmlns:p14="http://schemas.microsoft.com/office/powerpoint/2010/main" val="4025707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4B53A7-3209-46A6-9454-F38EAC8F11E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27CE633F-9882-4A5C-83A2-1109D0C73261}"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5164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734556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998082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8304822"/>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1069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91634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B53A7-3209-46A6-9454-F38EAC8F11E7}"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5890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4B53A7-3209-46A6-9454-F38EAC8F11E7}"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54852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4B53A7-3209-46A6-9454-F38EAC8F11E7}"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95488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A4B53A7-3209-46A6-9454-F38EAC8F11E7}"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481267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94115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44732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6A4B53A7-3209-46A6-9454-F38EAC8F11E7}" type="datetimeFigureOut">
              <a:rPr lang="en-US" smtClean="0"/>
              <a:pPr/>
              <a:t>1/16/2024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27CE633F-9882-4A5C-83A2-1109D0C73261}" type="slidenum">
              <a:rPr lang="en-US" smtClean="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091106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2.sv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58A0B6A-DEC0-46AC-8D12-B6E45FCD1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8C1A506D-EB69-4549-9782-F0EBB2A9AE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2" name="Title 1">
            <a:extLst>
              <a:ext uri="{FF2B5EF4-FFF2-40B4-BE49-F238E27FC236}">
                <a16:creationId xmlns:a16="http://schemas.microsoft.com/office/drawing/2014/main" id="{07598600-22EC-52D1-7DED-6DA1B9EA05AC}"/>
              </a:ext>
            </a:extLst>
          </p:cNvPr>
          <p:cNvSpPr>
            <a:spLocks noGrp="1"/>
          </p:cNvSpPr>
          <p:nvPr>
            <p:ph type="ctrTitle"/>
          </p:nvPr>
        </p:nvSpPr>
        <p:spPr>
          <a:xfrm>
            <a:off x="2141744" y="1437783"/>
            <a:ext cx="7908513" cy="2495051"/>
          </a:xfrm>
        </p:spPr>
        <p:txBody>
          <a:bodyPr anchor="b">
            <a:normAutofit/>
          </a:bodyPr>
          <a:lstStyle/>
          <a:p>
            <a:pPr algn="ctr"/>
            <a:r>
              <a:rPr lang="en-US" sz="5600"/>
              <a:t>Overview of Always On Availability Groups in SQL Server</a:t>
            </a:r>
          </a:p>
        </p:txBody>
      </p:sp>
    </p:spTree>
    <p:extLst>
      <p:ext uri="{BB962C8B-B14F-4D97-AF65-F5344CB8AC3E}">
        <p14:creationId xmlns:p14="http://schemas.microsoft.com/office/powerpoint/2010/main" val="3417740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TextBox 19">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8" name="Freeform: Shape 27">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0" name="Picture 29">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32" name="Rectangle 31">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8" name="Oval 3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FFFBF-ADEB-4F6D-B320-6660C88A4CF3}"/>
              </a:ext>
            </a:extLst>
          </p:cNvPr>
          <p:cNvSpPr>
            <a:spLocks noGrp="1"/>
          </p:cNvSpPr>
          <p:nvPr>
            <p:ph type="title"/>
          </p:nvPr>
        </p:nvSpPr>
        <p:spPr>
          <a:xfrm>
            <a:off x="2188901" y="808056"/>
            <a:ext cx="8381238" cy="1077229"/>
          </a:xfrm>
        </p:spPr>
        <p:txBody>
          <a:bodyPr vert="horz" lIns="91440" tIns="45720" rIns="91440" bIns="45720" rtlCol="0" anchor="t">
            <a:normAutofit/>
          </a:bodyPr>
          <a:lstStyle/>
          <a:p>
            <a:pPr algn="l"/>
            <a:r>
              <a:rPr lang="en-US" sz="4800"/>
              <a:t>Checklist: Security</a:t>
            </a:r>
          </a:p>
        </p:txBody>
      </p:sp>
      <p:sp>
        <p:nvSpPr>
          <p:cNvPr id="3" name="Content Placeholder 2">
            <a:extLst>
              <a:ext uri="{FF2B5EF4-FFF2-40B4-BE49-F238E27FC236}">
                <a16:creationId xmlns:a16="http://schemas.microsoft.com/office/drawing/2014/main" id="{2F6EED41-92DE-6752-AF91-687750BFED70}"/>
              </a:ext>
            </a:extLst>
          </p:cNvPr>
          <p:cNvSpPr>
            <a:spLocks noGrp="1"/>
          </p:cNvSpPr>
          <p:nvPr>
            <p:ph sz="quarter" idx="13"/>
          </p:nvPr>
        </p:nvSpPr>
        <p:spPr>
          <a:xfrm>
            <a:off x="2256639" y="2052116"/>
            <a:ext cx="6572814" cy="3997828"/>
          </a:xfrm>
        </p:spPr>
        <p:txBody>
          <a:bodyPr vert="horz" lIns="91440" tIns="45720" rIns="91440" bIns="45720" rtlCol="0" anchor="t">
            <a:normAutofit/>
          </a:bodyPr>
          <a:lstStyle/>
          <a:p>
            <a:pPr lvl="0">
              <a:lnSpc>
                <a:spcPct val="110000"/>
              </a:lnSpc>
            </a:pPr>
            <a:r>
              <a:rPr lang="en-US" sz="1100" baseline="0"/>
              <a:t>On each replica instance:</a:t>
            </a:r>
            <a:endParaRPr lang="en-US" sz="1100"/>
          </a:p>
          <a:p>
            <a:pPr lvl="1">
              <a:lnSpc>
                <a:spcPct val="110000"/>
              </a:lnSpc>
            </a:pPr>
            <a:r>
              <a:rPr lang="en-US" sz="1100" baseline="0"/>
              <a:t>Open firewall TCP port that SQL Server is configured to listen on (default 1433)</a:t>
            </a:r>
            <a:endParaRPr lang="en-US" sz="1100"/>
          </a:p>
          <a:p>
            <a:pPr lvl="1">
              <a:lnSpc>
                <a:spcPct val="110000"/>
              </a:lnSpc>
            </a:pPr>
            <a:r>
              <a:rPr lang="en-US" sz="1100" baseline="0"/>
              <a:t>Open firewall TCP port for the mirroring endpoint (default 5022)</a:t>
            </a:r>
            <a:endParaRPr lang="en-US" sz="1100"/>
          </a:p>
          <a:p>
            <a:pPr lvl="1">
              <a:lnSpc>
                <a:spcPct val="110000"/>
              </a:lnSpc>
            </a:pPr>
            <a:r>
              <a:rPr lang="en-US" sz="1100" baseline="0"/>
              <a:t>Open firewall TCP port for the Availability Group Listener (if exists)</a:t>
            </a:r>
            <a:endParaRPr lang="en-US" sz="1100"/>
          </a:p>
          <a:p>
            <a:pPr lvl="1">
              <a:lnSpc>
                <a:spcPct val="110000"/>
              </a:lnSpc>
            </a:pPr>
            <a:r>
              <a:rPr lang="en-US" sz="1100" baseline="0"/>
              <a:t>Ensure a LOGIN exists for the SQL Server service accounts of all other instances</a:t>
            </a:r>
            <a:endParaRPr lang="en-US" sz="1100"/>
          </a:p>
          <a:p>
            <a:pPr lvl="1">
              <a:lnSpc>
                <a:spcPct val="110000"/>
              </a:lnSpc>
            </a:pPr>
            <a:r>
              <a:rPr lang="en-US" sz="1100" baseline="0"/>
              <a:t>Grant the LOGIN for the other instances’ service accounts CONNECT on the mirroring endpoint</a:t>
            </a:r>
            <a:endParaRPr lang="en-US" sz="1100"/>
          </a:p>
          <a:p>
            <a:pPr lvl="1">
              <a:lnSpc>
                <a:spcPct val="110000"/>
              </a:lnSpc>
            </a:pPr>
            <a:r>
              <a:rPr lang="en-US" sz="1100" baseline="0"/>
              <a:t>Ensure the account executing the CREATE AVAILABILITY GROUP has sufficient privileges on all instances</a:t>
            </a:r>
            <a:endParaRPr lang="en-US" sz="1100"/>
          </a:p>
          <a:p>
            <a:pPr lvl="1">
              <a:lnSpc>
                <a:spcPct val="110000"/>
              </a:lnSpc>
            </a:pPr>
            <a:r>
              <a:rPr lang="en-US" sz="1100" baseline="0"/>
              <a:t>Ensure the cluster service account, usually [NT Authority\System] has the following permissions to SQL:   CONNECT, ALTER ANY AVAILABILITY GROUP, VIEW SERVER STATE</a:t>
            </a:r>
            <a:endParaRPr lang="en-US" sz="1100"/>
          </a:p>
        </p:txBody>
      </p:sp>
    </p:spTree>
    <p:extLst>
      <p:ext uri="{BB962C8B-B14F-4D97-AF65-F5344CB8AC3E}">
        <p14:creationId xmlns:p14="http://schemas.microsoft.com/office/powerpoint/2010/main" val="376568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TextBox 21">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59A39A74-42FD-4770-933D-7A4CD40C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9CC0DB73-13F2-442C-A7EE-F9B260CD6C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B8EFFE89-27EE-48B3-A446-BA710286A5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D18EDEF0-D47D-43DB-A3B3-5968B1B6D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8165464-B43B-4D11-BF16-D871418DA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5CAAA88-D854-47B3-A200-E9F085B4B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FFFBF-ADEB-4F6D-B320-6660C88A4CF3}"/>
              </a:ext>
            </a:extLst>
          </p:cNvPr>
          <p:cNvSpPr>
            <a:spLocks noGrp="1"/>
          </p:cNvSpPr>
          <p:nvPr>
            <p:ph type="title"/>
          </p:nvPr>
        </p:nvSpPr>
        <p:spPr>
          <a:xfrm>
            <a:off x="6369475" y="808056"/>
            <a:ext cx="4203364" cy="1077229"/>
          </a:xfrm>
        </p:spPr>
        <p:txBody>
          <a:bodyPr vert="horz" lIns="91440" tIns="45720" rIns="91440" bIns="45720" rtlCol="0" anchor="t">
            <a:normAutofit/>
          </a:bodyPr>
          <a:lstStyle/>
          <a:p>
            <a:pPr algn="l"/>
            <a:r>
              <a:rPr lang="en-US"/>
              <a:t>Checklist: Security contd..</a:t>
            </a:r>
          </a:p>
        </p:txBody>
      </p:sp>
      <p:sp>
        <p:nvSpPr>
          <p:cNvPr id="36" name="Rectangle 35">
            <a:extLst>
              <a:ext uri="{FF2B5EF4-FFF2-40B4-BE49-F238E27FC236}">
                <a16:creationId xmlns:a16="http://schemas.microsoft.com/office/drawing/2014/main" id="{77274962-CBA6-4F61-BED4-0D8D67F6C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761" y="0"/>
            <a:ext cx="442523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nlock">
            <a:extLst>
              <a:ext uri="{FF2B5EF4-FFF2-40B4-BE49-F238E27FC236}">
                <a16:creationId xmlns:a16="http://schemas.microsoft.com/office/drawing/2014/main" id="{F05D6247-1FB1-38C7-4419-77AB98E0A0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4116" y="1533413"/>
            <a:ext cx="3771278" cy="3771278"/>
          </a:xfrm>
          <a:prstGeom prst="rect">
            <a:avLst/>
          </a:prstGeom>
          <a:ln w="12700">
            <a:noFill/>
          </a:ln>
        </p:spPr>
      </p:pic>
      <p:sp>
        <p:nvSpPr>
          <p:cNvPr id="38" name="Rectangle 37">
            <a:extLst>
              <a:ext uri="{FF2B5EF4-FFF2-40B4-BE49-F238E27FC236}">
                <a16:creationId xmlns:a16="http://schemas.microsoft.com/office/drawing/2014/main" id="{D7FC4B6C-C0EE-4DB7-8E51-E133757C1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2800" y="222987"/>
            <a:ext cx="3932516" cy="6378643"/>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AFD832-7490-D393-1088-6D0350707375}"/>
              </a:ext>
            </a:extLst>
          </p:cNvPr>
          <p:cNvSpPr>
            <a:spLocks noGrp="1"/>
          </p:cNvSpPr>
          <p:nvPr>
            <p:ph sz="quarter" idx="13"/>
          </p:nvPr>
        </p:nvSpPr>
        <p:spPr>
          <a:xfrm>
            <a:off x="6361850" y="2052116"/>
            <a:ext cx="4210990" cy="3997828"/>
          </a:xfrm>
        </p:spPr>
        <p:txBody>
          <a:bodyPr vert="horz" lIns="91440" tIns="45720" rIns="91440" bIns="45720" rtlCol="0" anchor="ctr">
            <a:normAutofit/>
          </a:bodyPr>
          <a:lstStyle/>
          <a:p>
            <a:pPr lvl="0">
              <a:lnSpc>
                <a:spcPct val="110000"/>
              </a:lnSpc>
            </a:pPr>
            <a:r>
              <a:rPr lang="en-US" sz="1300" baseline="0"/>
              <a:t>On each replica instance:</a:t>
            </a:r>
            <a:endParaRPr lang="en-US" sz="1300"/>
          </a:p>
          <a:p>
            <a:pPr lvl="1">
              <a:lnSpc>
                <a:spcPct val="110000"/>
              </a:lnSpc>
            </a:pPr>
            <a:r>
              <a:rPr lang="en-US" sz="1300" baseline="0"/>
              <a:t>For Kerberos authentication you must use the same domain account for the service account on all instances, or use a global managed service account (gMSA)</a:t>
            </a:r>
            <a:endParaRPr lang="en-US" sz="1300"/>
          </a:p>
          <a:p>
            <a:pPr lvl="1">
              <a:lnSpc>
                <a:spcPct val="110000"/>
              </a:lnSpc>
            </a:pPr>
            <a:r>
              <a:rPr lang="en-US" sz="1300" baseline="0"/>
              <a:t>Membership in the Administrators group and full control of the WSFC is required to enable an instance for Always On</a:t>
            </a:r>
            <a:endParaRPr lang="en-US" sz="1300"/>
          </a:p>
          <a:p>
            <a:pPr lvl="1">
              <a:lnSpc>
                <a:spcPct val="110000"/>
              </a:lnSpc>
            </a:pPr>
            <a:r>
              <a:rPr lang="en-US" sz="1300" baseline="0"/>
              <a:t>The minimum permission required to JOIN a secondary replica to an availability group is ALTER on that specific database or ALTER ANY DATABASE</a:t>
            </a:r>
            <a:endParaRPr lang="en-US" sz="1300"/>
          </a:p>
          <a:p>
            <a:pPr lvl="1">
              <a:lnSpc>
                <a:spcPct val="110000"/>
              </a:lnSpc>
            </a:pPr>
            <a:r>
              <a:rPr lang="en-US" sz="1300" baseline="0"/>
              <a:t>For Automatic Seeding, also grant CREATE ANY DATABASE to the Availability Group</a:t>
            </a:r>
            <a:endParaRPr lang="en-US" sz="1300"/>
          </a:p>
        </p:txBody>
      </p:sp>
      <p:sp>
        <p:nvSpPr>
          <p:cNvPr id="40" name="Rectangle 39">
            <a:extLst>
              <a:ext uri="{FF2B5EF4-FFF2-40B4-BE49-F238E27FC236}">
                <a16:creationId xmlns:a16="http://schemas.microsoft.com/office/drawing/2014/main" id="{F8F92D5F-F04C-4E2F-9080-5DAFC318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258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58A0B6A-DEC0-46AC-8D12-B6E45FCD1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C1A506D-EB69-4549-9782-F0EBB2A9AE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2" name="Title 1">
            <a:extLst>
              <a:ext uri="{FF2B5EF4-FFF2-40B4-BE49-F238E27FC236}">
                <a16:creationId xmlns:a16="http://schemas.microsoft.com/office/drawing/2014/main" id="{8ECE401F-EEC2-DD8A-12A0-B93A6AC21724}"/>
              </a:ext>
            </a:extLst>
          </p:cNvPr>
          <p:cNvSpPr>
            <a:spLocks noGrp="1"/>
          </p:cNvSpPr>
          <p:nvPr>
            <p:ph type="ctrTitle"/>
          </p:nvPr>
        </p:nvSpPr>
        <p:spPr>
          <a:xfrm>
            <a:off x="2141744" y="1437783"/>
            <a:ext cx="7908513" cy="2495051"/>
          </a:xfrm>
        </p:spPr>
        <p:txBody>
          <a:bodyPr anchor="b">
            <a:normAutofit/>
          </a:bodyPr>
          <a:lstStyle/>
          <a:p>
            <a:pPr algn="ctr"/>
            <a:r>
              <a:rPr lang="en-US" sz="6600"/>
              <a:t>DEMO Availability Groups</a:t>
            </a:r>
          </a:p>
        </p:txBody>
      </p:sp>
    </p:spTree>
    <p:extLst>
      <p:ext uri="{BB962C8B-B14F-4D97-AF65-F5344CB8AC3E}">
        <p14:creationId xmlns:p14="http://schemas.microsoft.com/office/powerpoint/2010/main" val="233111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2" name="Picture 41">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4" name="Rectangle 43">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6" name="Rectangle 45">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8" name="Rectangle 47">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0" name="Rectangle 49">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2" name="TextBox 51">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54" name="Rectangle 53">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Rectangle 55">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38008C4-5D9D-6646-91DF-BDD329861398}"/>
              </a:ext>
            </a:extLst>
          </p:cNvPr>
          <p:cNvPicPr>
            <a:picLocks noGrp="1" noChangeAspect="1"/>
          </p:cNvPicPr>
          <p:nvPr>
            <p:ph sz="half" idx="1"/>
          </p:nvPr>
        </p:nvPicPr>
        <p:blipFill rotWithShape="1">
          <a:blip r:embed="rId5">
            <a:duotone>
              <a:schemeClr val="bg2">
                <a:shade val="45000"/>
                <a:satMod val="135000"/>
              </a:schemeClr>
              <a:prstClr val="white"/>
            </a:duotone>
            <a:alphaModFix amt="25000"/>
          </a:blip>
          <a:srcRect t="28999" r="-1" b="13307"/>
          <a:stretch/>
        </p:blipFill>
        <p:spPr>
          <a:xfrm>
            <a:off x="153" y="10"/>
            <a:ext cx="12191695" cy="6857990"/>
          </a:xfrm>
          <a:prstGeom prst="rect">
            <a:avLst/>
          </a:prstGeom>
        </p:spPr>
      </p:pic>
      <p:pic>
        <p:nvPicPr>
          <p:cNvPr id="58" name="Picture 57">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E9FD088A-FB8C-29DB-669A-A61C37A9D4A4}"/>
              </a:ext>
            </a:extLst>
          </p:cNvPr>
          <p:cNvSpPr>
            <a:spLocks noGrp="1"/>
          </p:cNvSpPr>
          <p:nvPr>
            <p:ph type="title"/>
          </p:nvPr>
        </p:nvSpPr>
        <p:spPr>
          <a:xfrm>
            <a:off x="2611808" y="808056"/>
            <a:ext cx="7958331" cy="1077229"/>
          </a:xfrm>
        </p:spPr>
        <p:txBody>
          <a:bodyPr vert="horz" lIns="91440" tIns="45720" rIns="91440" bIns="45720" rtlCol="0" anchor="t">
            <a:normAutofit/>
          </a:bodyPr>
          <a:lstStyle/>
          <a:p>
            <a:pPr algn="l"/>
            <a:r>
              <a:rPr lang="en-US"/>
              <a:t>What's an Availability group</a:t>
            </a:r>
          </a:p>
        </p:txBody>
      </p:sp>
      <p:sp>
        <p:nvSpPr>
          <p:cNvPr id="60" name="Rectangle 59">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Content Placeholder 76" descr="Always On SQL Server: AlwaysOn Availability Groups | Hevo Data">
            <a:extLst>
              <a:ext uri="{FF2B5EF4-FFF2-40B4-BE49-F238E27FC236}">
                <a16:creationId xmlns:a16="http://schemas.microsoft.com/office/drawing/2014/main" id="{BE243757-925C-3854-72C5-99E1114E5F65}"/>
              </a:ext>
            </a:extLst>
          </p:cNvPr>
          <p:cNvPicPr>
            <a:picLocks noGrp="1" noChangeAspect="1"/>
          </p:cNvPicPr>
          <p:nvPr>
            <p:ph sz="half" idx="2"/>
          </p:nvPr>
        </p:nvPicPr>
        <p:blipFill>
          <a:blip r:embed="rId6"/>
          <a:stretch>
            <a:fillRect/>
          </a:stretch>
        </p:blipFill>
        <p:spPr>
          <a:xfrm>
            <a:off x="1950139" y="1703639"/>
            <a:ext cx="8726516" cy="4781587"/>
          </a:xfrm>
        </p:spPr>
      </p:pic>
    </p:spTree>
    <p:extLst>
      <p:ext uri="{BB962C8B-B14F-4D97-AF65-F5344CB8AC3E}">
        <p14:creationId xmlns:p14="http://schemas.microsoft.com/office/powerpoint/2010/main" val="101890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3B58-D5E0-ED12-ECBE-93A5444F4C22}"/>
              </a:ext>
            </a:extLst>
          </p:cNvPr>
          <p:cNvSpPr>
            <a:spLocks noGrp="1"/>
          </p:cNvSpPr>
          <p:nvPr>
            <p:ph type="title"/>
          </p:nvPr>
        </p:nvSpPr>
        <p:spPr>
          <a:xfrm>
            <a:off x="5846617" y="381935"/>
            <a:ext cx="5366040" cy="2344840"/>
          </a:xfrm>
        </p:spPr>
        <p:txBody>
          <a:bodyPr vert="horz" lIns="91440" tIns="45720" rIns="91440" bIns="45720" rtlCol="0" anchor="b">
            <a:normAutofit/>
          </a:bodyPr>
          <a:lstStyle/>
          <a:p>
            <a:r>
              <a:rPr lang="en-US" sz="4500" kern="1200">
                <a:solidFill>
                  <a:srgbClr val="FFFFFF"/>
                </a:solidFill>
                <a:latin typeface="+mj-lt"/>
                <a:ea typeface="+mj-ea"/>
                <a:cs typeface="+mj-cs"/>
              </a:rPr>
              <a:t>Benefits of Always On Availability Groups</a:t>
            </a:r>
          </a:p>
        </p:txBody>
      </p:sp>
      <p:pic>
        <p:nvPicPr>
          <p:cNvPr id="5" name="Content Placeholder 4">
            <a:extLst>
              <a:ext uri="{FF2B5EF4-FFF2-40B4-BE49-F238E27FC236}">
                <a16:creationId xmlns:a16="http://schemas.microsoft.com/office/drawing/2014/main" id="{F6599181-DC93-5853-3C94-AB846F3E1DCA}"/>
              </a:ext>
            </a:extLst>
          </p:cNvPr>
          <p:cNvPicPr>
            <a:picLocks noGrp="1" noChangeAspect="1"/>
          </p:cNvPicPr>
          <p:nvPr>
            <p:ph sz="half" idx="1"/>
          </p:nvPr>
        </p:nvPicPr>
        <p:blipFill rotWithShape="1">
          <a:blip r:embed="rId3">
            <a:duotone>
              <a:schemeClr val="accent1">
                <a:shade val="45000"/>
                <a:satMod val="135000"/>
              </a:schemeClr>
              <a:prstClr val="white"/>
            </a:duotone>
            <a:alphaModFix amt="35000"/>
          </a:blip>
          <a:srcRect t="28999" b="13309"/>
          <a:stretch/>
        </p:blipFill>
        <p:spPr>
          <a:xfrm>
            <a:off x="20" y="-8877"/>
            <a:ext cx="12191980" cy="6858000"/>
          </a:xfrm>
          <a:prstGeom prst="rect">
            <a:avLst/>
          </a:prstGeom>
        </p:spPr>
      </p:pic>
      <p:sp>
        <p:nvSpPr>
          <p:cNvPr id="4" name="Content Placeholder 3">
            <a:extLst>
              <a:ext uri="{FF2B5EF4-FFF2-40B4-BE49-F238E27FC236}">
                <a16:creationId xmlns:a16="http://schemas.microsoft.com/office/drawing/2014/main" id="{E1DF220B-41DB-C585-99FE-F68AFF619F28}"/>
              </a:ext>
            </a:extLst>
          </p:cNvPr>
          <p:cNvSpPr>
            <a:spLocks noGrp="1"/>
          </p:cNvSpPr>
          <p:nvPr>
            <p:ph sz="half" idx="2"/>
          </p:nvPr>
        </p:nvSpPr>
        <p:spPr>
          <a:xfrm>
            <a:off x="5846617" y="3175552"/>
            <a:ext cx="5366041" cy="2809114"/>
          </a:xfrm>
        </p:spPr>
        <p:txBody>
          <a:bodyPr vert="horz" lIns="91440" tIns="45720" rIns="91440" bIns="45720" rtlCol="0" anchor="t">
            <a:normAutofit fontScale="85000" lnSpcReduction="10000"/>
          </a:bodyPr>
          <a:lstStyle/>
          <a:p>
            <a:r>
              <a:rPr lang="en-US" sz="1700">
                <a:solidFill>
                  <a:srgbClr val="FFFFFF"/>
                </a:solidFill>
              </a:rPr>
              <a:t>Improved data availability and disaster recovery</a:t>
            </a:r>
          </a:p>
          <a:p>
            <a:r>
              <a:rPr lang="en-US" sz="1700">
                <a:solidFill>
                  <a:srgbClr val="FFFFFF"/>
                </a:solidFill>
              </a:rPr>
              <a:t>Automatic failover and fast application recovery</a:t>
            </a:r>
          </a:p>
          <a:p>
            <a:r>
              <a:rPr lang="en-US" sz="1700">
                <a:solidFill>
                  <a:srgbClr val="FFFFFF"/>
                </a:solidFill>
              </a:rPr>
              <a:t>Readable secondary replicas offload read-only workloads</a:t>
            </a:r>
          </a:p>
          <a:p>
            <a:r>
              <a:rPr lang="en-US" sz="1700">
                <a:solidFill>
                  <a:srgbClr val="FFFFFF"/>
                </a:solidFill>
              </a:rPr>
              <a:t>Flexible failover and read-write routing policies</a:t>
            </a:r>
          </a:p>
          <a:p>
            <a:r>
              <a:rPr lang="en-US" sz="1700">
                <a:solidFill>
                  <a:srgbClr val="FFFFFF"/>
                </a:solidFill>
              </a:rPr>
              <a:t>Integration with other SQL Server features</a:t>
            </a:r>
          </a:p>
          <a:p>
            <a:r>
              <a:rPr lang="en-US" sz="1700">
                <a:solidFill>
                  <a:srgbClr val="FFFFFF"/>
                </a:solidFill>
              </a:rPr>
              <a:t>Better resource utilization and increased scalability</a:t>
            </a:r>
          </a:p>
        </p:txBody>
      </p:sp>
    </p:spTree>
    <p:extLst>
      <p:ext uri="{BB962C8B-B14F-4D97-AF65-F5344CB8AC3E}">
        <p14:creationId xmlns:p14="http://schemas.microsoft.com/office/powerpoint/2010/main" val="3068600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948B3-EF83-30C0-6E78-573A421391EC}"/>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3400" kern="1200">
                <a:solidFill>
                  <a:schemeClr val="tx1"/>
                </a:solidFill>
                <a:latin typeface="+mj-lt"/>
                <a:ea typeface="+mj-ea"/>
                <a:cs typeface="+mj-cs"/>
              </a:rPr>
              <a:t>Availability Modes in Always On Availability Groups</a:t>
            </a:r>
          </a:p>
        </p:txBody>
      </p:sp>
      <p:pic>
        <p:nvPicPr>
          <p:cNvPr id="5" name="Content Placeholder 4" descr="Digital line pattern background of buildings">
            <a:extLst>
              <a:ext uri="{FF2B5EF4-FFF2-40B4-BE49-F238E27FC236}">
                <a16:creationId xmlns:a16="http://schemas.microsoft.com/office/drawing/2014/main" id="{0CB01DA1-4E12-F938-B3FC-5AFE7C38B1F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l="8879" r="8879"/>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4" name="Content Placeholder 3">
            <a:extLst>
              <a:ext uri="{FF2B5EF4-FFF2-40B4-BE49-F238E27FC236}">
                <a16:creationId xmlns:a16="http://schemas.microsoft.com/office/drawing/2014/main" id="{E7C8D9A7-0AA1-5E15-B1EB-BEDF36FFA4E2}"/>
              </a:ext>
            </a:extLst>
          </p:cNvPr>
          <p:cNvSpPr>
            <a:spLocks noGrp="1"/>
          </p:cNvSpPr>
          <p:nvPr>
            <p:ph sz="half" idx="2"/>
          </p:nvPr>
        </p:nvSpPr>
        <p:spPr>
          <a:xfrm>
            <a:off x="6657715" y="2990818"/>
            <a:ext cx="4195673" cy="2913872"/>
          </a:xfrm>
        </p:spPr>
        <p:txBody>
          <a:bodyPr vert="horz" lIns="91440" tIns="45720" rIns="91440" bIns="45720" rtlCol="0" anchor="t">
            <a:normAutofit/>
          </a:bodyPr>
          <a:lstStyle/>
          <a:p>
            <a:pPr marL="344170" indent="-344170"/>
            <a:r>
              <a:rPr lang="en-US" sz="1800"/>
              <a:t>Synchronous-commit mode</a:t>
            </a:r>
            <a:endParaRPr lang="en-US"/>
          </a:p>
          <a:p>
            <a:pPr marL="344170" indent="-344170"/>
            <a:r>
              <a:rPr lang="en-US" sz="1800"/>
              <a:t>Asynchronous-commit mode</a:t>
            </a:r>
            <a:endParaRPr lang="en-US" sz="1800">
              <a:cs typeface="Arial"/>
            </a:endParaRPr>
          </a:p>
          <a:p>
            <a:pPr marL="0" indent="0">
              <a:buNone/>
            </a:pPr>
            <a:endParaRPr lang="en-US" sz="1800">
              <a:cs typeface="Arial"/>
            </a:endParaRPr>
          </a:p>
        </p:txBody>
      </p:sp>
    </p:spTree>
    <p:extLst>
      <p:ext uri="{BB962C8B-B14F-4D97-AF65-F5344CB8AC3E}">
        <p14:creationId xmlns:p14="http://schemas.microsoft.com/office/powerpoint/2010/main" val="105902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5B6243D-1659-4D4B-806E-6EB5F798AB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74FECEB1-EC11-4546-A647-2BC14FFC4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B681A340-4E9C-4A53-8BF1-A9554FC8D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F0AB25C7-C9A2-4029-B780-972A17ACB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01519CBC-04B6-49F8-BE9C-C3FA4966C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F0D9536D-8205-4CE1-B98A-CE9695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TextBox 24">
            <a:extLst>
              <a:ext uri="{FF2B5EF4-FFF2-40B4-BE49-F238E27FC236}">
                <a16:creationId xmlns:a16="http://schemas.microsoft.com/office/drawing/2014/main" id="{E2872EB9-81ED-49FE-81A8-B2DE3B3CDDE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7" name="Rectangle 26">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74FFFBF-ADEB-4F6D-B320-6660C88A4CF3}"/>
              </a:ext>
            </a:extLst>
          </p:cNvPr>
          <p:cNvSpPr>
            <a:spLocks noGrp="1"/>
          </p:cNvSpPr>
          <p:nvPr>
            <p:ph type="title"/>
          </p:nvPr>
        </p:nvSpPr>
        <p:spPr>
          <a:xfrm>
            <a:off x="2611808" y="808056"/>
            <a:ext cx="7958331" cy="1077229"/>
          </a:xfrm>
        </p:spPr>
        <p:txBody>
          <a:bodyPr vert="horz" lIns="91440" tIns="45720" rIns="91440" bIns="45720" rtlCol="0" anchor="t">
            <a:normAutofit/>
          </a:bodyPr>
          <a:lstStyle/>
          <a:p>
            <a:pPr algn="l"/>
            <a:r>
              <a:rPr lang="en-US"/>
              <a:t>Types of Failover</a:t>
            </a:r>
          </a:p>
        </p:txBody>
      </p:sp>
      <p:graphicFrame>
        <p:nvGraphicFramePr>
          <p:cNvPr id="5" name="Table 4">
            <a:extLst>
              <a:ext uri="{FF2B5EF4-FFF2-40B4-BE49-F238E27FC236}">
                <a16:creationId xmlns:a16="http://schemas.microsoft.com/office/drawing/2014/main" id="{5CE68671-C35B-4F02-9D07-7DA3C551EFB0}"/>
              </a:ext>
            </a:extLst>
          </p:cNvPr>
          <p:cNvGraphicFramePr>
            <a:graphicFrameLocks noGrp="1"/>
          </p:cNvGraphicFramePr>
          <p:nvPr>
            <p:extLst>
              <p:ext uri="{D42A27DB-BD31-4B8C-83A1-F6EECF244321}">
                <p14:modId xmlns:p14="http://schemas.microsoft.com/office/powerpoint/2010/main" val="2215910088"/>
              </p:ext>
            </p:extLst>
          </p:nvPr>
        </p:nvGraphicFramePr>
        <p:xfrm>
          <a:off x="1092679" y="1710905"/>
          <a:ext cx="10595683" cy="4718745"/>
        </p:xfrm>
        <a:graphic>
          <a:graphicData uri="http://schemas.openxmlformats.org/drawingml/2006/table">
            <a:tbl>
              <a:tblPr firstRow="1" bandRow="1">
                <a:effectLst>
                  <a:outerShdw blurRad="50800" dist="38100" dir="13500000" algn="br" rotWithShape="0">
                    <a:prstClr val="black">
                      <a:alpha val="40000"/>
                    </a:prstClr>
                  </a:outerShdw>
                </a:effectLst>
              </a:tblPr>
              <a:tblGrid>
                <a:gridCol w="1538431">
                  <a:extLst>
                    <a:ext uri="{9D8B030D-6E8A-4147-A177-3AD203B41FA5}">
                      <a16:colId xmlns:a16="http://schemas.microsoft.com/office/drawing/2014/main" val="20000"/>
                    </a:ext>
                  </a:extLst>
                </a:gridCol>
                <a:gridCol w="1646773">
                  <a:extLst>
                    <a:ext uri="{9D8B030D-6E8A-4147-A177-3AD203B41FA5}">
                      <a16:colId xmlns:a16="http://schemas.microsoft.com/office/drawing/2014/main" val="20001"/>
                    </a:ext>
                  </a:extLst>
                </a:gridCol>
                <a:gridCol w="1646773">
                  <a:extLst>
                    <a:ext uri="{9D8B030D-6E8A-4147-A177-3AD203B41FA5}">
                      <a16:colId xmlns:a16="http://schemas.microsoft.com/office/drawing/2014/main" val="20002"/>
                    </a:ext>
                  </a:extLst>
                </a:gridCol>
                <a:gridCol w="1365088">
                  <a:extLst>
                    <a:ext uri="{9D8B030D-6E8A-4147-A177-3AD203B41FA5}">
                      <a16:colId xmlns:a16="http://schemas.microsoft.com/office/drawing/2014/main" val="20003"/>
                    </a:ext>
                  </a:extLst>
                </a:gridCol>
                <a:gridCol w="1668442">
                  <a:extLst>
                    <a:ext uri="{9D8B030D-6E8A-4147-A177-3AD203B41FA5}">
                      <a16:colId xmlns:a16="http://schemas.microsoft.com/office/drawing/2014/main" val="20004"/>
                    </a:ext>
                  </a:extLst>
                </a:gridCol>
                <a:gridCol w="1365088">
                  <a:extLst>
                    <a:ext uri="{9D8B030D-6E8A-4147-A177-3AD203B41FA5}">
                      <a16:colId xmlns:a16="http://schemas.microsoft.com/office/drawing/2014/main" val="20005"/>
                    </a:ext>
                  </a:extLst>
                </a:gridCol>
                <a:gridCol w="1365088">
                  <a:extLst>
                    <a:ext uri="{9D8B030D-6E8A-4147-A177-3AD203B41FA5}">
                      <a16:colId xmlns:a16="http://schemas.microsoft.com/office/drawing/2014/main" val="20006"/>
                    </a:ext>
                  </a:extLst>
                </a:gridCol>
              </a:tblGrid>
              <a:tr h="1112983">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r>
                        <a:rPr lang="en-US"/>
                        <a:t>Type</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r>
                        <a:rPr lang="en-US"/>
                        <a:t>Initiated</a:t>
                      </a:r>
                      <a:r>
                        <a:rPr lang="en-US" baseline="0"/>
                        <a:t> By</a:t>
                      </a:r>
                      <a:endParaRPr lang="en-US"/>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US"/>
                        <a:t>Primary Availability Mode and Status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r>
                        <a:rPr lang="en-US"/>
                        <a:t>Primary Failover Mode</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r>
                        <a:rPr lang="en-US"/>
                        <a:t>Secondary Availability Mode and Status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r>
                        <a:rPr lang="en-US"/>
                        <a:t>Secondary</a:t>
                      </a:r>
                      <a:r>
                        <a:rPr lang="en-US" baseline="0"/>
                        <a:t> Failover Mode</a:t>
                      </a:r>
                      <a:endParaRPr lang="en-US"/>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r>
                        <a:rPr lang="en-US"/>
                        <a:t>Data Loss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10000"/>
                  </a:ext>
                </a:extLst>
              </a:tr>
              <a:tr h="111298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a:t>Automatic</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a:t>Windows</a:t>
                      </a:r>
                      <a:r>
                        <a:rPr lang="en-US" baseline="0"/>
                        <a:t> Server Failover Cluster</a:t>
                      </a:r>
                      <a:endParaRPr lang="en-US"/>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a:t>Synchronous</a:t>
                      </a:r>
                    </a:p>
                    <a:p>
                      <a:endParaRPr lang="en-US"/>
                    </a:p>
                    <a:p>
                      <a:r>
                        <a:rPr lang="en-US" b="1"/>
                        <a:t>Synchronized</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a:t>Automatic</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a:t>Synchronous</a:t>
                      </a:r>
                    </a:p>
                    <a:p>
                      <a:endParaRPr lang="en-US"/>
                    </a:p>
                    <a:p>
                      <a:r>
                        <a:rPr lang="en-US" b="1"/>
                        <a:t>Synchronized</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a:t>Automatic</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b="1"/>
                        <a:t>No</a:t>
                      </a:r>
                      <a:r>
                        <a:rPr lang="en-US" b="1" baseline="0"/>
                        <a:t> data loss</a:t>
                      </a:r>
                      <a:endParaRPr lang="en-US" b="1"/>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10001"/>
                  </a:ext>
                </a:extLst>
              </a:tr>
              <a:tr h="85614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a:t>Planned Manual</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a:t>Administrator</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a:t>Synchronous</a:t>
                      </a:r>
                    </a:p>
                    <a:p>
                      <a:endParaRPr lang="en-US"/>
                    </a:p>
                    <a:p>
                      <a:r>
                        <a:rPr lang="en-US" b="1"/>
                        <a:t>Synchronized</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a:t>Automatic/Manual</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a:t>Synchronous</a:t>
                      </a:r>
                    </a:p>
                    <a:p>
                      <a:endParaRPr lang="en-US"/>
                    </a:p>
                    <a:p>
                      <a:r>
                        <a:rPr lang="en-US" b="1"/>
                        <a:t>Synchronized</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a:t>Automatic/ Manual</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b="1"/>
                        <a:t>No data loss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10002"/>
                  </a:ext>
                </a:extLst>
              </a:tr>
              <a:tr h="1426905">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a:t>Forced</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a:t>Administrator</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a:t>Synchronous/Asynchronous</a:t>
                      </a:r>
                    </a:p>
                    <a:p>
                      <a:endParaRPr lang="en-US"/>
                    </a:p>
                    <a:p>
                      <a:r>
                        <a:rPr lang="en-US" sz="1600" b="1"/>
                        <a:t>Synchronized/Synchronizing</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US"/>
                        <a:t>Automatic/Manual</a:t>
                      </a:r>
                    </a:p>
                    <a:p>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a:t>Synchronous</a:t>
                      </a:r>
                      <a:r>
                        <a:rPr lang="en-US" baseline="0"/>
                        <a:t>/ </a:t>
                      </a:r>
                      <a:r>
                        <a:rPr lang="en-US"/>
                        <a:t>Asynchronous</a:t>
                      </a:r>
                    </a:p>
                    <a:p>
                      <a:endParaRPr lang="en-US"/>
                    </a:p>
                    <a:p>
                      <a:r>
                        <a:rPr lang="en-US" sz="1600" b="1"/>
                        <a:t>Synchronizing</a:t>
                      </a:r>
                      <a:endParaRPr lang="en-US" b="1"/>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a:t>Automatic/Manual</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b="1">
                          <a:solidFill>
                            <a:srgbClr val="FF0000"/>
                          </a:solidFill>
                        </a:rPr>
                        <a:t>Possible Data loss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4067986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 name="Picture 7">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 name="Rectangle 8">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TextBox 21">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54961F17-D0E4-4576-8697-C062B28F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02DF1AEC-0327-4A10-AED3-E227ACAEBC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C839742D-6F41-4E7D-9C32-1D9825B40F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5F3ADA23-8B3C-4029-923E-81303CBEA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9EAE543-FFF6-43C7-AD71-A9856C6E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DE05D5-8C85-DB23-AD74-465A7D6E674A}"/>
              </a:ext>
            </a:extLst>
          </p:cNvPr>
          <p:cNvSpPr>
            <a:spLocks noGrp="1"/>
          </p:cNvSpPr>
          <p:nvPr>
            <p:ph type="title"/>
          </p:nvPr>
        </p:nvSpPr>
        <p:spPr>
          <a:xfrm>
            <a:off x="7548117" y="808056"/>
            <a:ext cx="3024722" cy="1249344"/>
          </a:xfrm>
        </p:spPr>
        <p:txBody>
          <a:bodyPr vert="horz" lIns="91440" tIns="45720" rIns="91440" bIns="45720" rtlCol="0" anchor="t">
            <a:normAutofit/>
          </a:bodyPr>
          <a:lstStyle/>
          <a:p>
            <a:pPr algn="l"/>
            <a:r>
              <a:rPr lang="en-US" sz="2200"/>
              <a:t>Always On Availability Groups and Read-Only Routing</a:t>
            </a:r>
          </a:p>
        </p:txBody>
      </p:sp>
      <p:pic>
        <p:nvPicPr>
          <p:cNvPr id="5" name="Content Placeholder 4" descr="A network of lines and dots background">
            <a:extLst>
              <a:ext uri="{FF2B5EF4-FFF2-40B4-BE49-F238E27FC236}">
                <a16:creationId xmlns:a16="http://schemas.microsoft.com/office/drawing/2014/main" id="{1FBE0308-AB45-2E70-0D1C-A45FD4F0F021}"/>
              </a:ext>
            </a:extLst>
          </p:cNvPr>
          <p:cNvPicPr>
            <a:picLocks noGrp="1" noChangeAspect="1"/>
          </p:cNvPicPr>
          <p:nvPr>
            <p:ph sz="half" idx="1"/>
          </p:nvPr>
        </p:nvPicPr>
        <p:blipFill rotWithShape="1">
          <a:blip r:embed="rId6">
            <a:extLst>
              <a:ext uri="{28A0092B-C50C-407E-A947-70E740481C1C}">
                <a14:useLocalDpi xmlns:a14="http://schemas.microsoft.com/office/drawing/2010/main" val="0"/>
              </a:ext>
            </a:extLst>
          </a:blip>
          <a:srcRect l="19044" r="20043"/>
          <a:stretch/>
        </p:blipFill>
        <p:spPr>
          <a:xfrm>
            <a:off x="1005401" y="227"/>
            <a:ext cx="5569814" cy="6858000"/>
          </a:xfrm>
          <a:prstGeom prst="rect">
            <a:avLst/>
          </a:prstGeom>
          <a:ln w="12700">
            <a:solidFill>
              <a:schemeClr val="tx1"/>
            </a:solidFill>
          </a:ln>
        </p:spPr>
      </p:pic>
      <p:sp>
        <p:nvSpPr>
          <p:cNvPr id="34" name="Rectangle 33">
            <a:extLst>
              <a:ext uri="{FF2B5EF4-FFF2-40B4-BE49-F238E27FC236}">
                <a16:creationId xmlns:a16="http://schemas.microsoft.com/office/drawing/2014/main" id="{8D7E355E-8304-4C50-B384-7DAC68D87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9B627AE-ED03-D9AF-856B-AA8F0518C5BF}"/>
              </a:ext>
            </a:extLst>
          </p:cNvPr>
          <p:cNvSpPr>
            <a:spLocks noGrp="1"/>
          </p:cNvSpPr>
          <p:nvPr>
            <p:ph sz="half" idx="2"/>
          </p:nvPr>
        </p:nvSpPr>
        <p:spPr>
          <a:xfrm>
            <a:off x="7560104" y="2200275"/>
            <a:ext cx="3012735" cy="3849669"/>
          </a:xfrm>
        </p:spPr>
        <p:txBody>
          <a:bodyPr vert="horz" lIns="91440" tIns="45720" rIns="91440" bIns="45720" rtlCol="0" anchor="ctr">
            <a:normAutofit/>
          </a:bodyPr>
          <a:lstStyle/>
          <a:p>
            <a:r>
              <a:rPr lang="en-US" sz="1600"/>
              <a:t>Read-only routing</a:t>
            </a:r>
          </a:p>
          <a:p>
            <a:r>
              <a:rPr lang="en-US" sz="1600"/>
              <a:t>Listener</a:t>
            </a:r>
          </a:p>
          <a:p>
            <a:r>
              <a:rPr lang="en-US" sz="1600"/>
              <a:t>ApplicationIntent</a:t>
            </a:r>
          </a:p>
        </p:txBody>
      </p:sp>
      <p:sp>
        <p:nvSpPr>
          <p:cNvPr id="36" name="Rectangle 35">
            <a:extLst>
              <a:ext uri="{FF2B5EF4-FFF2-40B4-BE49-F238E27FC236}">
                <a16:creationId xmlns:a16="http://schemas.microsoft.com/office/drawing/2014/main" id="{0178E784-3C81-4963-ACD9-58EF41CE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138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EE72-B849-0F52-52CC-3AE33FD4348E}"/>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sz="3400" kern="1200">
                <a:solidFill>
                  <a:schemeClr val="tx1"/>
                </a:solidFill>
                <a:latin typeface="+mj-lt"/>
                <a:ea typeface="+mj-ea"/>
                <a:cs typeface="+mj-cs"/>
              </a:rPr>
              <a:t>Always On Availability Groups and DDL Operations</a:t>
            </a:r>
          </a:p>
        </p:txBody>
      </p:sp>
      <p:pic>
        <p:nvPicPr>
          <p:cNvPr id="5" name="Content Placeholder 4" descr="Database and hard disk storage isolated on white background">
            <a:extLst>
              <a:ext uri="{FF2B5EF4-FFF2-40B4-BE49-F238E27FC236}">
                <a16:creationId xmlns:a16="http://schemas.microsoft.com/office/drawing/2014/main" id="{B44EAE48-12D5-4DEC-E22C-D7B5A0F17A83}"/>
              </a:ext>
            </a:extLst>
          </p:cNvPr>
          <p:cNvPicPr>
            <a:picLocks noGrp="1" noChangeAspect="1"/>
          </p:cNvPicPr>
          <p:nvPr>
            <p:ph sz="half" idx="1"/>
          </p:nvPr>
        </p:nvPicPr>
        <p:blipFill>
          <a:blip r:embed="rId3"/>
          <a:stretch>
            <a:fillRect/>
          </a:stretch>
        </p:blipFill>
        <p:spPr>
          <a:xfrm>
            <a:off x="7572653" y="1623913"/>
            <a:ext cx="3548404" cy="4262347"/>
          </a:xfrm>
          <a:prstGeom prst="rect">
            <a:avLst/>
          </a:prstGeom>
        </p:spPr>
      </p:pic>
      <p:sp>
        <p:nvSpPr>
          <p:cNvPr id="4" name="Content Placeholder 3">
            <a:extLst>
              <a:ext uri="{FF2B5EF4-FFF2-40B4-BE49-F238E27FC236}">
                <a16:creationId xmlns:a16="http://schemas.microsoft.com/office/drawing/2014/main" id="{0F97DF62-4C0F-2F5A-69E1-CAD42AA87132}"/>
              </a:ext>
            </a:extLst>
          </p:cNvPr>
          <p:cNvSpPr>
            <a:spLocks noGrp="1"/>
          </p:cNvSpPr>
          <p:nvPr>
            <p:ph sz="half" idx="2"/>
          </p:nvPr>
        </p:nvSpPr>
        <p:spPr>
          <a:xfrm>
            <a:off x="803776" y="2829330"/>
            <a:ext cx="6190412" cy="3344459"/>
          </a:xfrm>
        </p:spPr>
        <p:txBody>
          <a:bodyPr vert="horz" lIns="91440" tIns="45720" rIns="91440" bIns="45720" rtlCol="0" anchor="t">
            <a:normAutofit/>
          </a:bodyPr>
          <a:lstStyle/>
          <a:p>
            <a:r>
              <a:rPr lang="en-US" sz="1800"/>
              <a:t>DDL operations</a:t>
            </a:r>
          </a:p>
          <a:p>
            <a:r>
              <a:rPr lang="en-US" sz="1800"/>
              <a:t>Online index operations</a:t>
            </a:r>
          </a:p>
          <a:p>
            <a:r>
              <a:rPr lang="en-US" sz="1800"/>
              <a:t>Alter table operations</a:t>
            </a:r>
          </a:p>
        </p:txBody>
      </p:sp>
    </p:spTree>
    <p:extLst>
      <p:ext uri="{BB962C8B-B14F-4D97-AF65-F5344CB8AC3E}">
        <p14:creationId xmlns:p14="http://schemas.microsoft.com/office/powerpoint/2010/main" val="1042869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4880B-074E-EFED-7F96-9A8B55E9B3E8}"/>
              </a:ext>
            </a:extLst>
          </p:cNvPr>
          <p:cNvSpPr>
            <a:spLocks noGrp="1"/>
          </p:cNvSpPr>
          <p:nvPr>
            <p:ph type="title"/>
          </p:nvPr>
        </p:nvSpPr>
        <p:spPr>
          <a:xfrm>
            <a:off x="6412091" y="501651"/>
            <a:ext cx="4395340" cy="1716255"/>
          </a:xfrm>
        </p:spPr>
        <p:txBody>
          <a:bodyPr anchor="b">
            <a:normAutofit/>
          </a:bodyPr>
          <a:lstStyle/>
          <a:p>
            <a:r>
              <a:rPr lang="en-US" sz="3400"/>
              <a:t>Always On Availability Groups and Backups</a:t>
            </a:r>
          </a:p>
        </p:txBody>
      </p:sp>
      <p:sp>
        <p:nvSpPr>
          <p:cNvPr id="3" name="Content Placeholder 2">
            <a:extLst>
              <a:ext uri="{FF2B5EF4-FFF2-40B4-BE49-F238E27FC236}">
                <a16:creationId xmlns:a16="http://schemas.microsoft.com/office/drawing/2014/main" id="{742EA774-CA64-939A-380B-F6FF46F634DE}"/>
              </a:ext>
            </a:extLst>
          </p:cNvPr>
          <p:cNvSpPr>
            <a:spLocks noGrp="1"/>
          </p:cNvSpPr>
          <p:nvPr>
            <p:ph idx="1"/>
          </p:nvPr>
        </p:nvSpPr>
        <p:spPr>
          <a:xfrm>
            <a:off x="6392583" y="2645922"/>
            <a:ext cx="4434721" cy="3710427"/>
          </a:xfrm>
        </p:spPr>
        <p:txBody>
          <a:bodyPr anchor="t">
            <a:normAutofit/>
          </a:bodyPr>
          <a:lstStyle/>
          <a:p>
            <a:r>
              <a:rPr lang="en-US" sz="1800"/>
              <a:t>Backup on primary replica</a:t>
            </a:r>
          </a:p>
          <a:p>
            <a:r>
              <a:rPr lang="en-US" sz="1800"/>
              <a:t>Backup on secondary replica</a:t>
            </a:r>
          </a:p>
          <a:p>
            <a:r>
              <a:rPr lang="en-US" sz="1800"/>
              <a:t>Backup compression</a:t>
            </a:r>
          </a:p>
        </p:txBody>
      </p:sp>
      <p:pic>
        <p:nvPicPr>
          <p:cNvPr id="7" name="Graphic 6" descr="Database">
            <a:extLst>
              <a:ext uri="{FF2B5EF4-FFF2-40B4-BE49-F238E27FC236}">
                <a16:creationId xmlns:a16="http://schemas.microsoft.com/office/drawing/2014/main" id="{F5A087F0-65F6-660A-5C56-1A181801F0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143" y="818188"/>
            <a:ext cx="5221625" cy="5221625"/>
          </a:xfrm>
          <a:prstGeom prst="rect">
            <a:avLst/>
          </a:prstGeom>
        </p:spPr>
      </p:pic>
    </p:spTree>
    <p:extLst>
      <p:ext uri="{BB962C8B-B14F-4D97-AF65-F5344CB8AC3E}">
        <p14:creationId xmlns:p14="http://schemas.microsoft.com/office/powerpoint/2010/main" val="3815238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TextBox 19">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2" name="Rectangle 21">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Oval 25">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374FFFBF-ADEB-4F6D-B320-6660C88A4CF3}"/>
              </a:ext>
            </a:extLst>
          </p:cNvPr>
          <p:cNvSpPr>
            <a:spLocks noGrp="1"/>
          </p:cNvSpPr>
          <p:nvPr>
            <p:ph type="title"/>
          </p:nvPr>
        </p:nvSpPr>
        <p:spPr>
          <a:xfrm>
            <a:off x="2611808" y="1022548"/>
            <a:ext cx="7958331" cy="1308063"/>
          </a:xfrm>
        </p:spPr>
        <p:txBody>
          <a:bodyPr vert="horz" lIns="91440" tIns="45720" rIns="91440" bIns="45720" rtlCol="0" anchor="b">
            <a:normAutofit/>
          </a:bodyPr>
          <a:lstStyle/>
          <a:p>
            <a:pPr algn="l"/>
            <a:r>
              <a:rPr lang="en-US" sz="4400">
                <a:solidFill>
                  <a:srgbClr val="1F2D29"/>
                </a:solidFill>
              </a:rPr>
              <a:t>Checklist: SQL Server Instance</a:t>
            </a:r>
          </a:p>
        </p:txBody>
      </p:sp>
      <p:sp>
        <p:nvSpPr>
          <p:cNvPr id="3" name="Content Placeholder 2">
            <a:extLst>
              <a:ext uri="{FF2B5EF4-FFF2-40B4-BE49-F238E27FC236}">
                <a16:creationId xmlns:a16="http://schemas.microsoft.com/office/drawing/2014/main" id="{F4B01BD6-A2B5-E3F5-FC05-A661A5F18E75}"/>
              </a:ext>
            </a:extLst>
          </p:cNvPr>
          <p:cNvSpPr>
            <a:spLocks noGrp="1"/>
          </p:cNvSpPr>
          <p:nvPr>
            <p:ph sz="quarter" idx="13"/>
          </p:nvPr>
        </p:nvSpPr>
        <p:spPr>
          <a:xfrm>
            <a:off x="2302933" y="2641604"/>
            <a:ext cx="7621606" cy="3443107"/>
          </a:xfrm>
        </p:spPr>
        <p:txBody>
          <a:bodyPr vert="horz" lIns="91440" tIns="45720" rIns="91440" bIns="45720" rtlCol="0" anchor="t">
            <a:normAutofit/>
          </a:bodyPr>
          <a:lstStyle/>
          <a:p>
            <a:pPr lvl="0">
              <a:lnSpc>
                <a:spcPct val="110000"/>
              </a:lnSpc>
            </a:pPr>
            <a:r>
              <a:rPr lang="en-US" sz="1400" baseline="0">
                <a:solidFill>
                  <a:srgbClr val="1F2D29"/>
                </a:solidFill>
              </a:rPr>
              <a:t>For each replica instance in an Availability Group:</a:t>
            </a:r>
            <a:endParaRPr lang="en-US" sz="1400">
              <a:solidFill>
                <a:srgbClr val="1F2D29"/>
              </a:solidFill>
            </a:endParaRPr>
          </a:p>
          <a:p>
            <a:pPr lvl="1">
              <a:lnSpc>
                <a:spcPct val="110000"/>
              </a:lnSpc>
            </a:pPr>
            <a:r>
              <a:rPr lang="en-US" sz="1400" baseline="0">
                <a:solidFill>
                  <a:srgbClr val="1F2D29"/>
                </a:solidFill>
              </a:rPr>
              <a:t>The edition of SQL is identical:  Enterprise Edition (or Standard for “Basic” AGs)</a:t>
            </a:r>
            <a:endParaRPr lang="en-US" sz="1400">
              <a:solidFill>
                <a:srgbClr val="1F2D29"/>
              </a:solidFill>
            </a:endParaRPr>
          </a:p>
          <a:p>
            <a:pPr lvl="1">
              <a:lnSpc>
                <a:spcPct val="110000"/>
              </a:lnSpc>
            </a:pPr>
            <a:r>
              <a:rPr lang="en-US" sz="1400" baseline="0">
                <a:solidFill>
                  <a:srgbClr val="1F2D29"/>
                </a:solidFill>
              </a:rPr>
              <a:t>The hosting node belongs to same Windows Server Failover Cluster</a:t>
            </a:r>
            <a:endParaRPr lang="en-US" sz="1400">
              <a:solidFill>
                <a:srgbClr val="1F2D29"/>
              </a:solidFill>
            </a:endParaRPr>
          </a:p>
          <a:p>
            <a:pPr lvl="1">
              <a:lnSpc>
                <a:spcPct val="110000"/>
              </a:lnSpc>
            </a:pPr>
            <a:r>
              <a:rPr lang="en-US" sz="1400" baseline="0">
                <a:solidFill>
                  <a:srgbClr val="1F2D29"/>
                </a:solidFill>
              </a:rPr>
              <a:t>The hosting node cannot be a domain controller</a:t>
            </a:r>
            <a:endParaRPr lang="en-US" sz="1400">
              <a:solidFill>
                <a:srgbClr val="1F2D29"/>
              </a:solidFill>
            </a:endParaRPr>
          </a:p>
          <a:p>
            <a:pPr lvl="1">
              <a:lnSpc>
                <a:spcPct val="110000"/>
              </a:lnSpc>
            </a:pPr>
            <a:r>
              <a:rPr lang="en-US" sz="1400" baseline="0">
                <a:solidFill>
                  <a:srgbClr val="1F2D29"/>
                </a:solidFill>
              </a:rPr>
              <a:t>“Always On High Availability” is enabled</a:t>
            </a:r>
            <a:endParaRPr lang="en-US" sz="1400">
              <a:solidFill>
                <a:srgbClr val="1F2D29"/>
              </a:solidFill>
            </a:endParaRPr>
          </a:p>
          <a:p>
            <a:pPr lvl="1">
              <a:lnSpc>
                <a:spcPct val="110000"/>
              </a:lnSpc>
            </a:pPr>
            <a:r>
              <a:rPr lang="en-US" sz="1400" baseline="0">
                <a:solidFill>
                  <a:srgbClr val="1F2D29"/>
                </a:solidFill>
              </a:rPr>
              <a:t>SQL Server collation is identical</a:t>
            </a:r>
            <a:endParaRPr lang="en-US" sz="1400">
              <a:solidFill>
                <a:srgbClr val="1F2D29"/>
              </a:solidFill>
            </a:endParaRPr>
          </a:p>
          <a:p>
            <a:pPr lvl="1">
              <a:lnSpc>
                <a:spcPct val="110000"/>
              </a:lnSpc>
            </a:pPr>
            <a:r>
              <a:rPr lang="en-US" sz="1400" baseline="0">
                <a:solidFill>
                  <a:srgbClr val="1F2D29"/>
                </a:solidFill>
              </a:rPr>
              <a:t>A mirroring-endpoint is configured and started</a:t>
            </a:r>
            <a:endParaRPr lang="en-US" sz="1400">
              <a:solidFill>
                <a:srgbClr val="1F2D29"/>
              </a:solidFill>
            </a:endParaRPr>
          </a:p>
          <a:p>
            <a:pPr lvl="1">
              <a:lnSpc>
                <a:spcPct val="110000"/>
              </a:lnSpc>
            </a:pPr>
            <a:r>
              <a:rPr lang="en-US" sz="1400" baseline="0">
                <a:solidFill>
                  <a:srgbClr val="1F2D29"/>
                </a:solidFill>
              </a:rPr>
              <a:t>If FILESTREAM is required, configuration must be identical</a:t>
            </a:r>
            <a:endParaRPr lang="en-US" sz="1400">
              <a:solidFill>
                <a:srgbClr val="1F2D29"/>
              </a:solidFill>
            </a:endParaRPr>
          </a:p>
          <a:p>
            <a:pPr lvl="1">
              <a:lnSpc>
                <a:spcPct val="110000"/>
              </a:lnSpc>
            </a:pPr>
            <a:r>
              <a:rPr lang="en-US" sz="1400" baseline="0">
                <a:solidFill>
                  <a:srgbClr val="1F2D29"/>
                </a:solidFill>
              </a:rPr>
              <a:t>If CONTAINED databases are used, Contained Database Authentication is enabled</a:t>
            </a:r>
            <a:endParaRPr lang="en-US" sz="1400">
              <a:solidFill>
                <a:srgbClr val="1F2D29"/>
              </a:solidFill>
            </a:endParaRPr>
          </a:p>
        </p:txBody>
      </p:sp>
    </p:spTree>
    <p:extLst>
      <p:ext uri="{BB962C8B-B14F-4D97-AF65-F5344CB8AC3E}">
        <p14:creationId xmlns:p14="http://schemas.microsoft.com/office/powerpoint/2010/main" val="166838643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TM16401375[[fn=Madison]]</Template>
  <TotalTime>0</TotalTime>
  <Words>4019</Words>
  <Application>Microsoft Office PowerPoint</Application>
  <PresentationFormat>Widescreen</PresentationFormat>
  <Paragraphs>288</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Helvetica Neue</vt:lpstr>
      <vt:lpstr>MS Shell Dlg 2</vt:lpstr>
      <vt:lpstr>Segoe UI</vt:lpstr>
      <vt:lpstr>Wingdings</vt:lpstr>
      <vt:lpstr>Wingdings 3</vt:lpstr>
      <vt:lpstr>Madison</vt:lpstr>
      <vt:lpstr>Overview of Always On Availability Groups in SQL Server</vt:lpstr>
      <vt:lpstr>What's an Availability group</vt:lpstr>
      <vt:lpstr>Benefits of Always On Availability Groups</vt:lpstr>
      <vt:lpstr>Availability Modes in Always On Availability Groups</vt:lpstr>
      <vt:lpstr>Types of Failover</vt:lpstr>
      <vt:lpstr>Always On Availability Groups and Read-Only Routing</vt:lpstr>
      <vt:lpstr>Always On Availability Groups and DDL Operations</vt:lpstr>
      <vt:lpstr>Always On Availability Groups and Backups</vt:lpstr>
      <vt:lpstr>Checklist: SQL Server Instance</vt:lpstr>
      <vt:lpstr>Checklist: Security</vt:lpstr>
      <vt:lpstr>Checklist: Security contd..</vt:lpstr>
      <vt:lpstr>DEMO Availability Groups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Always On Availability Groups in SQL Server</dc:title>
  <dc:creator>Diana Gonzalez</dc:creator>
  <cp:lastModifiedBy>Diana Gonzalez</cp:lastModifiedBy>
  <cp:revision>2</cp:revision>
  <dcterms:created xsi:type="dcterms:W3CDTF">2023-11-28T17:03:07Z</dcterms:created>
  <dcterms:modified xsi:type="dcterms:W3CDTF">2024-01-16T22:00:59Z</dcterms:modified>
</cp:coreProperties>
</file>