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diagrams/data1.xml" ContentType="application/vnd.openxmlformats-officedocument.drawingml.diagramData+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slideLayouts/slideLayout4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2.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diagrams/layout1.xml" ContentType="application/vnd.openxmlformats-officedocument.drawingml.diagramLayout+xml"/>
  <Override PartName="/ppt/theme/theme1.xml" ContentType="application/vnd.openxmlformats-officedocument.theme+xml"/>
  <Override PartName="/ppt/diagrams/drawing1.xml" ContentType="application/vnd.ms-office.drawingml.diagramDrawing+xml"/>
  <Override PartName="/ppt/theme/theme4.xml" ContentType="application/vnd.openxmlformats-officedocument.theme+xml"/>
  <Override PartName="/ppt/theme/theme3.xml" ContentType="application/vnd.openxmlformats-officedocument.theme+xml"/>
  <Override PartName="/ppt/diagrams/quickStyle1.xml" ContentType="application/vnd.openxmlformats-officedocument.drawingml.diagramStyle+xml"/>
  <Override PartName="/ppt/diagrams/colors1.xml" ContentType="application/vnd.openxmlformats-officedocument.drawingml.diagramColors+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16"/>
  </p:notesMasterIdLst>
  <p:handoutMasterIdLst>
    <p:handoutMasterId r:id="rId17"/>
  </p:handoutMasterIdLst>
  <p:sldIdLst>
    <p:sldId id="1720" r:id="rId6"/>
    <p:sldId id="1660" r:id="rId7"/>
    <p:sldId id="1670" r:id="rId8"/>
    <p:sldId id="1856" r:id="rId9"/>
    <p:sldId id="1857" r:id="rId10"/>
    <p:sldId id="1858" r:id="rId11"/>
    <p:sldId id="1859" r:id="rId12"/>
    <p:sldId id="1860" r:id="rId13"/>
    <p:sldId id="1527" r:id="rId14"/>
    <p:sldId id="1532" r:id="rId15"/>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Brand Template" id="{E9D1FD4D-DAAF-4829-BBBC-AD8AC9ACFE8A}">
          <p14:sldIdLst/>
        </p14:section>
        <p14:section name="White Template" id="{A073DAE3-B461-442F-A3D3-6642BD875E45}">
          <p14:sldIdLst>
            <p14:sldId id="1720"/>
            <p14:sldId id="1660"/>
            <p14:sldId id="1670"/>
            <p14:sldId id="1856"/>
            <p14:sldId id="1857"/>
            <p14:sldId id="1858"/>
            <p14:sldId id="1859"/>
            <p14:sldId id="1860"/>
            <p14:sldId id="1527"/>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1A1A1A"/>
    <a:srgbClr val="FFFFFF"/>
    <a:srgbClr val="00BCF2"/>
    <a:srgbClr val="40CDF5"/>
    <a:srgbClr val="40587C"/>
    <a:srgbClr val="00B0E3"/>
    <a:srgbClr val="00188F"/>
    <a:srgbClr val="005291"/>
    <a:srgbClr val="BA6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677" autoAdjust="0"/>
    <p:restoredTop sz="74868" autoAdjust="0"/>
  </p:normalViewPr>
  <p:slideViewPr>
    <p:cSldViewPr snapToGrid="0">
      <p:cViewPr varScale="1">
        <p:scale>
          <a:sx n="95" d="100"/>
          <a:sy n="95" d="100"/>
        </p:scale>
        <p:origin x="864" y="78"/>
      </p:cViewPr>
      <p:guideLst/>
    </p:cSldViewPr>
  </p:slideViewPr>
  <p:outlineViewPr>
    <p:cViewPr>
      <p:scale>
        <a:sx n="33" d="100"/>
        <a:sy n="33" d="100"/>
      </p:scale>
      <p:origin x="0" y="-6516"/>
    </p:cViewPr>
  </p:outlineViewPr>
  <p:notesTextViewPr>
    <p:cViewPr>
      <p:scale>
        <a:sx n="3" d="2"/>
        <a:sy n="3" d="2"/>
      </p:scale>
      <p:origin x="0" y="-6"/>
    </p:cViewPr>
  </p:notesTextViewPr>
  <p:sorterViewPr>
    <p:cViewPr varScale="1">
      <p:scale>
        <a:sx n="1" d="1"/>
        <a:sy n="1" d="1"/>
      </p:scale>
      <p:origin x="0" y="0"/>
    </p:cViewPr>
  </p:sorterViewPr>
  <p:notesViewPr>
    <p:cSldViewPr snapToGrid="0" showGuides="1">
      <p:cViewPr varScale="1">
        <p:scale>
          <a:sx n="84" d="100"/>
          <a:sy n="84" d="100"/>
        </p:scale>
        <p:origin x="2934"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9FF8D2-A551-483D-A7AB-C6842A8A11F6}"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DBCFE699-87FD-4CEF-9952-F607D38F4521}">
      <dgm:prSet/>
      <dgm:spPr/>
      <dgm:t>
        <a:bodyPr/>
        <a:lstStyle/>
        <a:p>
          <a:r>
            <a:rPr lang="en-US" b="1" baseline="0" dirty="0"/>
            <a:t>Offload On-premise backup</a:t>
          </a:r>
          <a:endParaRPr lang="en-US" baseline="0" dirty="0"/>
        </a:p>
      </dgm:t>
    </dgm:pt>
    <dgm:pt modelId="{76F53197-4208-4885-8E74-64E6B591EFE7}" type="parTrans" cxnId="{A3D0687E-299A-46BB-B057-0BBFB5E76EB5}">
      <dgm:prSet/>
      <dgm:spPr/>
      <dgm:t>
        <a:bodyPr/>
        <a:lstStyle/>
        <a:p>
          <a:endParaRPr lang="en-US"/>
        </a:p>
      </dgm:t>
    </dgm:pt>
    <dgm:pt modelId="{99F2ABD7-CABC-438B-A975-51CE520A4942}" type="sibTrans" cxnId="{A3D0687E-299A-46BB-B057-0BBFB5E76EB5}">
      <dgm:prSet/>
      <dgm:spPr/>
      <dgm:t>
        <a:bodyPr/>
        <a:lstStyle/>
        <a:p>
          <a:endParaRPr lang="en-US"/>
        </a:p>
      </dgm:t>
    </dgm:pt>
    <dgm:pt modelId="{A1FA6319-A3BD-4335-B35F-DF92E08545AB}">
      <dgm:prSet/>
      <dgm:spPr/>
      <dgm:t>
        <a:bodyPr/>
        <a:lstStyle/>
        <a:p>
          <a:r>
            <a:rPr lang="en-US" b="1" baseline="0" dirty="0"/>
            <a:t>Scale Easily</a:t>
          </a:r>
          <a:endParaRPr lang="en-US" baseline="0" dirty="0"/>
        </a:p>
      </dgm:t>
    </dgm:pt>
    <dgm:pt modelId="{8181E09E-117E-425F-9D13-43450FBBC48B}" type="parTrans" cxnId="{8179242A-B97B-48DD-9E4A-24527ED27533}">
      <dgm:prSet/>
      <dgm:spPr/>
      <dgm:t>
        <a:bodyPr/>
        <a:lstStyle/>
        <a:p>
          <a:endParaRPr lang="en-US"/>
        </a:p>
      </dgm:t>
    </dgm:pt>
    <dgm:pt modelId="{61A29372-896E-4262-8D32-39B5BCE7436C}" type="sibTrans" cxnId="{8179242A-B97B-48DD-9E4A-24527ED27533}">
      <dgm:prSet/>
      <dgm:spPr/>
      <dgm:t>
        <a:bodyPr/>
        <a:lstStyle/>
        <a:p>
          <a:endParaRPr lang="en-US"/>
        </a:p>
      </dgm:t>
    </dgm:pt>
    <dgm:pt modelId="{8F7A7876-61CE-4C86-91B8-F628CA16DF6B}">
      <dgm:prSet/>
      <dgm:spPr/>
      <dgm:t>
        <a:bodyPr/>
        <a:lstStyle/>
        <a:p>
          <a:r>
            <a:rPr lang="en-US" b="1" baseline="0" dirty="0"/>
            <a:t>Unlimited Data Transfer</a:t>
          </a:r>
          <a:endParaRPr lang="en-US" baseline="0" dirty="0"/>
        </a:p>
      </dgm:t>
    </dgm:pt>
    <dgm:pt modelId="{17CA8AF0-0ADF-415F-BC2B-CFA8A6B11C9B}" type="parTrans" cxnId="{5E84648F-1664-46FB-8062-3D8A7040E9C2}">
      <dgm:prSet/>
      <dgm:spPr/>
      <dgm:t>
        <a:bodyPr/>
        <a:lstStyle/>
        <a:p>
          <a:endParaRPr lang="en-US"/>
        </a:p>
      </dgm:t>
    </dgm:pt>
    <dgm:pt modelId="{E1EBDDB3-0C5D-429A-8C6D-B25F93449940}" type="sibTrans" cxnId="{5E84648F-1664-46FB-8062-3D8A7040E9C2}">
      <dgm:prSet/>
      <dgm:spPr/>
      <dgm:t>
        <a:bodyPr/>
        <a:lstStyle/>
        <a:p>
          <a:endParaRPr lang="en-US"/>
        </a:p>
      </dgm:t>
    </dgm:pt>
    <dgm:pt modelId="{069D41AC-0D35-4E89-9EE8-6BBC315BD66D}">
      <dgm:prSet/>
      <dgm:spPr/>
      <dgm:t>
        <a:bodyPr/>
        <a:lstStyle/>
        <a:p>
          <a:r>
            <a:rPr lang="en-US" b="1" baseline="0" dirty="0"/>
            <a:t>Keep Data Secure</a:t>
          </a:r>
          <a:endParaRPr lang="en-US" baseline="0" dirty="0"/>
        </a:p>
      </dgm:t>
    </dgm:pt>
    <dgm:pt modelId="{DD55CF14-1108-496F-A69D-3E2B0A7BB42A}" type="parTrans" cxnId="{F9BD6DC5-BF6F-43A6-A724-E1587F061B92}">
      <dgm:prSet/>
      <dgm:spPr/>
      <dgm:t>
        <a:bodyPr/>
        <a:lstStyle/>
        <a:p>
          <a:endParaRPr lang="en-US"/>
        </a:p>
      </dgm:t>
    </dgm:pt>
    <dgm:pt modelId="{D65B73BB-E409-4AF1-857B-2F0FB6C0CDDF}" type="sibTrans" cxnId="{F9BD6DC5-BF6F-43A6-A724-E1587F061B92}">
      <dgm:prSet/>
      <dgm:spPr/>
      <dgm:t>
        <a:bodyPr/>
        <a:lstStyle/>
        <a:p>
          <a:endParaRPr lang="en-US"/>
        </a:p>
      </dgm:t>
    </dgm:pt>
    <dgm:pt modelId="{11FA051B-BF4D-4294-AC22-D795D8F6C0CD}">
      <dgm:prSet/>
      <dgm:spPr/>
      <dgm:t>
        <a:bodyPr/>
        <a:lstStyle/>
        <a:p>
          <a:r>
            <a:rPr lang="en-US" b="1" baseline="0" dirty="0"/>
            <a:t>Centralized Monitoring &amp; Management</a:t>
          </a:r>
        </a:p>
      </dgm:t>
    </dgm:pt>
    <dgm:pt modelId="{5C8DD948-B44B-420D-965F-587F730DD85D}" type="parTrans" cxnId="{26A12E14-8F07-4253-B773-4953C368D3E8}">
      <dgm:prSet/>
      <dgm:spPr/>
      <dgm:t>
        <a:bodyPr/>
        <a:lstStyle/>
        <a:p>
          <a:endParaRPr lang="en-US"/>
        </a:p>
      </dgm:t>
    </dgm:pt>
    <dgm:pt modelId="{A6E39148-F0EE-4853-8E7C-09BB423E621C}" type="sibTrans" cxnId="{26A12E14-8F07-4253-B773-4953C368D3E8}">
      <dgm:prSet/>
      <dgm:spPr/>
      <dgm:t>
        <a:bodyPr/>
        <a:lstStyle/>
        <a:p>
          <a:endParaRPr lang="en-US"/>
        </a:p>
      </dgm:t>
    </dgm:pt>
    <dgm:pt modelId="{70498278-F0BE-4610-A6A7-7515848DE942}">
      <dgm:prSet/>
      <dgm:spPr/>
      <dgm:t>
        <a:bodyPr/>
        <a:lstStyle/>
        <a:p>
          <a:r>
            <a:rPr lang="en-US" b="1" baseline="0" dirty="0"/>
            <a:t>App-Consistent Backups</a:t>
          </a:r>
          <a:endParaRPr lang="en-US" baseline="0" dirty="0"/>
        </a:p>
      </dgm:t>
    </dgm:pt>
    <dgm:pt modelId="{61A75ABD-00BD-4B3A-88EC-C54E0A085232}" type="parTrans" cxnId="{8037D29D-72D7-448D-B537-5A13D2272AC8}">
      <dgm:prSet/>
      <dgm:spPr/>
      <dgm:t>
        <a:bodyPr/>
        <a:lstStyle/>
        <a:p>
          <a:endParaRPr lang="en-US"/>
        </a:p>
      </dgm:t>
    </dgm:pt>
    <dgm:pt modelId="{555CE8ED-126B-4345-9382-88EF636D6618}" type="sibTrans" cxnId="{8037D29D-72D7-448D-B537-5A13D2272AC8}">
      <dgm:prSet/>
      <dgm:spPr/>
      <dgm:t>
        <a:bodyPr/>
        <a:lstStyle/>
        <a:p>
          <a:endParaRPr lang="en-US"/>
        </a:p>
      </dgm:t>
    </dgm:pt>
    <dgm:pt modelId="{BCD405B2-C24D-42AA-B17E-CB3CA8DEFFFC}">
      <dgm:prSet/>
      <dgm:spPr/>
      <dgm:t>
        <a:bodyPr/>
        <a:lstStyle/>
        <a:p>
          <a:r>
            <a:rPr lang="en-US" b="1" baseline="0" dirty="0"/>
            <a:t>Automatic Storage Management</a:t>
          </a:r>
          <a:endParaRPr lang="en-US" dirty="0"/>
        </a:p>
      </dgm:t>
    </dgm:pt>
    <dgm:pt modelId="{23555375-F55B-42EB-9A6A-18B61864DB24}" type="parTrans" cxnId="{FBEB2766-471D-40CF-AC77-91FD90185CE0}">
      <dgm:prSet/>
      <dgm:spPr/>
      <dgm:t>
        <a:bodyPr/>
        <a:lstStyle/>
        <a:p>
          <a:endParaRPr lang="en-US"/>
        </a:p>
      </dgm:t>
    </dgm:pt>
    <dgm:pt modelId="{EBC581CA-3046-4EF6-A9E3-10A20E2F4F34}" type="sibTrans" cxnId="{FBEB2766-471D-40CF-AC77-91FD90185CE0}">
      <dgm:prSet/>
      <dgm:spPr/>
      <dgm:t>
        <a:bodyPr/>
        <a:lstStyle/>
        <a:p>
          <a:endParaRPr lang="en-US"/>
        </a:p>
      </dgm:t>
    </dgm:pt>
    <dgm:pt modelId="{939B94DD-91D1-4CE0-A493-CBE9AAA3A047}" type="pres">
      <dgm:prSet presAssocID="{559FF8D2-A551-483D-A7AB-C6842A8A11F6}" presName="diagram" presStyleCnt="0">
        <dgm:presLayoutVars>
          <dgm:dir/>
          <dgm:resizeHandles val="exact"/>
        </dgm:presLayoutVars>
      </dgm:prSet>
      <dgm:spPr/>
    </dgm:pt>
    <dgm:pt modelId="{E67C4CA3-23F7-4F6D-B430-4F6DCCF881A1}" type="pres">
      <dgm:prSet presAssocID="{DBCFE699-87FD-4CEF-9952-F607D38F4521}" presName="node" presStyleLbl="node1" presStyleIdx="0" presStyleCnt="7">
        <dgm:presLayoutVars>
          <dgm:bulletEnabled val="1"/>
        </dgm:presLayoutVars>
      </dgm:prSet>
      <dgm:spPr/>
    </dgm:pt>
    <dgm:pt modelId="{CFDD668A-CD9C-47FC-AB56-8F15560EB357}" type="pres">
      <dgm:prSet presAssocID="{99F2ABD7-CABC-438B-A975-51CE520A4942}" presName="sibTrans" presStyleCnt="0"/>
      <dgm:spPr/>
    </dgm:pt>
    <dgm:pt modelId="{B91EFEA3-0B7E-49EE-8B60-971D31620363}" type="pres">
      <dgm:prSet presAssocID="{A1FA6319-A3BD-4335-B35F-DF92E08545AB}" presName="node" presStyleLbl="node1" presStyleIdx="1" presStyleCnt="7">
        <dgm:presLayoutVars>
          <dgm:bulletEnabled val="1"/>
        </dgm:presLayoutVars>
      </dgm:prSet>
      <dgm:spPr/>
    </dgm:pt>
    <dgm:pt modelId="{5346FB33-3ED9-4027-AED5-A970D9723AE1}" type="pres">
      <dgm:prSet presAssocID="{61A29372-896E-4262-8D32-39B5BCE7436C}" presName="sibTrans" presStyleCnt="0"/>
      <dgm:spPr/>
    </dgm:pt>
    <dgm:pt modelId="{3EDE7B7E-74E6-4FF0-86DB-4FE8A5FD77A4}" type="pres">
      <dgm:prSet presAssocID="{8F7A7876-61CE-4C86-91B8-F628CA16DF6B}" presName="node" presStyleLbl="node1" presStyleIdx="2" presStyleCnt="7">
        <dgm:presLayoutVars>
          <dgm:bulletEnabled val="1"/>
        </dgm:presLayoutVars>
      </dgm:prSet>
      <dgm:spPr/>
    </dgm:pt>
    <dgm:pt modelId="{751836D4-8E60-40E0-A82C-8995F7820A3C}" type="pres">
      <dgm:prSet presAssocID="{E1EBDDB3-0C5D-429A-8C6D-B25F93449940}" presName="sibTrans" presStyleCnt="0"/>
      <dgm:spPr/>
    </dgm:pt>
    <dgm:pt modelId="{B102519B-14AF-4A91-A2BE-D6518AF06CD5}" type="pres">
      <dgm:prSet presAssocID="{069D41AC-0D35-4E89-9EE8-6BBC315BD66D}" presName="node" presStyleLbl="node1" presStyleIdx="3" presStyleCnt="7">
        <dgm:presLayoutVars>
          <dgm:bulletEnabled val="1"/>
        </dgm:presLayoutVars>
      </dgm:prSet>
      <dgm:spPr/>
    </dgm:pt>
    <dgm:pt modelId="{0F1A6D29-7C58-4159-B92E-FFADE0E61FD5}" type="pres">
      <dgm:prSet presAssocID="{D65B73BB-E409-4AF1-857B-2F0FB6C0CDDF}" presName="sibTrans" presStyleCnt="0"/>
      <dgm:spPr/>
    </dgm:pt>
    <dgm:pt modelId="{77FF2BEB-ACC8-4F89-A7BB-D2028DE82E81}" type="pres">
      <dgm:prSet presAssocID="{11FA051B-BF4D-4294-AC22-D795D8F6C0CD}" presName="node" presStyleLbl="node1" presStyleIdx="4" presStyleCnt="7">
        <dgm:presLayoutVars>
          <dgm:bulletEnabled val="1"/>
        </dgm:presLayoutVars>
      </dgm:prSet>
      <dgm:spPr/>
    </dgm:pt>
    <dgm:pt modelId="{5DBAE2BF-2D90-4EF8-8D99-2689C95A7A24}" type="pres">
      <dgm:prSet presAssocID="{A6E39148-F0EE-4853-8E7C-09BB423E621C}" presName="sibTrans" presStyleCnt="0"/>
      <dgm:spPr/>
    </dgm:pt>
    <dgm:pt modelId="{2A4C6C26-3F15-4481-BE45-67B4445AF4D1}" type="pres">
      <dgm:prSet presAssocID="{70498278-F0BE-4610-A6A7-7515848DE942}" presName="node" presStyleLbl="node1" presStyleIdx="5" presStyleCnt="7">
        <dgm:presLayoutVars>
          <dgm:bulletEnabled val="1"/>
        </dgm:presLayoutVars>
      </dgm:prSet>
      <dgm:spPr/>
    </dgm:pt>
    <dgm:pt modelId="{EEB14B20-53C7-4167-BAB7-BFF221A4C66B}" type="pres">
      <dgm:prSet presAssocID="{555CE8ED-126B-4345-9382-88EF636D6618}" presName="sibTrans" presStyleCnt="0"/>
      <dgm:spPr/>
    </dgm:pt>
    <dgm:pt modelId="{2D3BB659-8B1A-4C97-80A1-8841571E7A1C}" type="pres">
      <dgm:prSet presAssocID="{BCD405B2-C24D-42AA-B17E-CB3CA8DEFFFC}" presName="node" presStyleLbl="node1" presStyleIdx="6" presStyleCnt="7">
        <dgm:presLayoutVars>
          <dgm:bulletEnabled val="1"/>
        </dgm:presLayoutVars>
      </dgm:prSet>
      <dgm:spPr/>
    </dgm:pt>
  </dgm:ptLst>
  <dgm:cxnLst>
    <dgm:cxn modelId="{26A12E14-8F07-4253-B773-4953C368D3E8}" srcId="{559FF8D2-A551-483D-A7AB-C6842A8A11F6}" destId="{11FA051B-BF4D-4294-AC22-D795D8F6C0CD}" srcOrd="4" destOrd="0" parTransId="{5C8DD948-B44B-420D-965F-587F730DD85D}" sibTransId="{A6E39148-F0EE-4853-8E7C-09BB423E621C}"/>
    <dgm:cxn modelId="{B1D9E715-2356-461B-AFFF-5FC30C318761}" type="presOf" srcId="{BCD405B2-C24D-42AA-B17E-CB3CA8DEFFFC}" destId="{2D3BB659-8B1A-4C97-80A1-8841571E7A1C}" srcOrd="0" destOrd="0" presId="urn:microsoft.com/office/officeart/2005/8/layout/default"/>
    <dgm:cxn modelId="{C53B7022-9C3D-46AC-9A22-9C83747BF990}" type="presOf" srcId="{559FF8D2-A551-483D-A7AB-C6842A8A11F6}" destId="{939B94DD-91D1-4CE0-A493-CBE9AAA3A047}" srcOrd="0" destOrd="0" presId="urn:microsoft.com/office/officeart/2005/8/layout/default"/>
    <dgm:cxn modelId="{8179242A-B97B-48DD-9E4A-24527ED27533}" srcId="{559FF8D2-A551-483D-A7AB-C6842A8A11F6}" destId="{A1FA6319-A3BD-4335-B35F-DF92E08545AB}" srcOrd="1" destOrd="0" parTransId="{8181E09E-117E-425F-9D13-43450FBBC48B}" sibTransId="{61A29372-896E-4262-8D32-39B5BCE7436C}"/>
    <dgm:cxn modelId="{92BBE13A-F2C7-49C5-AE36-3091353A0E73}" type="presOf" srcId="{DBCFE699-87FD-4CEF-9952-F607D38F4521}" destId="{E67C4CA3-23F7-4F6D-B430-4F6DCCF881A1}" srcOrd="0" destOrd="0" presId="urn:microsoft.com/office/officeart/2005/8/layout/default"/>
    <dgm:cxn modelId="{FBEB2766-471D-40CF-AC77-91FD90185CE0}" srcId="{559FF8D2-A551-483D-A7AB-C6842A8A11F6}" destId="{BCD405B2-C24D-42AA-B17E-CB3CA8DEFFFC}" srcOrd="6" destOrd="0" parTransId="{23555375-F55B-42EB-9A6A-18B61864DB24}" sibTransId="{EBC581CA-3046-4EF6-A9E3-10A20E2F4F34}"/>
    <dgm:cxn modelId="{B1A4AF4F-C1D2-4792-BB0B-8C0A0F9B7162}" type="presOf" srcId="{11FA051B-BF4D-4294-AC22-D795D8F6C0CD}" destId="{77FF2BEB-ACC8-4F89-A7BB-D2028DE82E81}" srcOrd="0" destOrd="0" presId="urn:microsoft.com/office/officeart/2005/8/layout/default"/>
    <dgm:cxn modelId="{A046BD7C-B7CB-4741-B3F6-16C1A42DF921}" type="presOf" srcId="{8F7A7876-61CE-4C86-91B8-F628CA16DF6B}" destId="{3EDE7B7E-74E6-4FF0-86DB-4FE8A5FD77A4}" srcOrd="0" destOrd="0" presId="urn:microsoft.com/office/officeart/2005/8/layout/default"/>
    <dgm:cxn modelId="{A3D0687E-299A-46BB-B057-0BBFB5E76EB5}" srcId="{559FF8D2-A551-483D-A7AB-C6842A8A11F6}" destId="{DBCFE699-87FD-4CEF-9952-F607D38F4521}" srcOrd="0" destOrd="0" parTransId="{76F53197-4208-4885-8E74-64E6B591EFE7}" sibTransId="{99F2ABD7-CABC-438B-A975-51CE520A4942}"/>
    <dgm:cxn modelId="{5E84648F-1664-46FB-8062-3D8A7040E9C2}" srcId="{559FF8D2-A551-483D-A7AB-C6842A8A11F6}" destId="{8F7A7876-61CE-4C86-91B8-F628CA16DF6B}" srcOrd="2" destOrd="0" parTransId="{17CA8AF0-0ADF-415F-BC2B-CFA8A6B11C9B}" sibTransId="{E1EBDDB3-0C5D-429A-8C6D-B25F93449940}"/>
    <dgm:cxn modelId="{4CFFD595-A536-4762-A66A-DB90DF5C2E3C}" type="presOf" srcId="{069D41AC-0D35-4E89-9EE8-6BBC315BD66D}" destId="{B102519B-14AF-4A91-A2BE-D6518AF06CD5}" srcOrd="0" destOrd="0" presId="urn:microsoft.com/office/officeart/2005/8/layout/default"/>
    <dgm:cxn modelId="{8037D29D-72D7-448D-B537-5A13D2272AC8}" srcId="{559FF8D2-A551-483D-A7AB-C6842A8A11F6}" destId="{70498278-F0BE-4610-A6A7-7515848DE942}" srcOrd="5" destOrd="0" parTransId="{61A75ABD-00BD-4B3A-88EC-C54E0A085232}" sibTransId="{555CE8ED-126B-4345-9382-88EF636D6618}"/>
    <dgm:cxn modelId="{8DCDE4AF-023A-4367-8CA4-0B4F23CD4E74}" type="presOf" srcId="{70498278-F0BE-4610-A6A7-7515848DE942}" destId="{2A4C6C26-3F15-4481-BE45-67B4445AF4D1}" srcOrd="0" destOrd="0" presId="urn:microsoft.com/office/officeart/2005/8/layout/default"/>
    <dgm:cxn modelId="{F9BD6DC5-BF6F-43A6-A724-E1587F061B92}" srcId="{559FF8D2-A551-483D-A7AB-C6842A8A11F6}" destId="{069D41AC-0D35-4E89-9EE8-6BBC315BD66D}" srcOrd="3" destOrd="0" parTransId="{DD55CF14-1108-496F-A69D-3E2B0A7BB42A}" sibTransId="{D65B73BB-E409-4AF1-857B-2F0FB6C0CDDF}"/>
    <dgm:cxn modelId="{DA30E1FD-7AD4-4685-83D9-1B9F4F7F15B0}" type="presOf" srcId="{A1FA6319-A3BD-4335-B35F-DF92E08545AB}" destId="{B91EFEA3-0B7E-49EE-8B60-971D31620363}" srcOrd="0" destOrd="0" presId="urn:microsoft.com/office/officeart/2005/8/layout/default"/>
    <dgm:cxn modelId="{74A19A14-20FA-4431-82A8-7EEC84DEC6C4}" type="presParOf" srcId="{939B94DD-91D1-4CE0-A493-CBE9AAA3A047}" destId="{E67C4CA3-23F7-4F6D-B430-4F6DCCF881A1}" srcOrd="0" destOrd="0" presId="urn:microsoft.com/office/officeart/2005/8/layout/default"/>
    <dgm:cxn modelId="{0EDF396D-34CD-4128-9B60-FC932972C4F6}" type="presParOf" srcId="{939B94DD-91D1-4CE0-A493-CBE9AAA3A047}" destId="{CFDD668A-CD9C-47FC-AB56-8F15560EB357}" srcOrd="1" destOrd="0" presId="urn:microsoft.com/office/officeart/2005/8/layout/default"/>
    <dgm:cxn modelId="{06FD8AD8-5AA3-4D65-9895-D8C196619E2C}" type="presParOf" srcId="{939B94DD-91D1-4CE0-A493-CBE9AAA3A047}" destId="{B91EFEA3-0B7E-49EE-8B60-971D31620363}" srcOrd="2" destOrd="0" presId="urn:microsoft.com/office/officeart/2005/8/layout/default"/>
    <dgm:cxn modelId="{999C2409-C074-46F7-8F8D-17184D120E68}" type="presParOf" srcId="{939B94DD-91D1-4CE0-A493-CBE9AAA3A047}" destId="{5346FB33-3ED9-4027-AED5-A970D9723AE1}" srcOrd="3" destOrd="0" presId="urn:microsoft.com/office/officeart/2005/8/layout/default"/>
    <dgm:cxn modelId="{4FDB427B-83D7-4F7C-B476-FB350F826970}" type="presParOf" srcId="{939B94DD-91D1-4CE0-A493-CBE9AAA3A047}" destId="{3EDE7B7E-74E6-4FF0-86DB-4FE8A5FD77A4}" srcOrd="4" destOrd="0" presId="urn:microsoft.com/office/officeart/2005/8/layout/default"/>
    <dgm:cxn modelId="{2F157D6E-0658-444F-AFE2-89C8BCD0B56D}" type="presParOf" srcId="{939B94DD-91D1-4CE0-A493-CBE9AAA3A047}" destId="{751836D4-8E60-40E0-A82C-8995F7820A3C}" srcOrd="5" destOrd="0" presId="urn:microsoft.com/office/officeart/2005/8/layout/default"/>
    <dgm:cxn modelId="{4CCF6EFE-07F0-4332-A97B-930B9BD45C35}" type="presParOf" srcId="{939B94DD-91D1-4CE0-A493-CBE9AAA3A047}" destId="{B102519B-14AF-4A91-A2BE-D6518AF06CD5}" srcOrd="6" destOrd="0" presId="urn:microsoft.com/office/officeart/2005/8/layout/default"/>
    <dgm:cxn modelId="{0EE87EDC-43B5-4E49-B79B-2F09857F466C}" type="presParOf" srcId="{939B94DD-91D1-4CE0-A493-CBE9AAA3A047}" destId="{0F1A6D29-7C58-4159-B92E-FFADE0E61FD5}" srcOrd="7" destOrd="0" presId="urn:microsoft.com/office/officeart/2005/8/layout/default"/>
    <dgm:cxn modelId="{CDB37014-90DB-49B3-8EA1-CC107DC94CB3}" type="presParOf" srcId="{939B94DD-91D1-4CE0-A493-CBE9AAA3A047}" destId="{77FF2BEB-ACC8-4F89-A7BB-D2028DE82E81}" srcOrd="8" destOrd="0" presId="urn:microsoft.com/office/officeart/2005/8/layout/default"/>
    <dgm:cxn modelId="{7791E540-17D4-4FB4-B36E-8FF585EB75ED}" type="presParOf" srcId="{939B94DD-91D1-4CE0-A493-CBE9AAA3A047}" destId="{5DBAE2BF-2D90-4EF8-8D99-2689C95A7A24}" srcOrd="9" destOrd="0" presId="urn:microsoft.com/office/officeart/2005/8/layout/default"/>
    <dgm:cxn modelId="{10AA196C-495A-4F01-8EAE-EEA21CA74FEE}" type="presParOf" srcId="{939B94DD-91D1-4CE0-A493-CBE9AAA3A047}" destId="{2A4C6C26-3F15-4481-BE45-67B4445AF4D1}" srcOrd="10" destOrd="0" presId="urn:microsoft.com/office/officeart/2005/8/layout/default"/>
    <dgm:cxn modelId="{28EB56AA-D78C-4C4E-A649-0E9B62B43A01}" type="presParOf" srcId="{939B94DD-91D1-4CE0-A493-CBE9AAA3A047}" destId="{EEB14B20-53C7-4167-BAB7-BFF221A4C66B}" srcOrd="11" destOrd="0" presId="urn:microsoft.com/office/officeart/2005/8/layout/default"/>
    <dgm:cxn modelId="{DA7ED99B-C0BF-480A-BD0D-D192A841E3FF}" type="presParOf" srcId="{939B94DD-91D1-4CE0-A493-CBE9AAA3A047}" destId="{2D3BB659-8B1A-4C97-80A1-8841571E7A1C}"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7C4CA3-23F7-4F6D-B430-4F6DCCF881A1}">
      <dsp:nvSpPr>
        <dsp:cNvPr id="0" name=""/>
        <dsp:cNvSpPr/>
      </dsp:nvSpPr>
      <dsp:spPr>
        <a:xfrm>
          <a:off x="3228" y="477510"/>
          <a:ext cx="2560945" cy="153656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baseline="0" dirty="0"/>
            <a:t>Offload On-premise backup</a:t>
          </a:r>
          <a:endParaRPr lang="en-US" sz="2800" kern="1200" baseline="0" dirty="0"/>
        </a:p>
      </dsp:txBody>
      <dsp:txXfrm>
        <a:off x="3228" y="477510"/>
        <a:ext cx="2560945" cy="1536567"/>
      </dsp:txXfrm>
    </dsp:sp>
    <dsp:sp modelId="{B91EFEA3-0B7E-49EE-8B60-971D31620363}">
      <dsp:nvSpPr>
        <dsp:cNvPr id="0" name=""/>
        <dsp:cNvSpPr/>
      </dsp:nvSpPr>
      <dsp:spPr>
        <a:xfrm>
          <a:off x="2820267" y="477510"/>
          <a:ext cx="2560945" cy="153656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baseline="0" dirty="0"/>
            <a:t>Scale Easily</a:t>
          </a:r>
          <a:endParaRPr lang="en-US" sz="2800" kern="1200" baseline="0" dirty="0"/>
        </a:p>
      </dsp:txBody>
      <dsp:txXfrm>
        <a:off x="2820267" y="477510"/>
        <a:ext cx="2560945" cy="1536567"/>
      </dsp:txXfrm>
    </dsp:sp>
    <dsp:sp modelId="{3EDE7B7E-74E6-4FF0-86DB-4FE8A5FD77A4}">
      <dsp:nvSpPr>
        <dsp:cNvPr id="0" name=""/>
        <dsp:cNvSpPr/>
      </dsp:nvSpPr>
      <dsp:spPr>
        <a:xfrm>
          <a:off x="5637307" y="477510"/>
          <a:ext cx="2560945" cy="153656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baseline="0" dirty="0"/>
            <a:t>Unlimited Data Transfer</a:t>
          </a:r>
          <a:endParaRPr lang="en-US" sz="2800" kern="1200" baseline="0" dirty="0"/>
        </a:p>
      </dsp:txBody>
      <dsp:txXfrm>
        <a:off x="5637307" y="477510"/>
        <a:ext cx="2560945" cy="1536567"/>
      </dsp:txXfrm>
    </dsp:sp>
    <dsp:sp modelId="{B102519B-14AF-4A91-A2BE-D6518AF06CD5}">
      <dsp:nvSpPr>
        <dsp:cNvPr id="0" name=""/>
        <dsp:cNvSpPr/>
      </dsp:nvSpPr>
      <dsp:spPr>
        <a:xfrm>
          <a:off x="8454346" y="477510"/>
          <a:ext cx="2560945" cy="153656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baseline="0" dirty="0"/>
            <a:t>Keep Data Secure</a:t>
          </a:r>
          <a:endParaRPr lang="en-US" sz="2800" kern="1200" baseline="0" dirty="0"/>
        </a:p>
      </dsp:txBody>
      <dsp:txXfrm>
        <a:off x="8454346" y="477510"/>
        <a:ext cx="2560945" cy="1536567"/>
      </dsp:txXfrm>
    </dsp:sp>
    <dsp:sp modelId="{77FF2BEB-ACC8-4F89-A7BB-D2028DE82E81}">
      <dsp:nvSpPr>
        <dsp:cNvPr id="0" name=""/>
        <dsp:cNvSpPr/>
      </dsp:nvSpPr>
      <dsp:spPr>
        <a:xfrm>
          <a:off x="1411747" y="2270172"/>
          <a:ext cx="2560945" cy="153656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baseline="0" dirty="0"/>
            <a:t>Centralized Monitoring &amp; Management</a:t>
          </a:r>
        </a:p>
      </dsp:txBody>
      <dsp:txXfrm>
        <a:off x="1411747" y="2270172"/>
        <a:ext cx="2560945" cy="1536567"/>
      </dsp:txXfrm>
    </dsp:sp>
    <dsp:sp modelId="{2A4C6C26-3F15-4481-BE45-67B4445AF4D1}">
      <dsp:nvSpPr>
        <dsp:cNvPr id="0" name=""/>
        <dsp:cNvSpPr/>
      </dsp:nvSpPr>
      <dsp:spPr>
        <a:xfrm>
          <a:off x="4228787" y="2270172"/>
          <a:ext cx="2560945" cy="153656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baseline="0" dirty="0"/>
            <a:t>App-Consistent Backups</a:t>
          </a:r>
          <a:endParaRPr lang="en-US" sz="2800" kern="1200" baseline="0" dirty="0"/>
        </a:p>
      </dsp:txBody>
      <dsp:txXfrm>
        <a:off x="4228787" y="2270172"/>
        <a:ext cx="2560945" cy="1536567"/>
      </dsp:txXfrm>
    </dsp:sp>
    <dsp:sp modelId="{2D3BB659-8B1A-4C97-80A1-8841571E7A1C}">
      <dsp:nvSpPr>
        <dsp:cNvPr id="0" name=""/>
        <dsp:cNvSpPr/>
      </dsp:nvSpPr>
      <dsp:spPr>
        <a:xfrm>
          <a:off x="7045827" y="2270172"/>
          <a:ext cx="2560945" cy="153656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baseline="0" dirty="0"/>
            <a:t>Automatic Storage Management</a:t>
          </a:r>
          <a:endParaRPr lang="en-US" sz="2800" kern="1200" dirty="0"/>
        </a:p>
      </dsp:txBody>
      <dsp:txXfrm>
        <a:off x="7045827" y="2270172"/>
        <a:ext cx="2560945" cy="153656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3/23/2020 4:02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3/23/2020 4:01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microsoft.com/en-us/azure/backup/backup-azure-security-feature"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azure.microsoft.com/pricing/details/backup" TargetMode="External"/><Relationship Id="rId5" Type="http://schemas.openxmlformats.org/officeDocument/2006/relationships/hyperlink" Target="https://docs.microsoft.com/en-us/azure/backup/backup-azure-monitoring-use-azuremonitor" TargetMode="External"/><Relationship Id="rId4" Type="http://schemas.openxmlformats.org/officeDocument/2006/relationships/hyperlink" Target="https://docs.microsoft.com/en-us/azure/backup/backup-azure-security-feature-cloud"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azure/backup/backup-overview"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docs.microsoft.com/en-us/azure/backup/sql-support-matrix#scenario-support"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microsoft.com/windows/security/identity-protection/access-control/service-accounts#virtual-accounts"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s://docs.microsoft.com/en-us/azure/backup/backup-azure-sql-database" TargetMode="External"/><Relationship Id="rId4" Type="http://schemas.openxmlformats.org/officeDocument/2006/relationships/hyperlink" Target="https://docs.microsoft.com/en-us/azure/backup/backup-azure-sql-database#set-vm-permissions"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microsoft.com/en-us/azure/backup/backup-sql-server-database-azure-vm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3/23/2020 4:01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1561069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3/23/2020 4:01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10</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3/23/2020 4:01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 recent major shifts in IT infrastructure we are seeing companies become more open to evaluating alternative backup solutions that offer significant values tied to the infrastructure shift.  In the 2000s we saw virtualization infrastructure which allowed companies to significantly reduce their IT costs with the consolidation and portability benefits offered by virtualization. This allowed new backup players to emerge and the ones that delivered significant value ties to virtualization became successful.  Now the new inflection is the shift to the public cloud and azure backup service has taken a cloud-first approach to deliver maximum value for backup scenarios in a cloud-transformed IT environment.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3/23/2020 4:01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backup service has a built in backup service doesn’t require any infrastructure . Provides simple, secure and cost-effective solutions to backup your data and recover it from Azure Cloud. </a:t>
            </a:r>
          </a:p>
          <a:p>
            <a:r>
              <a:rPr lang="en-US" dirty="0"/>
              <a:t>-currently you are able to use azure backup service for (read through lists)</a:t>
            </a:r>
          </a:p>
          <a:p>
            <a:endParaRPr lang="en-US" dirty="0"/>
          </a:p>
          <a:p>
            <a:r>
              <a:rPr lang="en-US" dirty="0"/>
              <a:t>Notes:</a:t>
            </a:r>
          </a:p>
          <a:p>
            <a:endParaRPr lang="en-US" dirty="0"/>
          </a:p>
          <a:p>
            <a:r>
              <a:rPr lang="en-US" dirty="0"/>
              <a:t>-something deleted on accident they retain data for up to two weeks</a:t>
            </a:r>
          </a:p>
          <a:p>
            <a:r>
              <a:rPr lang="en-US" dirty="0"/>
              <a:t>-protects from ransomware</a:t>
            </a:r>
          </a:p>
          <a:p>
            <a:r>
              <a:rPr lang="en-US" dirty="0"/>
              <a:t>-can enable multi-factor authentication security pin for authorized users</a:t>
            </a:r>
          </a:p>
          <a:p>
            <a:r>
              <a:rPr lang="en-US" dirty="0"/>
              <a:t>-Monitoring</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3/23/2020 4:01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700003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Offload On-Premise Backups, files-</a:t>
            </a:r>
          </a:p>
          <a:p>
            <a:endParaRPr lang="en-US" dirty="0"/>
          </a:p>
          <a:p>
            <a:pPr lvl="0"/>
            <a:r>
              <a:rPr lang="en-US" b="0" i="0" dirty="0"/>
              <a:t>Azure Backup offers a simple solution for backing up your on-premises resources to the cloud. Get short and long-term backup without the need to deploy complex on-premises backup solutions.</a:t>
            </a:r>
            <a:endParaRPr lang="en-US" dirty="0"/>
          </a:p>
          <a:p>
            <a:endParaRPr lang="en-US" dirty="0"/>
          </a:p>
          <a:p>
            <a:endParaRPr lang="en-US" dirty="0"/>
          </a:p>
          <a:p>
            <a:r>
              <a:rPr lang="en-US" b="1" dirty="0"/>
              <a:t>Scale Easily:</a:t>
            </a:r>
          </a:p>
          <a:p>
            <a:endParaRPr lang="en-US" dirty="0"/>
          </a:p>
          <a:p>
            <a:pPr lvl="0"/>
            <a:r>
              <a:rPr lang="en-US" b="0" i="0" dirty="0"/>
              <a:t>Azure Backup uses the underlying power and unlimited scale of the Azure cloud to deliver high-availability with no maintenance or monitoring overhead.</a:t>
            </a: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1" kern="1200" dirty="0">
                <a:solidFill>
                  <a:schemeClr val="tx1"/>
                </a:solidFill>
                <a:effectLst/>
                <a:latin typeface="Segoe UI Light" pitchFamily="34" charset="0"/>
                <a:ea typeface="+mn-ea"/>
                <a:cs typeface="+mn-cs"/>
              </a:rPr>
              <a:t>Unlimited Data Transfer:</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1" kern="1200" dirty="0">
              <a:solidFill>
                <a:schemeClr val="tx1"/>
              </a:solidFill>
              <a:effectLst/>
              <a:latin typeface="Segoe UI Light" pitchFamily="34" charset="0"/>
              <a:ea typeface="+mn-ea"/>
              <a:cs typeface="+mn-cs"/>
            </a:endParaRPr>
          </a:p>
          <a:p>
            <a:pPr lvl="0"/>
            <a:r>
              <a:rPr lang="en-US" b="0" i="0" dirty="0"/>
              <a:t>Azure Backup doesn't limit the amount of inbound or outbound data you transfer, or charge for the data that is transferred.</a:t>
            </a: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1"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1"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1" kern="1200" dirty="0">
                <a:solidFill>
                  <a:schemeClr val="tx1"/>
                </a:solidFill>
                <a:effectLst/>
                <a:latin typeface="Segoe UI Light" pitchFamily="34" charset="0"/>
                <a:ea typeface="+mn-ea"/>
                <a:cs typeface="+mn-cs"/>
              </a:rPr>
              <a:t>Keep Data Secure:</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b="0" i="0" dirty="0">
                <a:solidFill>
                  <a:schemeClr val="bg1"/>
                </a:solidFill>
              </a:rPr>
              <a:t>Azure Backup provides solutions for securing data </a:t>
            </a:r>
            <a:r>
              <a:rPr lang="en-US" b="0" i="0" dirty="0">
                <a:solidFill>
                  <a:schemeClr val="bg1"/>
                </a:solidFill>
                <a:hlinkClick r:id="rId3">
                  <a:extLst>
                    <a:ext uri="{A12FA001-AC4F-418D-AE19-62706E023703}">
                      <ahyp:hlinkClr xmlns:ahyp="http://schemas.microsoft.com/office/drawing/2018/hyperlinkcolor" val="tx"/>
                    </a:ext>
                  </a:extLst>
                </a:hlinkClick>
              </a:rPr>
              <a:t>in transit</a:t>
            </a:r>
            <a:r>
              <a:rPr lang="en-US" b="0" i="0" dirty="0">
                <a:solidFill>
                  <a:schemeClr val="bg1"/>
                </a:solidFill>
              </a:rPr>
              <a:t> and </a:t>
            </a:r>
            <a:r>
              <a:rPr lang="en-US" b="0" i="0" dirty="0">
                <a:solidFill>
                  <a:schemeClr val="bg1"/>
                </a:solidFill>
                <a:hlinkClick r:id="rId4">
                  <a:extLst>
                    <a:ext uri="{A12FA001-AC4F-418D-AE19-62706E023703}">
                      <ahyp:hlinkClr xmlns:ahyp="http://schemas.microsoft.com/office/drawing/2018/hyperlinkcolor" val="tx"/>
                    </a:ext>
                  </a:extLst>
                </a:hlinkClick>
              </a:rPr>
              <a:t>at rest</a:t>
            </a:r>
            <a:r>
              <a:rPr lang="en-US" b="0" i="0" dirty="0">
                <a:solidFill>
                  <a:schemeClr val="bg1"/>
                </a:solidFill>
              </a:rPr>
              <a:t>.</a:t>
            </a:r>
            <a:endParaRPr lang="en-US" dirty="0">
              <a:solidFill>
                <a:schemeClr val="bg1"/>
              </a:solidFill>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1"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1" kern="1200" dirty="0">
                <a:solidFill>
                  <a:schemeClr val="tx1"/>
                </a:solidFill>
                <a:effectLst/>
                <a:latin typeface="Segoe UI Light" pitchFamily="34" charset="0"/>
                <a:ea typeface="+mn-ea"/>
                <a:cs typeface="+mn-cs"/>
              </a:rPr>
              <a:t>Centralized Monitoring &amp; Management:</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1" kern="1200" dirty="0">
              <a:solidFill>
                <a:schemeClr val="tx1"/>
              </a:solidFill>
              <a:effectLst/>
              <a:latin typeface="Segoe UI Light" pitchFamily="34" charset="0"/>
              <a:ea typeface="+mn-ea"/>
              <a:cs typeface="+mn-cs"/>
            </a:endParaRPr>
          </a:p>
          <a:p>
            <a:pPr lvl="0"/>
            <a:r>
              <a:rPr lang="en-US" baseline="0" dirty="0"/>
              <a:t> </a:t>
            </a:r>
            <a:r>
              <a:rPr lang="en-US" b="0" i="0" dirty="0"/>
              <a:t>Azure Backup provides built-in monitoring and alerting capabilities in a Recovery Services vault. These capabilities are available without any additional management infrastructure. You can also increase the scale of your monitoring and reporting by </a:t>
            </a:r>
            <a:r>
              <a:rPr lang="en-US" b="0" i="0" dirty="0">
                <a:solidFill>
                  <a:schemeClr val="bg1"/>
                </a:solidFill>
                <a:hlinkClick r:id="rId5">
                  <a:extLst>
                    <a:ext uri="{A12FA001-AC4F-418D-AE19-62706E023703}">
                      <ahyp:hlinkClr xmlns:ahyp="http://schemas.microsoft.com/office/drawing/2018/hyperlinkcolor" val="tx"/>
                    </a:ext>
                  </a:extLst>
                </a:hlinkClick>
              </a:rPr>
              <a:t>using Azure Monitor</a:t>
            </a:r>
            <a:r>
              <a:rPr lang="en-US" b="0" i="0" dirty="0">
                <a:solidFill>
                  <a:schemeClr val="bg1"/>
                </a:solidFill>
              </a:rPr>
              <a:t>.</a:t>
            </a:r>
            <a:endParaRPr lang="en-US" dirty="0">
              <a:solidFill>
                <a:schemeClr val="bg1"/>
              </a:solidFill>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1"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1"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1" kern="1200" dirty="0">
                <a:solidFill>
                  <a:schemeClr val="tx1"/>
                </a:solidFill>
                <a:effectLst/>
                <a:latin typeface="Segoe UI Light" pitchFamily="34" charset="0"/>
                <a:ea typeface="+mn-ea"/>
                <a:cs typeface="+mn-cs"/>
              </a:rPr>
              <a:t>App-Consistent Backups: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An application-consistent backup means a recovery point has all required data to restore the backup copy. Azure Backup provides application-consistent backups, which ensure additional fixes aren't required to restore the data. Restoring application-consistent data reduces the restoration time, allowing you to quickly return to a running state.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1"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1" kern="1200" dirty="0">
                <a:solidFill>
                  <a:schemeClr val="tx1"/>
                </a:solidFill>
                <a:effectLst/>
                <a:latin typeface="Segoe UI Light" pitchFamily="34" charset="0"/>
                <a:ea typeface="+mn-ea"/>
                <a:cs typeface="+mn-cs"/>
              </a:rPr>
              <a:t>Automatic Storage Management:</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Azure Backup, there's no cost for using on-premises storage devices. Azure Backup automatically allocates and manages backup storage, and it uses a pay-as-you-use model. So you only pay for the storage you consume. </a:t>
            </a:r>
            <a:r>
              <a:rPr lang="en-US" sz="882" b="0" i="0" u="none" strike="noStrike" kern="1200" dirty="0">
                <a:solidFill>
                  <a:schemeClr val="tx1"/>
                </a:solidFill>
                <a:effectLst/>
                <a:latin typeface="Segoe UI Light" pitchFamily="34" charset="0"/>
                <a:ea typeface="+mn-ea"/>
                <a:cs typeface="+mn-cs"/>
                <a:hlinkClick r:id="rId6"/>
              </a:rPr>
              <a:t>Learn more</a:t>
            </a:r>
            <a:r>
              <a:rPr lang="en-US" sz="882" b="0" i="0" kern="1200" dirty="0">
                <a:solidFill>
                  <a:schemeClr val="tx1"/>
                </a:solidFill>
                <a:effectLst/>
                <a:latin typeface="Segoe UI Light" pitchFamily="34" charset="0"/>
                <a:ea typeface="+mn-ea"/>
                <a:cs typeface="+mn-cs"/>
              </a:rPr>
              <a:t> about pricing.</a:t>
            </a:r>
            <a:endParaRPr lang="en-US" sz="882" b="1"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1"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1" kern="1200" dirty="0">
              <a:solidFill>
                <a:schemeClr val="tx1"/>
              </a:solidFill>
              <a:effectLst/>
              <a:latin typeface="Segoe UI Light" pitchFamily="34" charset="0"/>
              <a:ea typeface="+mn-ea"/>
              <a:cs typeface="+mn-cs"/>
            </a:endParaRPr>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3/23/2020 4:01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3700832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u="sng" kern="1200" dirty="0">
                <a:solidFill>
                  <a:schemeClr val="tx1"/>
                </a:solidFill>
                <a:effectLst/>
                <a:latin typeface="Segoe UI Light" pitchFamily="34" charset="0"/>
                <a:ea typeface="+mn-ea"/>
                <a:cs typeface="+mn-cs"/>
                <a:hlinkClick r:id="rId3"/>
              </a:rPr>
              <a:t>Azure Backup</a:t>
            </a:r>
            <a:r>
              <a:rPr lang="en-US" sz="882" b="0" i="0" kern="1200" dirty="0">
                <a:solidFill>
                  <a:schemeClr val="tx1"/>
                </a:solidFill>
                <a:effectLst/>
                <a:latin typeface="Segoe UI Light" pitchFamily="34" charset="0"/>
                <a:ea typeface="+mn-ea"/>
                <a:cs typeface="+mn-cs"/>
              </a:rPr>
              <a:t> provides the following advantages specifically for SQL Server: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Read through points..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Support Matrix:</a:t>
            </a:r>
          </a:p>
          <a:p>
            <a:endParaRPr lang="en-US" sz="882" b="0" i="0" kern="1200" dirty="0">
              <a:solidFill>
                <a:schemeClr val="tx1"/>
              </a:solidFill>
              <a:effectLst/>
              <a:latin typeface="Segoe UI Light" pitchFamily="34" charset="0"/>
              <a:ea typeface="+mn-ea"/>
              <a:cs typeface="+mn-cs"/>
            </a:endParaRPr>
          </a:p>
          <a:p>
            <a:r>
              <a:rPr lang="en-US" dirty="0">
                <a:hlinkClick r:id="rId4"/>
              </a:rPr>
              <a:t>https://docs.microsoft.com/en-us/azure/backup/sql-support-matrix#scenario-support</a:t>
            </a:r>
            <a:endParaRPr lang="en-US" dirty="0"/>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3/23/2020 4:01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008970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Leverages SQL native APIs to take backups of your </a:t>
            </a:r>
            <a:r>
              <a:rPr lang="en-US" dirty="0" err="1"/>
              <a:t>sql</a:t>
            </a:r>
            <a:r>
              <a:rPr lang="en-US" dirty="0"/>
              <a:t> databases:</a:t>
            </a:r>
          </a:p>
          <a:p>
            <a:endParaRPr lang="en-US" dirty="0"/>
          </a:p>
          <a:p>
            <a:pPr marL="171450" indent="-171450">
              <a:buFontTx/>
              <a:buChar char="-"/>
            </a:pPr>
            <a:r>
              <a:rPr lang="en-US" dirty="0"/>
              <a:t>Once you specify the </a:t>
            </a:r>
            <a:r>
              <a:rPr lang="en-US" dirty="0" err="1"/>
              <a:t>sql</a:t>
            </a:r>
            <a:r>
              <a:rPr lang="en-US" dirty="0"/>
              <a:t> </a:t>
            </a:r>
            <a:r>
              <a:rPr lang="en-US" dirty="0" err="1"/>
              <a:t>vm</a:t>
            </a:r>
            <a:r>
              <a:rPr lang="en-US" dirty="0"/>
              <a:t> you want to protect and query for the databases within it, azure backup service will install a workload backup extension(</a:t>
            </a:r>
            <a:r>
              <a:rPr lang="en-US" dirty="0" err="1"/>
              <a:t>AzureBackupWindowsWorkload</a:t>
            </a:r>
            <a:r>
              <a:rPr lang="en-US" dirty="0"/>
              <a:t>) on the </a:t>
            </a:r>
            <a:r>
              <a:rPr lang="en-US" dirty="0" err="1"/>
              <a:t>vm</a:t>
            </a:r>
            <a:r>
              <a:rPr lang="en-US" dirty="0"/>
              <a:t>. </a:t>
            </a:r>
          </a:p>
          <a:p>
            <a:pPr marL="171450" indent="-171450">
              <a:buFontTx/>
              <a:buChar char="-"/>
            </a:pPr>
            <a:r>
              <a:rPr lang="en-US" dirty="0"/>
              <a:t>The extension consists of a coordinator and a SQL plugin. </a:t>
            </a:r>
          </a:p>
          <a:p>
            <a:pPr marL="384432" lvl="1" indent="-171450">
              <a:buFontTx/>
              <a:buChar char="-"/>
            </a:pPr>
            <a:r>
              <a:rPr lang="en-US" dirty="0"/>
              <a:t>Coordinator-responsible for triggering workflows for the configure backup, backup and restore operations.</a:t>
            </a:r>
          </a:p>
          <a:p>
            <a:pPr marL="384432" lvl="1" indent="-171450">
              <a:buFontTx/>
              <a:buChar char="-"/>
            </a:pPr>
            <a:r>
              <a:rPr lang="en-US" dirty="0"/>
              <a:t>Plugin-is responsible for actual data flow.</a:t>
            </a:r>
          </a:p>
          <a:p>
            <a:pPr marL="171450" lvl="0" indent="-171450">
              <a:buFontTx/>
              <a:buChar char="-"/>
            </a:pPr>
            <a:r>
              <a:rPr lang="en-US" dirty="0"/>
              <a:t>Once you trigger configure protection on the selected databases, the backup service sets up the coordinator with the backup schedules and other policy details, which the extension caches locally on the </a:t>
            </a:r>
            <a:r>
              <a:rPr lang="en-US" dirty="0" err="1"/>
              <a:t>vm</a:t>
            </a:r>
            <a:r>
              <a:rPr lang="en-US" dirty="0"/>
              <a:t>.</a:t>
            </a:r>
          </a:p>
          <a:p>
            <a:pPr marL="171450" lvl="0" indent="-171450">
              <a:buFontTx/>
              <a:buChar char="-"/>
            </a:pPr>
            <a:r>
              <a:rPr lang="en-US" dirty="0"/>
              <a:t>At the scheduled time the coordinator communicates with the plugin and it starts streaming the backup data from </a:t>
            </a:r>
            <a:r>
              <a:rPr lang="en-US" dirty="0" err="1"/>
              <a:t>sql</a:t>
            </a:r>
            <a:r>
              <a:rPr lang="en-US" dirty="0"/>
              <a:t> server using the VDI. </a:t>
            </a:r>
          </a:p>
          <a:p>
            <a:pPr marL="171450" lvl="0" indent="-171450">
              <a:buFontTx/>
              <a:buChar char="-"/>
            </a:pPr>
            <a:r>
              <a:rPr lang="en-US" dirty="0"/>
              <a:t>The plugin sends the data directly to the recover services vault. (this eliminates the need for a staging location).  Data is encrypted and stored by azure backup service in storage accounts.</a:t>
            </a:r>
          </a:p>
          <a:p>
            <a:pPr marL="171450" lvl="0" indent="-171450">
              <a:buFontTx/>
              <a:buChar char="-"/>
            </a:pPr>
            <a:r>
              <a:rPr lang="en-US" dirty="0"/>
              <a:t>When data transfer is complete, coordinator confirms the commit with the backup service. </a:t>
            </a:r>
          </a:p>
          <a:p>
            <a:pPr marL="171450" lvl="0" indent="-171450">
              <a:buFontTx/>
              <a:buChar char="-"/>
            </a:pPr>
            <a:endParaRPr lang="en-US" dirty="0"/>
          </a:p>
          <a:p>
            <a:pPr marL="171450" lvl="0" indent="-171450">
              <a:buFontTx/>
              <a:buChar char="-"/>
            </a:pPr>
            <a:endParaRPr lang="en-US" dirty="0"/>
          </a:p>
          <a:p>
            <a:pPr marL="171450" lvl="0" indent="-171450">
              <a:buFontTx/>
              <a:buChar char="-"/>
            </a:pPr>
            <a:r>
              <a:rPr lang="en-US" dirty="0"/>
              <a:t>Notes:</a:t>
            </a:r>
          </a:p>
          <a:p>
            <a:pPr marL="171450" lvl="0" indent="-171450">
              <a:buFontTx/>
              <a:buChar char="-"/>
            </a:pPr>
            <a:endParaRPr lang="en-US" dirty="0"/>
          </a:p>
          <a:p>
            <a:pPr marL="171450" lvl="0" indent="-171450">
              <a:buFontTx/>
              <a:buChar char="-"/>
            </a:pPr>
            <a:r>
              <a:rPr lang="en-US" sz="882" b="0" i="0" kern="1200" dirty="0">
                <a:solidFill>
                  <a:schemeClr val="tx1"/>
                </a:solidFill>
                <a:effectLst/>
                <a:latin typeface="Segoe UI Light" pitchFamily="34" charset="0"/>
                <a:ea typeface="+mn-ea"/>
                <a:cs typeface="+mn-cs"/>
              </a:rPr>
              <a:t>To be able to discover databases on this VM, Azure Backup creates the account </a:t>
            </a:r>
            <a:r>
              <a:rPr lang="en-US" dirty="0"/>
              <a:t>NT SERVICE\</a:t>
            </a:r>
            <a:r>
              <a:rPr lang="en-US" dirty="0" err="1"/>
              <a:t>AzureWLBackupPluginSvc</a:t>
            </a:r>
            <a:r>
              <a:rPr lang="en-US" sz="882" b="0" i="0" kern="1200" dirty="0">
                <a:solidFill>
                  <a:schemeClr val="tx1"/>
                </a:solidFill>
                <a:effectLst/>
                <a:latin typeface="Segoe UI Light" pitchFamily="34" charset="0"/>
                <a:ea typeface="+mn-ea"/>
                <a:cs typeface="+mn-cs"/>
              </a:rPr>
              <a:t>. This account is used for backup and restore and requires SQL sysadmin permissions. The </a:t>
            </a:r>
            <a:r>
              <a:rPr lang="en-US" dirty="0"/>
              <a:t>NT SERVICE\</a:t>
            </a:r>
            <a:r>
              <a:rPr lang="en-US" dirty="0" err="1"/>
              <a:t>AzureWLBackupPluginSvc</a:t>
            </a:r>
            <a:r>
              <a:rPr lang="en-US" sz="882" b="0" i="0" kern="1200" dirty="0">
                <a:solidFill>
                  <a:schemeClr val="tx1"/>
                </a:solidFill>
                <a:effectLst/>
                <a:latin typeface="Segoe UI Light" pitchFamily="34" charset="0"/>
                <a:ea typeface="+mn-ea"/>
                <a:cs typeface="+mn-cs"/>
              </a:rPr>
              <a:t> account is a </a:t>
            </a:r>
            <a:r>
              <a:rPr lang="en-US" sz="882" b="0" i="0" u="sng" kern="1200" dirty="0">
                <a:solidFill>
                  <a:schemeClr val="tx1"/>
                </a:solidFill>
                <a:effectLst/>
                <a:latin typeface="Segoe UI Light" pitchFamily="34" charset="0"/>
                <a:ea typeface="+mn-ea"/>
                <a:cs typeface="+mn-cs"/>
                <a:hlinkClick r:id="rId3"/>
              </a:rPr>
              <a:t>Virtual Service Account</a:t>
            </a:r>
            <a:r>
              <a:rPr lang="en-US" sz="882" b="0" i="0" kern="1200" dirty="0">
                <a:solidFill>
                  <a:schemeClr val="tx1"/>
                </a:solidFill>
                <a:effectLst/>
                <a:latin typeface="Segoe UI Light" pitchFamily="34" charset="0"/>
                <a:ea typeface="+mn-ea"/>
                <a:cs typeface="+mn-cs"/>
              </a:rPr>
              <a:t>, and therefore does not require any password management. Azure Backup leverages the </a:t>
            </a:r>
            <a:r>
              <a:rPr lang="en-US" dirty="0"/>
              <a:t>NT AUTHORITY\SYSTEM</a:t>
            </a:r>
            <a:r>
              <a:rPr lang="en-US" sz="882" b="0" i="0" kern="1200" dirty="0">
                <a:solidFill>
                  <a:schemeClr val="tx1"/>
                </a:solidFill>
                <a:effectLst/>
                <a:latin typeface="Segoe UI Light" pitchFamily="34" charset="0"/>
                <a:ea typeface="+mn-ea"/>
                <a:cs typeface="+mn-cs"/>
              </a:rPr>
              <a:t> account for database discovery/inquiry, so this account needs to be a public login on SQL. If you didn't create the SQL Server VM from the Azure Marketplace, you might receive an error </a:t>
            </a:r>
            <a:r>
              <a:rPr lang="en-US" sz="882" b="1" i="0" kern="1200" dirty="0" err="1">
                <a:solidFill>
                  <a:schemeClr val="tx1"/>
                </a:solidFill>
                <a:effectLst/>
                <a:latin typeface="Segoe UI Light" pitchFamily="34" charset="0"/>
                <a:ea typeface="+mn-ea"/>
                <a:cs typeface="+mn-cs"/>
              </a:rPr>
              <a:t>UserErrorSQLNoSysadminMembership</a:t>
            </a:r>
            <a:r>
              <a:rPr lang="en-US" sz="882" b="0" i="0" kern="1200" dirty="0">
                <a:solidFill>
                  <a:schemeClr val="tx1"/>
                </a:solidFill>
                <a:effectLst/>
                <a:latin typeface="Segoe UI Light" pitchFamily="34" charset="0"/>
                <a:ea typeface="+mn-ea"/>
                <a:cs typeface="+mn-cs"/>
              </a:rPr>
              <a:t>. If this occurs </a:t>
            </a:r>
            <a:r>
              <a:rPr lang="en-US" sz="882" b="0" i="0" u="sng" kern="1200" dirty="0">
                <a:solidFill>
                  <a:schemeClr val="tx1"/>
                </a:solidFill>
                <a:effectLst/>
                <a:latin typeface="Segoe UI Light" pitchFamily="34" charset="0"/>
                <a:ea typeface="+mn-ea"/>
                <a:cs typeface="+mn-cs"/>
                <a:hlinkClick r:id="rId4"/>
              </a:rPr>
              <a:t>follow these instructions</a:t>
            </a:r>
            <a:r>
              <a:rPr lang="en-US" sz="882" b="0" i="0" kern="1200" dirty="0">
                <a:solidFill>
                  <a:schemeClr val="tx1"/>
                </a:solidFill>
                <a:effectLst/>
                <a:latin typeface="Segoe UI Light" pitchFamily="34" charset="0"/>
                <a:ea typeface="+mn-ea"/>
                <a:cs typeface="+mn-cs"/>
              </a:rPr>
              <a:t>.</a:t>
            </a:r>
          </a:p>
          <a:p>
            <a:pPr marL="171450" lvl="0" indent="-171450">
              <a:buFontTx/>
              <a:buChar char="-"/>
            </a:pPr>
            <a:endParaRPr lang="en-US" sz="882" b="0" i="0" kern="1200" dirty="0">
              <a:solidFill>
                <a:schemeClr val="tx1"/>
              </a:solidFill>
              <a:effectLst/>
              <a:latin typeface="Segoe UI Light" pitchFamily="34" charset="0"/>
              <a:ea typeface="+mn-ea"/>
              <a:cs typeface="+mn-cs"/>
            </a:endParaRPr>
          </a:p>
          <a:p>
            <a:pPr marL="171450" lvl="0" indent="-171450">
              <a:buFontTx/>
              <a:buChar char="-"/>
            </a:pPr>
            <a:endParaRPr lang="en-US" sz="882" b="0" i="0" kern="1200" dirty="0">
              <a:solidFill>
                <a:schemeClr val="tx1"/>
              </a:solidFill>
              <a:effectLst/>
              <a:latin typeface="Segoe UI Light" pitchFamily="34" charset="0"/>
              <a:ea typeface="+mn-ea"/>
              <a:cs typeface="+mn-cs"/>
            </a:endParaRPr>
          </a:p>
          <a:p>
            <a:pPr marL="0" lvl="0" indent="0">
              <a:buFontTx/>
              <a:buNone/>
            </a:pPr>
            <a:r>
              <a:rPr lang="en-US" dirty="0">
                <a:hlinkClick r:id="rId5"/>
              </a:rPr>
              <a:t>https://docs.microsoft.com/en-us/azure/backup/backup-azure-sql-database</a:t>
            </a:r>
            <a:endParaRPr lang="en-US" dirty="0"/>
          </a:p>
          <a:p>
            <a:pPr marL="384432" lvl="1" indent="-171450">
              <a:buFontTx/>
              <a:buChar char="-"/>
            </a:pPr>
            <a:endParaRPr lang="en-US" dirty="0"/>
          </a:p>
          <a:p>
            <a:pPr marL="212982" lvl="1" indent="0">
              <a:buFontTx/>
              <a:buNone/>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3/23/2020 4:01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597257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Before you back up a SQL Server database, check the following criteria:</a:t>
            </a:r>
          </a:p>
          <a:p>
            <a:endParaRPr lang="en-US" sz="882" b="0" i="0" kern="1200" dirty="0">
              <a:solidFill>
                <a:schemeClr val="tx1"/>
              </a:solidFill>
              <a:effectLst/>
              <a:latin typeface="Segoe UI Light" pitchFamily="34" charset="0"/>
              <a:ea typeface="+mn-ea"/>
              <a:cs typeface="+mn-cs"/>
            </a:endParaRPr>
          </a:p>
          <a:p>
            <a:pPr marL="228600" indent="-228600">
              <a:buAutoNum type="arabicPeriod"/>
            </a:pPr>
            <a:r>
              <a:rPr lang="en-US" sz="882" b="0" i="0" kern="1200" dirty="0">
                <a:solidFill>
                  <a:schemeClr val="tx1"/>
                </a:solidFill>
                <a:effectLst/>
                <a:latin typeface="Segoe UI Light" pitchFamily="34" charset="0"/>
                <a:ea typeface="+mn-ea"/>
                <a:cs typeface="+mn-cs"/>
              </a:rPr>
              <a:t>Make sure your RSV in same region</a:t>
            </a:r>
          </a:p>
          <a:p>
            <a:pPr marL="228600" indent="-228600">
              <a:buAutoNum type="arabicPeriod"/>
            </a:pPr>
            <a:r>
              <a:rPr lang="en-US" sz="882" b="0" i="0" kern="1200" dirty="0">
                <a:solidFill>
                  <a:schemeClr val="tx1"/>
                </a:solidFill>
                <a:effectLst/>
                <a:latin typeface="Segoe UI Light" pitchFamily="34" charset="0"/>
                <a:ea typeface="+mn-ea"/>
                <a:cs typeface="+mn-cs"/>
              </a:rPr>
              <a:t>SQL VM requires connectivity to azure public IP addresses to be able to perform the VM backup operations. Establish this by:</a:t>
            </a:r>
          </a:p>
          <a:p>
            <a:pPr marL="441582" lvl="1" indent="-228600">
              <a:buAutoNum type="arabicPeriod"/>
            </a:pPr>
            <a:r>
              <a:rPr lang="en-US" sz="882" b="0" i="0" kern="1200" dirty="0">
                <a:solidFill>
                  <a:schemeClr val="tx1"/>
                </a:solidFill>
                <a:effectLst/>
                <a:latin typeface="Segoe UI Light" pitchFamily="34" charset="0"/>
                <a:ea typeface="+mn-ea"/>
                <a:cs typeface="+mn-cs"/>
              </a:rPr>
              <a:t>Allow the azure datacenter IP ranges</a:t>
            </a:r>
          </a:p>
          <a:p>
            <a:pPr marL="441582" lvl="1" indent="-228600">
              <a:buAutoNum type="arabicPeriod"/>
            </a:pPr>
            <a:r>
              <a:rPr lang="en-US" sz="882" b="0" i="0" kern="1200" dirty="0">
                <a:solidFill>
                  <a:schemeClr val="tx1"/>
                </a:solidFill>
                <a:effectLst/>
                <a:latin typeface="Segoe UI Light" pitchFamily="34" charset="0"/>
                <a:ea typeface="+mn-ea"/>
                <a:cs typeface="+mn-cs"/>
              </a:rPr>
              <a:t>Allow access using NSG tags to allow outbound access to azure backup and use rules for azure AD and azure storage.  </a:t>
            </a:r>
          </a:p>
          <a:p>
            <a:pPr marL="228600" lvl="0" indent="-228600">
              <a:buAutoNum type="arabicPeriod"/>
            </a:pPr>
            <a:r>
              <a:rPr lang="en-US" sz="882" b="0" i="0" kern="1200" dirty="0">
                <a:solidFill>
                  <a:schemeClr val="tx1"/>
                </a:solidFill>
                <a:effectLst/>
                <a:latin typeface="Segoe UI Light" pitchFamily="34" charset="0"/>
                <a:ea typeface="+mn-ea"/>
                <a:cs typeface="+mn-cs"/>
              </a:rPr>
              <a:t>Naming Guidelines: eliminate trailing and leading spaces, trailing exclamation marks, closing square brackets, semicolons, forward slash. (has to do with the Table Service Data Model structure and unsupported characters) </a:t>
            </a:r>
          </a:p>
          <a:p>
            <a:pPr marL="441582" lvl="1" indent="-228600">
              <a:buAutoNum type="arabicPeriod"/>
            </a:pPr>
            <a:endParaRPr lang="en-US" sz="882" b="0" i="0" kern="1200" dirty="0">
              <a:solidFill>
                <a:schemeClr val="tx1"/>
              </a:solidFill>
              <a:effectLst/>
              <a:latin typeface="Segoe UI Light" pitchFamily="34" charset="0"/>
              <a:ea typeface="+mn-ea"/>
              <a:cs typeface="+mn-cs"/>
            </a:endParaRPr>
          </a:p>
          <a:p>
            <a:pPr marL="0" lvl="0" indent="0">
              <a:buNone/>
            </a:pPr>
            <a:endParaRPr lang="en-US" sz="882" b="0" i="0" kern="1200" dirty="0">
              <a:solidFill>
                <a:schemeClr val="tx1"/>
              </a:solidFill>
              <a:effectLst/>
              <a:latin typeface="Segoe UI Light" pitchFamily="34" charset="0"/>
              <a:ea typeface="+mn-ea"/>
              <a:cs typeface="+mn-cs"/>
            </a:endParaRPr>
          </a:p>
          <a:p>
            <a:pPr marL="0" lvl="0" indent="0">
              <a:buNone/>
            </a:pPr>
            <a:r>
              <a:rPr lang="en-US" dirty="0">
                <a:hlinkClick r:id="rId3"/>
              </a:rPr>
              <a:t>https://docs.microsoft.com/en-us/azure/backup/backup-sql-server-database-azure-vms</a:t>
            </a:r>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3/23/2020 4:01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42114986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3/23/2020 4:01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5119228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7" name="Picture 6">
            <a:extLst>
              <a:ext uri="{FF2B5EF4-FFF2-40B4-BE49-F238E27FC236}">
                <a16:creationId xmlns:a16="http://schemas.microsoft.com/office/drawing/2014/main"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hyperlink" Target="https://technofaq.org/posts/2018/07/ways-to-keep-information-secure-on-internet/"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en-us/azure/backup/backup-sql-server-database-azure-vms#create-a-recovery-services-vault"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hyperlink" Target="https://docs.microsoft.com/en-us/azure/backup/backup-sql-server-database-azure-vms#database-naming-guidelines-for-azure-backup" TargetMode="External"/><Relationship Id="rId4" Type="http://schemas.openxmlformats.org/officeDocument/2006/relationships/hyperlink" Target="https://docs.microsoft.com/en-us/azure/backup/backup-sql-server-database-azure-vms#establish-network-connectivity"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Backup Service</a:t>
            </a:r>
          </a:p>
        </p:txBody>
      </p:sp>
      <p:sp>
        <p:nvSpPr>
          <p:cNvPr id="5" name="Text Placeholder 4"/>
          <p:cNvSpPr>
            <a:spLocks noGrp="1"/>
          </p:cNvSpPr>
          <p:nvPr>
            <p:ph type="body" sz="quarter" idx="12"/>
          </p:nvPr>
        </p:nvSpPr>
        <p:spPr/>
        <p:txBody>
          <a:bodyPr/>
          <a:lstStyle/>
          <a:p>
            <a:r>
              <a:rPr lang="en-US" dirty="0"/>
              <a:t>Diana Gonzalez</a:t>
            </a:r>
          </a:p>
        </p:txBody>
      </p:sp>
    </p:spTree>
    <p:extLst>
      <p:ext uri="{BB962C8B-B14F-4D97-AF65-F5344CB8AC3E}">
        <p14:creationId xmlns:p14="http://schemas.microsoft.com/office/powerpoint/2010/main" val="3182288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Overview</a:t>
            </a:r>
          </a:p>
        </p:txBody>
      </p:sp>
      <p:sp>
        <p:nvSpPr>
          <p:cNvPr id="6" name="Text Placeholder 5"/>
          <p:cNvSpPr>
            <a:spLocks noGrp="1"/>
          </p:cNvSpPr>
          <p:nvPr>
            <p:ph type="body" sz="quarter" idx="10"/>
          </p:nvPr>
        </p:nvSpPr>
        <p:spPr>
          <a:xfrm>
            <a:off x="586390" y="1434370"/>
            <a:ext cx="11018520" cy="2499146"/>
          </a:xfrm>
        </p:spPr>
        <p:txBody>
          <a:bodyPr/>
          <a:lstStyle/>
          <a:p>
            <a:pPr marL="457200" indent="-457200">
              <a:buFont typeface="Arial" panose="020B0604020202020204" pitchFamily="34" charset="0"/>
              <a:buChar char="•"/>
            </a:pPr>
            <a:r>
              <a:rPr lang="en-US" dirty="0"/>
              <a:t>Azure Backup Service Overview</a:t>
            </a:r>
          </a:p>
          <a:p>
            <a:pPr marL="457200" indent="-457200">
              <a:buFont typeface="Arial" panose="020B0604020202020204" pitchFamily="34" charset="0"/>
              <a:buChar char="•"/>
            </a:pPr>
            <a:r>
              <a:rPr lang="en-US" dirty="0"/>
              <a:t>Key Benefits of using Azure Backup</a:t>
            </a:r>
          </a:p>
          <a:p>
            <a:pPr marL="457200" indent="-457200">
              <a:buFont typeface="Arial" panose="020B0604020202020204" pitchFamily="34" charset="0"/>
              <a:buChar char="•"/>
            </a:pPr>
            <a:r>
              <a:rPr lang="en-US" dirty="0"/>
              <a:t>About SQL Server Backup in Azure VMs</a:t>
            </a:r>
          </a:p>
          <a:p>
            <a:pPr marL="457200" indent="-457200">
              <a:buFont typeface="Arial" panose="020B0604020202020204" pitchFamily="34" charset="0"/>
              <a:buChar char="•"/>
            </a:pPr>
            <a:r>
              <a:rPr lang="en-US" dirty="0"/>
              <a:t>Prerequisites for SQL Server Backup</a:t>
            </a:r>
          </a:p>
          <a:p>
            <a:pPr marL="457200" indent="-457200">
              <a:buFont typeface="Arial" panose="020B0604020202020204" pitchFamily="34" charset="0"/>
              <a:buChar char="•"/>
            </a:pPr>
            <a:r>
              <a:rPr lang="en-US" dirty="0"/>
              <a:t>DEMO</a:t>
            </a:r>
          </a:p>
        </p:txBody>
      </p:sp>
    </p:spTree>
    <p:extLst>
      <p:ext uri="{BB962C8B-B14F-4D97-AF65-F5344CB8AC3E}">
        <p14:creationId xmlns:p14="http://schemas.microsoft.com/office/powerpoint/2010/main" val="395772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Backup Service	</a:t>
            </a:r>
          </a:p>
        </p:txBody>
      </p:sp>
      <p:sp>
        <p:nvSpPr>
          <p:cNvPr id="6" name="Text Placeholder 5"/>
          <p:cNvSpPr>
            <a:spLocks noGrp="1"/>
          </p:cNvSpPr>
          <p:nvPr>
            <p:ph type="body" sz="quarter" idx="10"/>
          </p:nvPr>
        </p:nvSpPr>
        <p:spPr>
          <a:xfrm>
            <a:off x="207818" y="1751380"/>
            <a:ext cx="11018520" cy="430887"/>
          </a:xfrm>
        </p:spPr>
        <p:txBody>
          <a:bodyPr/>
          <a:lstStyle/>
          <a:p>
            <a:r>
              <a:rPr lang="en-US" dirty="0"/>
              <a:t>Cloud-First Approach</a:t>
            </a:r>
          </a:p>
        </p:txBody>
      </p:sp>
      <p:pic>
        <p:nvPicPr>
          <p:cNvPr id="3" name="Picture 2" descr="A picture containing computer&#10;&#10;Description automatically generated">
            <a:extLst>
              <a:ext uri="{FF2B5EF4-FFF2-40B4-BE49-F238E27FC236}">
                <a16:creationId xmlns:a16="http://schemas.microsoft.com/office/drawing/2014/main" id="{0F49EF0F-8B14-4BFA-AE88-951DE55A9528}"/>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4040730" y="3025831"/>
            <a:ext cx="6068007" cy="2695929"/>
          </a:xfrm>
          <a:prstGeom prst="rect">
            <a:avLst/>
          </a:prstGeom>
        </p:spPr>
      </p:pic>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68865-40D7-4246-BA62-FBDA744324BE}"/>
              </a:ext>
            </a:extLst>
          </p:cNvPr>
          <p:cNvSpPr>
            <a:spLocks noGrp="1"/>
          </p:cNvSpPr>
          <p:nvPr>
            <p:ph type="title"/>
          </p:nvPr>
        </p:nvSpPr>
        <p:spPr/>
        <p:txBody>
          <a:bodyPr/>
          <a:lstStyle/>
          <a:p>
            <a:r>
              <a:rPr lang="en-US" dirty="0"/>
              <a:t>Azure Backup Service Overview	</a:t>
            </a:r>
          </a:p>
        </p:txBody>
      </p:sp>
      <p:sp>
        <p:nvSpPr>
          <p:cNvPr id="3" name="TextBox 2">
            <a:extLst>
              <a:ext uri="{FF2B5EF4-FFF2-40B4-BE49-F238E27FC236}">
                <a16:creationId xmlns:a16="http://schemas.microsoft.com/office/drawing/2014/main" id="{059666B7-8BD2-4FB2-BF1D-06FAA668F7F2}"/>
              </a:ext>
            </a:extLst>
          </p:cNvPr>
          <p:cNvSpPr txBox="1"/>
          <p:nvPr/>
        </p:nvSpPr>
        <p:spPr>
          <a:xfrm>
            <a:off x="683288" y="1607736"/>
            <a:ext cx="10249319" cy="1538883"/>
          </a:xfrm>
          <a:prstGeom prst="rect">
            <a:avLst/>
          </a:prstGeom>
          <a:noFill/>
        </p:spPr>
        <p:txBody>
          <a:bodyPr wrap="square" lIns="0" tIns="0" rIns="0" bIns="0" rtlCol="0">
            <a:spAutoFit/>
          </a:bodyPr>
          <a:lstStyle/>
          <a:p>
            <a:pPr marL="342900" indent="-342900" algn="l">
              <a:buFont typeface="Arial" panose="020B0604020202020204" pitchFamily="34" charset="0"/>
              <a:buChar char="•"/>
            </a:pPr>
            <a:r>
              <a:rPr lang="en-US" sz="2000" dirty="0">
                <a:gradFill>
                  <a:gsLst>
                    <a:gs pos="2917">
                      <a:schemeClr val="tx1"/>
                    </a:gs>
                    <a:gs pos="30000">
                      <a:schemeClr val="tx1"/>
                    </a:gs>
                  </a:gsLst>
                  <a:lin ang="5400000" scaled="0"/>
                </a:gradFill>
              </a:rPr>
              <a:t>On-Premises-backup </a:t>
            </a:r>
            <a:r>
              <a:rPr lang="en-US" sz="2000" dirty="0" err="1">
                <a:gradFill>
                  <a:gsLst>
                    <a:gs pos="2917">
                      <a:schemeClr val="tx1"/>
                    </a:gs>
                    <a:gs pos="30000">
                      <a:schemeClr val="tx1"/>
                    </a:gs>
                  </a:gsLst>
                  <a:lin ang="5400000" scaled="0"/>
                </a:gradFill>
              </a:rPr>
              <a:t>files,folders</a:t>
            </a:r>
            <a:r>
              <a:rPr lang="en-US" sz="2000" dirty="0">
                <a:gradFill>
                  <a:gsLst>
                    <a:gs pos="2917">
                      <a:schemeClr val="tx1"/>
                    </a:gs>
                    <a:gs pos="30000">
                      <a:schemeClr val="tx1"/>
                    </a:gs>
                  </a:gsLst>
                  <a:lin ang="5400000" scaled="0"/>
                </a:gradFill>
              </a:rPr>
              <a:t>.</a:t>
            </a:r>
          </a:p>
          <a:p>
            <a:pPr marL="342900" indent="-342900" algn="l">
              <a:buFont typeface="Arial" panose="020B0604020202020204" pitchFamily="34" charset="0"/>
              <a:buChar char="•"/>
            </a:pPr>
            <a:r>
              <a:rPr lang="en-US" sz="2000" dirty="0">
                <a:gradFill>
                  <a:gsLst>
                    <a:gs pos="2917">
                      <a:schemeClr val="tx1"/>
                    </a:gs>
                    <a:gs pos="30000">
                      <a:schemeClr val="tx1"/>
                    </a:gs>
                  </a:gsLst>
                  <a:lin ang="5400000" scaled="0"/>
                </a:gradFill>
              </a:rPr>
              <a:t>Azure VMs- backup entire Windows/Linux VMs (using backup extensions)</a:t>
            </a:r>
          </a:p>
          <a:p>
            <a:pPr marL="342900" indent="-342900" algn="l">
              <a:buFont typeface="Arial" panose="020B0604020202020204" pitchFamily="34" charset="0"/>
              <a:buChar char="•"/>
            </a:pPr>
            <a:r>
              <a:rPr lang="en-US" sz="2000" dirty="0">
                <a:gradFill>
                  <a:gsLst>
                    <a:gs pos="2917">
                      <a:schemeClr val="tx1"/>
                    </a:gs>
                    <a:gs pos="30000">
                      <a:schemeClr val="tx1"/>
                    </a:gs>
                  </a:gsLst>
                  <a:lin ang="5400000" scaled="0"/>
                </a:gradFill>
              </a:rPr>
              <a:t>Azure Files Shares – backup files shares to a storage account</a:t>
            </a:r>
          </a:p>
          <a:p>
            <a:pPr marL="342900" indent="-342900" algn="l">
              <a:buFont typeface="Arial" panose="020B0604020202020204" pitchFamily="34" charset="0"/>
              <a:buChar char="•"/>
            </a:pPr>
            <a:r>
              <a:rPr lang="en-US" sz="2000" dirty="0">
                <a:gradFill>
                  <a:gsLst>
                    <a:gs pos="2917">
                      <a:schemeClr val="tx1"/>
                    </a:gs>
                    <a:gs pos="30000">
                      <a:schemeClr val="tx1"/>
                    </a:gs>
                  </a:gsLst>
                  <a:lin ang="5400000" scaled="0"/>
                </a:gradFill>
              </a:rPr>
              <a:t>SQL Server  databases running in Azure VMs </a:t>
            </a:r>
          </a:p>
          <a:p>
            <a:pPr marL="342900" indent="-342900" algn="l">
              <a:buFont typeface="Arial" panose="020B0604020202020204" pitchFamily="34" charset="0"/>
              <a:buChar char="•"/>
            </a:pPr>
            <a:r>
              <a:rPr lang="en-US" sz="2000" dirty="0">
                <a:gradFill>
                  <a:gsLst>
                    <a:gs pos="2917">
                      <a:schemeClr val="tx1"/>
                    </a:gs>
                    <a:gs pos="30000">
                      <a:schemeClr val="tx1"/>
                    </a:gs>
                  </a:gsLst>
                  <a:lin ang="5400000" scaled="0"/>
                </a:gradFill>
              </a:rPr>
              <a:t>SAP Hana databases running in Azure VMs</a:t>
            </a:r>
          </a:p>
        </p:txBody>
      </p:sp>
    </p:spTree>
    <p:extLst>
      <p:ext uri="{BB962C8B-B14F-4D97-AF65-F5344CB8AC3E}">
        <p14:creationId xmlns:p14="http://schemas.microsoft.com/office/powerpoint/2010/main" val="388567756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10174-763D-4CD7-A111-342022DF5008}"/>
              </a:ext>
            </a:extLst>
          </p:cNvPr>
          <p:cNvSpPr>
            <a:spLocks noGrp="1"/>
          </p:cNvSpPr>
          <p:nvPr>
            <p:ph type="title"/>
          </p:nvPr>
        </p:nvSpPr>
        <p:spPr/>
        <p:txBody>
          <a:bodyPr/>
          <a:lstStyle/>
          <a:p>
            <a:r>
              <a:rPr lang="en-US" dirty="0"/>
              <a:t>Benefits of Using Azure Backup Service </a:t>
            </a:r>
          </a:p>
        </p:txBody>
      </p:sp>
      <p:graphicFrame>
        <p:nvGraphicFramePr>
          <p:cNvPr id="4" name="Diagram 3">
            <a:extLst>
              <a:ext uri="{FF2B5EF4-FFF2-40B4-BE49-F238E27FC236}">
                <a16:creationId xmlns:a16="http://schemas.microsoft.com/office/drawing/2014/main" id="{A8F644F7-2C92-4929-9133-A8E11852476B}"/>
              </a:ext>
            </a:extLst>
          </p:cNvPr>
          <p:cNvGraphicFramePr/>
          <p:nvPr>
            <p:extLst>
              <p:ext uri="{D42A27DB-BD31-4B8C-83A1-F6EECF244321}">
                <p14:modId xmlns:p14="http://schemas.microsoft.com/office/powerpoint/2010/main" val="2132469891"/>
              </p:ext>
            </p:extLst>
          </p:nvPr>
        </p:nvGraphicFramePr>
        <p:xfrm>
          <a:off x="586390" y="1434370"/>
          <a:ext cx="11018520" cy="4284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5165371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2E7B8-7FDF-4688-A902-3BFA800B0EB5}"/>
              </a:ext>
            </a:extLst>
          </p:cNvPr>
          <p:cNvSpPr>
            <a:spLocks noGrp="1"/>
          </p:cNvSpPr>
          <p:nvPr>
            <p:ph type="title"/>
          </p:nvPr>
        </p:nvSpPr>
        <p:spPr/>
        <p:txBody>
          <a:bodyPr/>
          <a:lstStyle/>
          <a:p>
            <a:r>
              <a:rPr lang="en-US" dirty="0"/>
              <a:t>About SQL Server Backup in Azure VMs</a:t>
            </a:r>
          </a:p>
        </p:txBody>
      </p:sp>
      <p:sp>
        <p:nvSpPr>
          <p:cNvPr id="3" name="Text Placeholder 2">
            <a:extLst>
              <a:ext uri="{FF2B5EF4-FFF2-40B4-BE49-F238E27FC236}">
                <a16:creationId xmlns:a16="http://schemas.microsoft.com/office/drawing/2014/main" id="{4F26690D-DABA-4CE2-8EF1-55F962A47117}"/>
              </a:ext>
            </a:extLst>
          </p:cNvPr>
          <p:cNvSpPr>
            <a:spLocks noGrp="1"/>
          </p:cNvSpPr>
          <p:nvPr>
            <p:ph type="body" sz="quarter" idx="10"/>
          </p:nvPr>
        </p:nvSpPr>
        <p:spPr>
          <a:xfrm>
            <a:off x="586390" y="1434370"/>
            <a:ext cx="11018520" cy="4308872"/>
          </a:xfrm>
        </p:spPr>
        <p:txBody>
          <a:bodyPr/>
          <a:lstStyle/>
          <a:p>
            <a:pPr marL="457200" indent="-457200">
              <a:buFont typeface="Arial" panose="020B0604020202020204" pitchFamily="34" charset="0"/>
              <a:buChar char="•"/>
            </a:pPr>
            <a:r>
              <a:rPr lang="en-US" dirty="0"/>
              <a:t>SQL Marketplace Azure VMs and non-Marketplace (SQL Server manually installed) VMs are supported.</a:t>
            </a:r>
          </a:p>
          <a:p>
            <a:pPr marL="457200" indent="-457200">
              <a:buFont typeface="Arial" panose="020B0604020202020204" pitchFamily="34" charset="0"/>
              <a:buChar char="•"/>
            </a:pPr>
            <a:r>
              <a:rPr lang="en-US" dirty="0"/>
              <a:t>SQL 2008 &amp; up supported. This includes Enterprise, Standard, web, dev, express</a:t>
            </a:r>
          </a:p>
          <a:p>
            <a:pPr marL="457200" indent="-457200">
              <a:buFont typeface="Arial" panose="020B0604020202020204" pitchFamily="34" charset="0"/>
              <a:buChar char="•"/>
            </a:pPr>
            <a:r>
              <a:rPr lang="en-US" dirty="0"/>
              <a:t>Workload aware backups that support all backup types – full, differential, and log</a:t>
            </a:r>
          </a:p>
          <a:p>
            <a:pPr marL="457200" indent="-457200">
              <a:buFont typeface="Arial" panose="020B0604020202020204" pitchFamily="34" charset="0"/>
              <a:buChar char="•"/>
            </a:pPr>
            <a:r>
              <a:rPr lang="en-US" dirty="0"/>
              <a:t>15-min RPO with frequent log backups</a:t>
            </a:r>
          </a:p>
          <a:p>
            <a:pPr marL="457200" indent="-457200">
              <a:buFont typeface="Arial" panose="020B0604020202020204" pitchFamily="34" charset="0"/>
              <a:buChar char="•"/>
            </a:pPr>
            <a:r>
              <a:rPr lang="en-US" dirty="0"/>
              <a:t>Point-in-time recovery up to a second</a:t>
            </a:r>
          </a:p>
          <a:p>
            <a:pPr marL="457200" indent="-457200">
              <a:buFont typeface="Arial" panose="020B0604020202020204" pitchFamily="34" charset="0"/>
              <a:buChar char="•"/>
            </a:pPr>
            <a:r>
              <a:rPr lang="en-US" dirty="0"/>
              <a:t>Individual database level backup and restore</a:t>
            </a:r>
          </a:p>
        </p:txBody>
      </p:sp>
    </p:spTree>
    <p:extLst>
      <p:ext uri="{BB962C8B-B14F-4D97-AF65-F5344CB8AC3E}">
        <p14:creationId xmlns:p14="http://schemas.microsoft.com/office/powerpoint/2010/main" val="49746868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B109A-489E-4C4E-87FB-8A8F95C7CFA5}"/>
              </a:ext>
            </a:extLst>
          </p:cNvPr>
          <p:cNvSpPr>
            <a:spLocks noGrp="1"/>
          </p:cNvSpPr>
          <p:nvPr>
            <p:ph type="title"/>
          </p:nvPr>
        </p:nvSpPr>
        <p:spPr/>
        <p:txBody>
          <a:bodyPr/>
          <a:lstStyle/>
          <a:p>
            <a:r>
              <a:rPr lang="en-US" dirty="0"/>
              <a:t>Backup Process</a:t>
            </a:r>
          </a:p>
        </p:txBody>
      </p:sp>
      <p:pic>
        <p:nvPicPr>
          <p:cNvPr id="1026" name="Picture 2" descr="SQL Backup architecture">
            <a:extLst>
              <a:ext uri="{FF2B5EF4-FFF2-40B4-BE49-F238E27FC236}">
                <a16:creationId xmlns:a16="http://schemas.microsoft.com/office/drawing/2014/main" id="{97CA4BE2-ECD9-48C0-A027-8432889A92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3025" y="1552736"/>
            <a:ext cx="9505950" cy="4410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175178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48B96-3CE8-4926-8268-FB29E0F37293}"/>
              </a:ext>
            </a:extLst>
          </p:cNvPr>
          <p:cNvSpPr>
            <a:spLocks noGrp="1"/>
          </p:cNvSpPr>
          <p:nvPr>
            <p:ph type="title"/>
          </p:nvPr>
        </p:nvSpPr>
        <p:spPr/>
        <p:txBody>
          <a:bodyPr/>
          <a:lstStyle/>
          <a:p>
            <a:r>
              <a:rPr lang="en-US" dirty="0"/>
              <a:t>Prerequisites</a:t>
            </a:r>
          </a:p>
        </p:txBody>
      </p:sp>
      <p:sp>
        <p:nvSpPr>
          <p:cNvPr id="3" name="Text Placeholder 2">
            <a:extLst>
              <a:ext uri="{FF2B5EF4-FFF2-40B4-BE49-F238E27FC236}">
                <a16:creationId xmlns:a16="http://schemas.microsoft.com/office/drawing/2014/main" id="{E9D5913D-48C3-446B-8432-43F2E3864EF6}"/>
              </a:ext>
            </a:extLst>
          </p:cNvPr>
          <p:cNvSpPr>
            <a:spLocks noGrp="1"/>
          </p:cNvSpPr>
          <p:nvPr>
            <p:ph type="body" sz="quarter" idx="10"/>
          </p:nvPr>
        </p:nvSpPr>
        <p:spPr>
          <a:xfrm>
            <a:off x="586390" y="1434370"/>
            <a:ext cx="11018520" cy="3705630"/>
          </a:xfrm>
        </p:spPr>
        <p:txBody>
          <a:bodyPr/>
          <a:lstStyle/>
          <a:p>
            <a:pPr marL="457200" indent="-457200">
              <a:buFont typeface="Arial" panose="020B0604020202020204" pitchFamily="34" charset="0"/>
              <a:buChar char="•"/>
            </a:pPr>
            <a:r>
              <a:rPr lang="en-US" dirty="0"/>
              <a:t>Identify or create a </a:t>
            </a:r>
            <a:r>
              <a:rPr lang="en-US" dirty="0">
                <a:hlinkClick r:id="rId3"/>
              </a:rPr>
              <a:t>Recovery Services vault</a:t>
            </a:r>
            <a:r>
              <a:rPr lang="en-US" dirty="0"/>
              <a:t> in the same region and subscription as the VM hosting the SQL Server instance.</a:t>
            </a:r>
          </a:p>
          <a:p>
            <a:pPr marL="457200" indent="-457200">
              <a:buFont typeface="Arial" panose="020B0604020202020204" pitchFamily="34" charset="0"/>
              <a:buChar char="•"/>
            </a:pPr>
            <a:r>
              <a:rPr lang="en-US" dirty="0"/>
              <a:t>Verify that the VM has </a:t>
            </a:r>
            <a:r>
              <a:rPr lang="en-US" dirty="0">
                <a:hlinkClick r:id="rId4"/>
              </a:rPr>
              <a:t>network connectivity</a:t>
            </a:r>
            <a:r>
              <a:rPr lang="en-US" dirty="0"/>
              <a:t>.</a:t>
            </a:r>
          </a:p>
          <a:p>
            <a:pPr marL="457200" indent="-457200">
              <a:buFont typeface="Arial" panose="020B0604020202020204" pitchFamily="34" charset="0"/>
              <a:buChar char="•"/>
            </a:pPr>
            <a:r>
              <a:rPr lang="en-US" dirty="0"/>
              <a:t>Make sure that the SQL Server databases follow the </a:t>
            </a:r>
            <a:r>
              <a:rPr lang="en-US" dirty="0">
                <a:hlinkClick r:id="rId5"/>
              </a:rPr>
              <a:t>database naming guidelines for Azure Backup</a:t>
            </a:r>
            <a:r>
              <a:rPr lang="en-US" dirty="0"/>
              <a:t>.</a:t>
            </a:r>
          </a:p>
          <a:p>
            <a:pPr marL="457200" indent="-457200">
              <a:buFont typeface="Arial" panose="020B0604020202020204" pitchFamily="34" charset="0"/>
              <a:buChar char="•"/>
            </a:pPr>
            <a:r>
              <a:rPr lang="en-US" dirty="0"/>
              <a:t>Check that you don't have any other backup solutions enabled for the database. Disable all other SQL Server backups before you back up the database.</a:t>
            </a:r>
          </a:p>
        </p:txBody>
      </p:sp>
    </p:spTree>
    <p:extLst>
      <p:ext uri="{BB962C8B-B14F-4D97-AF65-F5344CB8AC3E}">
        <p14:creationId xmlns:p14="http://schemas.microsoft.com/office/powerpoint/2010/main" val="382158947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5216" y="3033223"/>
            <a:ext cx="9144000" cy="498598"/>
          </a:xfrm>
        </p:spPr>
        <p:txBody>
          <a:bodyPr/>
          <a:lstStyle/>
          <a:p>
            <a:r>
              <a:rPr lang="en-US" dirty="0"/>
              <a:t>Demo</a:t>
            </a:r>
          </a:p>
        </p:txBody>
      </p:sp>
    </p:spTree>
    <p:extLst>
      <p:ext uri="{BB962C8B-B14F-4D97-AF65-F5344CB8AC3E}">
        <p14:creationId xmlns:p14="http://schemas.microsoft.com/office/powerpoint/2010/main" val="203203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330841A-A209-44E7-824E-9DDB4DE0DC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630a2e83-186a-4a0f-ab27-bee8a8096abc"/>
    <ds:schemaRef ds:uri="http://www.w3.org/XML/1998/namespac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16-9_Illustration_2018_Cloud_011</Template>
  <TotalTime>6393</TotalTime>
  <Words>1464</Words>
  <Application>Microsoft Office PowerPoint</Application>
  <PresentationFormat>Widescreen</PresentationFormat>
  <Paragraphs>144</Paragraphs>
  <Slides>10</Slides>
  <Notes>10</Notes>
  <HiddenSlides>1</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10</vt:i4>
      </vt:variant>
    </vt:vector>
  </HeadingPairs>
  <TitlesOfParts>
    <vt:vector size="19" baseType="lpstr">
      <vt:lpstr>Arial</vt:lpstr>
      <vt:lpstr>Consolas</vt:lpstr>
      <vt:lpstr>Segoe UI</vt:lpstr>
      <vt:lpstr>Segoe UI Light</vt:lpstr>
      <vt:lpstr>Segoe UI Semibold</vt:lpstr>
      <vt:lpstr>Segoe UI Semilight</vt:lpstr>
      <vt:lpstr>Wingdings</vt:lpstr>
      <vt:lpstr>WHITE TEMPLATE</vt:lpstr>
      <vt:lpstr>SOFT BLACK TEMPLATE</vt:lpstr>
      <vt:lpstr>Azure Backup Service</vt:lpstr>
      <vt:lpstr>Overview</vt:lpstr>
      <vt:lpstr>Azure Backup Service </vt:lpstr>
      <vt:lpstr>Azure Backup Service Overview </vt:lpstr>
      <vt:lpstr>Benefits of Using Azure Backup Service </vt:lpstr>
      <vt:lpstr>About SQL Server Backup in Azure VMs</vt:lpstr>
      <vt:lpstr>Backup Process</vt:lpstr>
      <vt:lpstr>Prerequisites</vt:lpstr>
      <vt:lpstr>Demo</vt:lpstr>
      <vt:lpstr>PowerPoint Presentation</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illustration template</dc:title>
  <dc:subject>&lt;Event name&gt;</dc:subject>
  <dc:creator>Diana Gonzalez</dc:creator>
  <cp:keywords/>
  <dc:description/>
  <cp:lastModifiedBy>Diana Gonzalez</cp:lastModifiedBy>
  <cp:revision>21</cp:revision>
  <dcterms:created xsi:type="dcterms:W3CDTF">2020-03-03T21:12:02Z</dcterms:created>
  <dcterms:modified xsi:type="dcterms:W3CDTF">2020-03-23T21:02:07Z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