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9E6BFF-F4F4-47D8-9C4B-A62403D3A97D}" type="datetimeFigureOut">
              <a:rPr lang="en-US" smtClean="0"/>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358455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E6BFF-F4F4-47D8-9C4B-A62403D3A97D}" type="datetimeFigureOut">
              <a:rPr lang="en-US" smtClean="0"/>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333033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E6BFF-F4F4-47D8-9C4B-A62403D3A97D}" type="datetimeFigureOut">
              <a:rPr lang="en-US" smtClean="0"/>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D2D1-851C-4DE5-A884-85C359AFE36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3311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E6BFF-F4F4-47D8-9C4B-A62403D3A97D}" type="datetimeFigureOut">
              <a:rPr lang="en-US" smtClean="0"/>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94945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E6BFF-F4F4-47D8-9C4B-A62403D3A97D}" type="datetimeFigureOut">
              <a:rPr lang="en-US" smtClean="0"/>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D2D1-851C-4DE5-A884-85C359AFE36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625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E6BFF-F4F4-47D8-9C4B-A62403D3A97D}" type="datetimeFigureOut">
              <a:rPr lang="en-US" smtClean="0"/>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2695494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9E6BFF-F4F4-47D8-9C4B-A62403D3A97D}" type="datetimeFigureOut">
              <a:rPr lang="en-US" smtClean="0"/>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1942870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9E6BFF-F4F4-47D8-9C4B-A62403D3A97D}" type="datetimeFigureOut">
              <a:rPr lang="en-US" smtClean="0"/>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386794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9E6BFF-F4F4-47D8-9C4B-A62403D3A97D}" type="datetimeFigureOut">
              <a:rPr lang="en-US" smtClean="0"/>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244994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E6BFF-F4F4-47D8-9C4B-A62403D3A97D}" type="datetimeFigureOut">
              <a:rPr lang="en-US" smtClean="0"/>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89220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9E6BFF-F4F4-47D8-9C4B-A62403D3A97D}" type="datetimeFigureOut">
              <a:rPr lang="en-US" smtClean="0"/>
              <a:t>10-Aug-20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198689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9E6BFF-F4F4-47D8-9C4B-A62403D3A97D}" type="datetimeFigureOut">
              <a:rPr lang="en-US" smtClean="0"/>
              <a:t>10-Aug-20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31901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9E6BFF-F4F4-47D8-9C4B-A62403D3A97D}" type="datetimeFigureOut">
              <a:rPr lang="en-US" smtClean="0"/>
              <a:t>10-Aug-20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313473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E6BFF-F4F4-47D8-9C4B-A62403D3A97D}" type="datetimeFigureOut">
              <a:rPr lang="en-US" smtClean="0"/>
              <a:t>10-Aug-20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278530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9E6BFF-F4F4-47D8-9C4B-A62403D3A97D}" type="datetimeFigureOut">
              <a:rPr lang="en-US" smtClean="0"/>
              <a:t>10-Aug-20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67374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9E6BFF-F4F4-47D8-9C4B-A62403D3A97D}" type="datetimeFigureOut">
              <a:rPr lang="en-US" smtClean="0"/>
              <a:t>10-Aug-20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4D2D1-851C-4DE5-A884-85C359AFE36A}" type="slidenum">
              <a:rPr lang="en-US" smtClean="0"/>
              <a:t>‹#›</a:t>
            </a:fld>
            <a:endParaRPr lang="en-US"/>
          </a:p>
        </p:txBody>
      </p:sp>
    </p:spTree>
    <p:extLst>
      <p:ext uri="{BB962C8B-B14F-4D97-AF65-F5344CB8AC3E}">
        <p14:creationId xmlns:p14="http://schemas.microsoft.com/office/powerpoint/2010/main" val="274783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9E6BFF-F4F4-47D8-9C4B-A62403D3A97D}" type="datetimeFigureOut">
              <a:rPr lang="en-US" smtClean="0"/>
              <a:t>10-Aug-20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C4D2D1-851C-4DE5-A884-85C359AFE36A}" type="slidenum">
              <a:rPr lang="en-US" smtClean="0"/>
              <a:t>‹#›</a:t>
            </a:fld>
            <a:endParaRPr lang="en-US"/>
          </a:p>
        </p:txBody>
      </p:sp>
    </p:spTree>
    <p:extLst>
      <p:ext uri="{BB962C8B-B14F-4D97-AF65-F5344CB8AC3E}">
        <p14:creationId xmlns:p14="http://schemas.microsoft.com/office/powerpoint/2010/main" val="317530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3A01-3A1F-4D98-B96C-79447B2880F0}"/>
              </a:ext>
            </a:extLst>
          </p:cNvPr>
          <p:cNvSpPr>
            <a:spLocks noGrp="1"/>
          </p:cNvSpPr>
          <p:nvPr>
            <p:ph type="ctrTitle"/>
          </p:nvPr>
        </p:nvSpPr>
        <p:spPr>
          <a:xfrm>
            <a:off x="1524000" y="1214438"/>
            <a:ext cx="9144000" cy="2387600"/>
          </a:xfrm>
        </p:spPr>
        <p:txBody>
          <a:bodyPr>
            <a:normAutofit fontScale="90000"/>
          </a:bodyPr>
          <a:lstStyle/>
          <a:p>
            <a:r>
              <a:rPr lang="en-US" dirty="0"/>
              <a:t>Coursera Capstone Final Project</a:t>
            </a:r>
            <a:br>
              <a:rPr lang="en-US" dirty="0"/>
            </a:br>
            <a:endParaRPr lang="en-US" dirty="0"/>
          </a:p>
        </p:txBody>
      </p:sp>
      <p:sp>
        <p:nvSpPr>
          <p:cNvPr id="3" name="Subtitle 2">
            <a:extLst>
              <a:ext uri="{FF2B5EF4-FFF2-40B4-BE49-F238E27FC236}">
                <a16:creationId xmlns:a16="http://schemas.microsoft.com/office/drawing/2014/main" id="{0D5A5972-135C-404B-9B77-C516B5071D9A}"/>
              </a:ext>
            </a:extLst>
          </p:cNvPr>
          <p:cNvSpPr>
            <a:spLocks noGrp="1"/>
          </p:cNvSpPr>
          <p:nvPr>
            <p:ph type="subTitle" idx="1"/>
          </p:nvPr>
        </p:nvSpPr>
        <p:spPr/>
        <p:txBody>
          <a:bodyPr/>
          <a:lstStyle/>
          <a:p>
            <a:r>
              <a:rPr lang="de-DE" dirty="0"/>
              <a:t>Amer Nureddin</a:t>
            </a:r>
            <a:br>
              <a:rPr lang="de-DE" dirty="0"/>
            </a:br>
            <a:r>
              <a:rPr lang="de-DE" dirty="0"/>
              <a:t>10 Aug 2020</a:t>
            </a:r>
            <a:br>
              <a:rPr lang="de-DE" dirty="0"/>
            </a:br>
            <a:endParaRPr lang="en-US" dirty="0"/>
          </a:p>
        </p:txBody>
      </p:sp>
    </p:spTree>
    <p:extLst>
      <p:ext uri="{BB962C8B-B14F-4D97-AF65-F5344CB8AC3E}">
        <p14:creationId xmlns:p14="http://schemas.microsoft.com/office/powerpoint/2010/main" val="322054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9564-76E8-496B-800B-7D67D4403D4A}"/>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1A083C8-C59C-493C-83AE-0D9D377215AC}"/>
              </a:ext>
            </a:extLst>
          </p:cNvPr>
          <p:cNvSpPr>
            <a:spLocks noGrp="1"/>
          </p:cNvSpPr>
          <p:nvPr>
            <p:ph idx="1"/>
          </p:nvPr>
        </p:nvSpPr>
        <p:spPr/>
        <p:txBody>
          <a:bodyPr/>
          <a:lstStyle/>
          <a:p>
            <a:r>
              <a:rPr lang="en-US" dirty="0"/>
              <a:t>Some more data analysis of the optimum position of the shop may be needed before starting the business. Because choosing the best location is a crucial factor for the success of the business.</a:t>
            </a:r>
          </a:p>
        </p:txBody>
      </p:sp>
    </p:spTree>
    <p:extLst>
      <p:ext uri="{BB962C8B-B14F-4D97-AF65-F5344CB8AC3E}">
        <p14:creationId xmlns:p14="http://schemas.microsoft.com/office/powerpoint/2010/main" val="16589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2541-DB64-4BC8-AB1F-3F9B1F1C7F9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5785046-12DC-461C-B4F3-7FA3BE7C5A3F}"/>
              </a:ext>
            </a:extLst>
          </p:cNvPr>
          <p:cNvSpPr>
            <a:spLocks noGrp="1"/>
          </p:cNvSpPr>
          <p:nvPr>
            <p:ph idx="1"/>
          </p:nvPr>
        </p:nvSpPr>
        <p:spPr/>
        <p:txBody>
          <a:bodyPr/>
          <a:lstStyle/>
          <a:p>
            <a:r>
              <a:rPr lang="en-US" dirty="0"/>
              <a:t>Based on data from </a:t>
            </a:r>
            <a:r>
              <a:rPr lang="en-US" dirty="0" err="1"/>
              <a:t>FourSquare</a:t>
            </a:r>
            <a:r>
              <a:rPr lang="en-US" dirty="0"/>
              <a:t>, optimal location for a new coffee shop in central Istanbul was estimated.</a:t>
            </a:r>
          </a:p>
        </p:txBody>
      </p:sp>
    </p:spTree>
    <p:extLst>
      <p:ext uri="{BB962C8B-B14F-4D97-AF65-F5344CB8AC3E}">
        <p14:creationId xmlns:p14="http://schemas.microsoft.com/office/powerpoint/2010/main" val="168041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0B20-D99D-4C78-AB68-6B41564A68B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C6321CC-0C05-402F-9084-7A91661122AC}"/>
              </a:ext>
            </a:extLst>
          </p:cNvPr>
          <p:cNvSpPr>
            <a:spLocks noGrp="1"/>
          </p:cNvSpPr>
          <p:nvPr>
            <p:ph idx="1"/>
          </p:nvPr>
        </p:nvSpPr>
        <p:spPr/>
        <p:txBody>
          <a:bodyPr>
            <a:normAutofit/>
          </a:bodyPr>
          <a:lstStyle/>
          <a:p>
            <a:endParaRPr lang="en-US" dirty="0"/>
          </a:p>
          <a:p>
            <a:endParaRPr lang="en-US" dirty="0"/>
          </a:p>
          <a:p>
            <a:r>
              <a:rPr lang="en-US" dirty="0"/>
              <a:t>When someone is planning to open a café restaurant in the city of Istanbul, the question is, where would you suggest that they open it? The backdrop to the issue is that in order for a café to be competitive, there must be enough customers and it is not worth opening up a café in the immediate proximity of existing ones to have enough customers.</a:t>
            </a:r>
          </a:p>
          <a:p>
            <a:r>
              <a:rPr lang="en-US" dirty="0"/>
              <a:t>Let us also make sure that the audience is clearly identified as Istanbul's local restaurant businessmen and they should be concerned about this problem as the position of the new café has a big effect on the planned returns.</a:t>
            </a:r>
          </a:p>
          <a:p>
            <a:endParaRPr lang="en-US" dirty="0"/>
          </a:p>
        </p:txBody>
      </p:sp>
    </p:spTree>
    <p:extLst>
      <p:ext uri="{BB962C8B-B14F-4D97-AF65-F5344CB8AC3E}">
        <p14:creationId xmlns:p14="http://schemas.microsoft.com/office/powerpoint/2010/main" val="394658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F3DF-8FD3-4E76-AC5F-3769185A4ED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94933C5-6458-4E0F-8777-52F11069803A}"/>
              </a:ext>
            </a:extLst>
          </p:cNvPr>
          <p:cNvSpPr>
            <a:spLocks noGrp="1"/>
          </p:cNvSpPr>
          <p:nvPr>
            <p:ph idx="1"/>
          </p:nvPr>
        </p:nvSpPr>
        <p:spPr/>
        <p:txBody>
          <a:bodyPr/>
          <a:lstStyle/>
          <a:p>
            <a:r>
              <a:rPr lang="en-US" dirty="0"/>
              <a:t>Data description: Geolocation data obtained from </a:t>
            </a:r>
            <a:r>
              <a:rPr lang="en-US" dirty="0" err="1"/>
              <a:t>FourSquare</a:t>
            </a:r>
            <a:r>
              <a:rPr lang="en-US" dirty="0"/>
              <a:t> is the data used to solve this problem. Adequate description and summary of the results is as follows, with illustrations. Data is a single data frame which includes at least one café location. The positioning data is described as a regular tuple (</a:t>
            </a:r>
            <a:r>
              <a:rPr lang="en-US" dirty="0" err="1"/>
              <a:t>lat</a:t>
            </a:r>
            <a:r>
              <a:rPr lang="en-US" dirty="0"/>
              <a:t>, </a:t>
            </a:r>
            <a:r>
              <a:rPr lang="en-US" dirty="0" err="1"/>
              <a:t>lng</a:t>
            </a:r>
            <a:r>
              <a:rPr lang="en-US" dirty="0"/>
              <a:t>), where </a:t>
            </a:r>
            <a:r>
              <a:rPr lang="en-US" dirty="0" err="1"/>
              <a:t>lat</a:t>
            </a:r>
            <a:r>
              <a:rPr lang="en-US" dirty="0"/>
              <a:t> stands for latitude and </a:t>
            </a:r>
            <a:r>
              <a:rPr lang="en-US" dirty="0" err="1"/>
              <a:t>lng</a:t>
            </a:r>
            <a:r>
              <a:rPr lang="en-US" dirty="0"/>
              <a:t> for longitude.</a:t>
            </a:r>
          </a:p>
          <a:p>
            <a:r>
              <a:rPr lang="en-US" dirty="0"/>
              <a:t>This also gathers some other metadata such as name, postal code and so on, but let us discuss that they are not relevant for the study. following table shows example of data used in the analysis.</a:t>
            </a:r>
          </a:p>
          <a:p>
            <a:endParaRPr lang="en-US" dirty="0"/>
          </a:p>
        </p:txBody>
      </p:sp>
    </p:spTree>
    <p:extLst>
      <p:ext uri="{BB962C8B-B14F-4D97-AF65-F5344CB8AC3E}">
        <p14:creationId xmlns:p14="http://schemas.microsoft.com/office/powerpoint/2010/main" val="411932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5CC1-116B-479A-ACED-83758E26E595}"/>
              </a:ext>
            </a:extLst>
          </p:cNvPr>
          <p:cNvSpPr>
            <a:spLocks noGrp="1"/>
          </p:cNvSpPr>
          <p:nvPr>
            <p:ph type="title"/>
          </p:nvPr>
        </p:nvSpPr>
        <p:spPr/>
        <p:txBody>
          <a:bodyPr/>
          <a:lstStyle/>
          <a:p>
            <a:r>
              <a:rPr lang="en-US" dirty="0"/>
              <a:t>Five first rows of data used in the machine learning algorithm.</a:t>
            </a:r>
          </a:p>
        </p:txBody>
      </p:sp>
      <p:pic>
        <p:nvPicPr>
          <p:cNvPr id="4" name="Content Placeholder 3">
            <a:extLst>
              <a:ext uri="{FF2B5EF4-FFF2-40B4-BE49-F238E27FC236}">
                <a16:creationId xmlns:a16="http://schemas.microsoft.com/office/drawing/2014/main" id="{F9D178DA-F09B-4709-8647-11B140537D96}"/>
              </a:ext>
            </a:extLst>
          </p:cNvPr>
          <p:cNvPicPr>
            <a:picLocks noGrp="1"/>
          </p:cNvPicPr>
          <p:nvPr>
            <p:ph idx="1"/>
          </p:nvPr>
        </p:nvPicPr>
        <p:blipFill>
          <a:blip r:embed="rId2"/>
          <a:stretch>
            <a:fillRect/>
          </a:stretch>
        </p:blipFill>
        <p:spPr>
          <a:xfrm>
            <a:off x="838200" y="2475915"/>
            <a:ext cx="9811385" cy="2297012"/>
          </a:xfrm>
          <a:prstGeom prst="rect">
            <a:avLst/>
          </a:prstGeom>
        </p:spPr>
      </p:pic>
    </p:spTree>
    <p:extLst>
      <p:ext uri="{BB962C8B-B14F-4D97-AF65-F5344CB8AC3E}">
        <p14:creationId xmlns:p14="http://schemas.microsoft.com/office/powerpoint/2010/main" val="169375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21B5-4260-4B3F-9A7F-0BE112670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E825B1-E0F1-498A-8763-AC2C388AE4B7}"/>
              </a:ext>
            </a:extLst>
          </p:cNvPr>
          <p:cNvSpPr>
            <a:spLocks noGrp="1"/>
          </p:cNvSpPr>
          <p:nvPr>
            <p:ph idx="1"/>
          </p:nvPr>
        </p:nvSpPr>
        <p:spPr/>
        <p:txBody>
          <a:bodyPr/>
          <a:lstStyle/>
          <a:p>
            <a:r>
              <a:rPr lang="en-US" dirty="0"/>
              <a:t>Data can be used as follows: by understanding where already existing cafes are located, it is possible to use unsupervised learning techniques such as kernel density estimation (KDE) to assess the area of influence of existing cafes and to launch new cafés that are not in the area of influence.</a:t>
            </a:r>
          </a:p>
        </p:txBody>
      </p:sp>
    </p:spTree>
    <p:extLst>
      <p:ext uri="{BB962C8B-B14F-4D97-AF65-F5344CB8AC3E}">
        <p14:creationId xmlns:p14="http://schemas.microsoft.com/office/powerpoint/2010/main" val="80319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D437-B460-481D-884B-F97AF2EEFA9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0B46F69-F0E8-4A07-BA0E-D6978DBB89A0}"/>
              </a:ext>
            </a:extLst>
          </p:cNvPr>
          <p:cNvSpPr>
            <a:spLocks noGrp="1"/>
          </p:cNvSpPr>
          <p:nvPr>
            <p:ph idx="1"/>
          </p:nvPr>
        </p:nvSpPr>
        <p:spPr/>
        <p:txBody>
          <a:bodyPr/>
          <a:lstStyle/>
          <a:p>
            <a:r>
              <a:rPr lang="en-US" dirty="0"/>
              <a:t>Estimation of kernel density based on heatmap was employed. Heatmap has already been deployed as a Folium plugin and was used to visualize mapping data. Visualization as shown in the following figure.</a:t>
            </a:r>
          </a:p>
          <a:p>
            <a:endParaRPr lang="en-US" dirty="0"/>
          </a:p>
        </p:txBody>
      </p:sp>
    </p:spTree>
    <p:extLst>
      <p:ext uri="{BB962C8B-B14F-4D97-AF65-F5344CB8AC3E}">
        <p14:creationId xmlns:p14="http://schemas.microsoft.com/office/powerpoint/2010/main" val="390221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D331-4713-4A88-8140-100554BC6184}"/>
              </a:ext>
            </a:extLst>
          </p:cNvPr>
          <p:cNvSpPr>
            <a:spLocks noGrp="1"/>
          </p:cNvSpPr>
          <p:nvPr>
            <p:ph type="title"/>
          </p:nvPr>
        </p:nvSpPr>
        <p:spPr/>
        <p:txBody>
          <a:bodyPr>
            <a:normAutofit fontScale="90000"/>
          </a:bodyPr>
          <a:lstStyle/>
          <a:p>
            <a:r>
              <a:rPr lang="en-US" dirty="0"/>
              <a:t>The Data visualized to the map of Istanbul, including heatmap-based kernel density estimation</a:t>
            </a:r>
          </a:p>
        </p:txBody>
      </p:sp>
      <p:pic>
        <p:nvPicPr>
          <p:cNvPr id="4" name="Content Placeholder 3">
            <a:extLst>
              <a:ext uri="{FF2B5EF4-FFF2-40B4-BE49-F238E27FC236}">
                <a16:creationId xmlns:a16="http://schemas.microsoft.com/office/drawing/2014/main" id="{FCBA37A7-5610-4E17-8A92-81A4E4E72147}"/>
              </a:ext>
            </a:extLst>
          </p:cNvPr>
          <p:cNvPicPr>
            <a:picLocks noGrp="1" noChangeAspect="1"/>
          </p:cNvPicPr>
          <p:nvPr>
            <p:ph idx="1"/>
          </p:nvPr>
        </p:nvPicPr>
        <p:blipFill>
          <a:blip r:embed="rId2"/>
          <a:stretch>
            <a:fillRect/>
          </a:stretch>
        </p:blipFill>
        <p:spPr>
          <a:xfrm>
            <a:off x="1746393" y="2226222"/>
            <a:ext cx="7996913" cy="3502238"/>
          </a:xfrm>
          <a:prstGeom prst="rect">
            <a:avLst/>
          </a:prstGeom>
        </p:spPr>
      </p:pic>
    </p:spTree>
    <p:extLst>
      <p:ext uri="{BB962C8B-B14F-4D97-AF65-F5344CB8AC3E}">
        <p14:creationId xmlns:p14="http://schemas.microsoft.com/office/powerpoint/2010/main" val="381936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E0D2-C775-44A5-9FC4-FF33B9AC56E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283EF1A-4BA8-4AE8-AD17-E87C32E79576}"/>
              </a:ext>
            </a:extLst>
          </p:cNvPr>
          <p:cNvSpPr>
            <a:spLocks noGrp="1"/>
          </p:cNvSpPr>
          <p:nvPr>
            <p:ph idx="1"/>
          </p:nvPr>
        </p:nvSpPr>
        <p:spPr/>
        <p:txBody>
          <a:bodyPr/>
          <a:lstStyle/>
          <a:p>
            <a:r>
              <a:rPr lang="en-US" dirty="0"/>
              <a:t>Based on the preliminary results, on the seaside of </a:t>
            </a:r>
            <a:r>
              <a:rPr lang="en-US" dirty="0" err="1"/>
              <a:t>Kdikoy</a:t>
            </a:r>
            <a:r>
              <a:rPr lang="en-US" dirty="0"/>
              <a:t> area, as seen in the following figure, could be a good place for the new Cafe.</a:t>
            </a:r>
          </a:p>
        </p:txBody>
      </p:sp>
    </p:spTree>
    <p:extLst>
      <p:ext uri="{BB962C8B-B14F-4D97-AF65-F5344CB8AC3E}">
        <p14:creationId xmlns:p14="http://schemas.microsoft.com/office/powerpoint/2010/main" val="370796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B1AF-D7EB-4D97-B4E4-D57F0277DF45}"/>
              </a:ext>
            </a:extLst>
          </p:cNvPr>
          <p:cNvSpPr>
            <a:spLocks noGrp="1"/>
          </p:cNvSpPr>
          <p:nvPr>
            <p:ph type="title"/>
          </p:nvPr>
        </p:nvSpPr>
        <p:spPr/>
        <p:txBody>
          <a:bodyPr/>
          <a:lstStyle/>
          <a:p>
            <a:r>
              <a:rPr lang="en-US" dirty="0"/>
              <a:t>Proposed site for a new café restaurant.</a:t>
            </a:r>
          </a:p>
        </p:txBody>
      </p:sp>
      <p:pic>
        <p:nvPicPr>
          <p:cNvPr id="4" name="Content Placeholder 3">
            <a:extLst>
              <a:ext uri="{FF2B5EF4-FFF2-40B4-BE49-F238E27FC236}">
                <a16:creationId xmlns:a16="http://schemas.microsoft.com/office/drawing/2014/main" id="{DD70BDE0-C034-45D5-92A7-208A85615D6F}"/>
              </a:ext>
            </a:extLst>
          </p:cNvPr>
          <p:cNvPicPr>
            <a:picLocks noGrp="1"/>
          </p:cNvPicPr>
          <p:nvPr>
            <p:ph idx="1"/>
          </p:nvPr>
        </p:nvPicPr>
        <p:blipFill>
          <a:blip r:embed="rId2"/>
          <a:stretch>
            <a:fillRect/>
          </a:stretch>
        </p:blipFill>
        <p:spPr>
          <a:xfrm>
            <a:off x="677863" y="2245929"/>
            <a:ext cx="8596312" cy="3710754"/>
          </a:xfrm>
          <a:prstGeom prst="rect">
            <a:avLst/>
          </a:prstGeom>
        </p:spPr>
      </p:pic>
    </p:spTree>
    <p:extLst>
      <p:ext uri="{BB962C8B-B14F-4D97-AF65-F5344CB8AC3E}">
        <p14:creationId xmlns:p14="http://schemas.microsoft.com/office/powerpoint/2010/main" val="39719020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TotalTime>
  <Words>445</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Coursera Capstone Final Project </vt:lpstr>
      <vt:lpstr>Introduction</vt:lpstr>
      <vt:lpstr>Data</vt:lpstr>
      <vt:lpstr>Five first rows of data used in the machine learning algorithm.</vt:lpstr>
      <vt:lpstr>PowerPoint Presentation</vt:lpstr>
      <vt:lpstr>Methodology</vt:lpstr>
      <vt:lpstr>The Data visualized to the map of Istanbul, including heatmap-based kernel density estimation</vt:lpstr>
      <vt:lpstr>Results</vt:lpstr>
      <vt:lpstr>Proposed site for a new café restaurant.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Final Project </dc:title>
  <dc:creator>A Nureddin</dc:creator>
  <cp:lastModifiedBy>A Nureddin</cp:lastModifiedBy>
  <cp:revision>1</cp:revision>
  <dcterms:created xsi:type="dcterms:W3CDTF">2020-08-10T09:43:13Z</dcterms:created>
  <dcterms:modified xsi:type="dcterms:W3CDTF">2020-08-10T09:49:36Z</dcterms:modified>
</cp:coreProperties>
</file>