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4" d="100"/>
          <a:sy n="104" d="100"/>
        </p:scale>
        <p:origin x="87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D495FE-47CA-4558-8266-6AB3E4A0D5FF}"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A0BE2169-FB89-4EAC-8F55-57158C6BA20B}">
      <dgm:prSet/>
      <dgm:spPr/>
      <dgm:t>
        <a:bodyPr/>
        <a:lstStyle/>
        <a:p>
          <a:r>
            <a:rPr lang="en-US"/>
            <a:t>Operating system: Windows</a:t>
          </a:r>
        </a:p>
      </dgm:t>
    </dgm:pt>
    <dgm:pt modelId="{97034A41-8B4D-44EE-9742-C3999C259001}" type="parTrans" cxnId="{D0DDB332-41C8-4087-8807-F6174A17C986}">
      <dgm:prSet/>
      <dgm:spPr/>
      <dgm:t>
        <a:bodyPr/>
        <a:lstStyle/>
        <a:p>
          <a:endParaRPr lang="en-US"/>
        </a:p>
      </dgm:t>
    </dgm:pt>
    <dgm:pt modelId="{2C912057-995A-4BF5-BE5B-7A4C69F695E5}" type="sibTrans" cxnId="{D0DDB332-41C8-4087-8807-F6174A17C986}">
      <dgm:prSet/>
      <dgm:spPr/>
      <dgm:t>
        <a:bodyPr/>
        <a:lstStyle/>
        <a:p>
          <a:endParaRPr lang="en-US"/>
        </a:p>
      </dgm:t>
    </dgm:pt>
    <dgm:pt modelId="{82FD7009-01DC-4592-A78C-D13CACEB4A10}">
      <dgm:prSet/>
      <dgm:spPr/>
      <dgm:t>
        <a:bodyPr/>
        <a:lstStyle/>
        <a:p>
          <a:r>
            <a:rPr lang="en-US"/>
            <a:t>Technology: Python 3.6</a:t>
          </a:r>
        </a:p>
      </dgm:t>
    </dgm:pt>
    <dgm:pt modelId="{96D36296-C2B7-4108-BDC8-94426A3F22D6}" type="parTrans" cxnId="{4EE02E83-A0DC-4EA8-B367-05B15EFCDDE3}">
      <dgm:prSet/>
      <dgm:spPr/>
      <dgm:t>
        <a:bodyPr/>
        <a:lstStyle/>
        <a:p>
          <a:endParaRPr lang="en-US"/>
        </a:p>
      </dgm:t>
    </dgm:pt>
    <dgm:pt modelId="{C10BCED5-0110-435C-A331-F1A0C6B4A75A}" type="sibTrans" cxnId="{4EE02E83-A0DC-4EA8-B367-05B15EFCDDE3}">
      <dgm:prSet/>
      <dgm:spPr/>
      <dgm:t>
        <a:bodyPr/>
        <a:lstStyle/>
        <a:p>
          <a:endParaRPr lang="en-US"/>
        </a:p>
      </dgm:t>
    </dgm:pt>
    <dgm:pt modelId="{41AE9C21-F012-4B32-B6C9-160AF61E202F}">
      <dgm:prSet/>
      <dgm:spPr/>
      <dgm:t>
        <a:bodyPr/>
        <a:lstStyle/>
        <a:p>
          <a:r>
            <a:rPr lang="en-US"/>
            <a:t>IDE: Pycharm</a:t>
          </a:r>
        </a:p>
      </dgm:t>
    </dgm:pt>
    <dgm:pt modelId="{C2B236BA-5DA9-49A7-90B2-628FF3A1345C}" type="parTrans" cxnId="{CB4C6654-8CA2-4564-B43B-D30A9E4FE4AB}">
      <dgm:prSet/>
      <dgm:spPr/>
      <dgm:t>
        <a:bodyPr/>
        <a:lstStyle/>
        <a:p>
          <a:endParaRPr lang="en-US"/>
        </a:p>
      </dgm:t>
    </dgm:pt>
    <dgm:pt modelId="{B34001BF-7306-4B9B-AF04-AF4FCE2D856E}" type="sibTrans" cxnId="{CB4C6654-8CA2-4564-B43B-D30A9E4FE4AB}">
      <dgm:prSet/>
      <dgm:spPr/>
      <dgm:t>
        <a:bodyPr/>
        <a:lstStyle/>
        <a:p>
          <a:endParaRPr lang="en-US"/>
        </a:p>
      </dgm:t>
    </dgm:pt>
    <dgm:pt modelId="{2ABEA3BA-B8EC-4066-A8E6-8535D6275AE5}">
      <dgm:prSet/>
      <dgm:spPr/>
      <dgm:t>
        <a:bodyPr/>
        <a:lstStyle/>
        <a:p>
          <a:r>
            <a:rPr lang="en-US"/>
            <a:t>Data Base: MySQL5.5</a:t>
          </a:r>
        </a:p>
      </dgm:t>
    </dgm:pt>
    <dgm:pt modelId="{0D027D73-879E-42DC-B954-43FF385B482D}" type="parTrans" cxnId="{B5FC25A8-6551-4F5A-A9C8-BE7ED455856B}">
      <dgm:prSet/>
      <dgm:spPr/>
      <dgm:t>
        <a:bodyPr/>
        <a:lstStyle/>
        <a:p>
          <a:endParaRPr lang="en-US"/>
        </a:p>
      </dgm:t>
    </dgm:pt>
    <dgm:pt modelId="{E9458F21-49ED-40ED-AB4D-7D397AF53C22}" type="sibTrans" cxnId="{B5FC25A8-6551-4F5A-A9C8-BE7ED455856B}">
      <dgm:prSet/>
      <dgm:spPr/>
      <dgm:t>
        <a:bodyPr/>
        <a:lstStyle/>
        <a:p>
          <a:endParaRPr lang="en-US"/>
        </a:p>
      </dgm:t>
    </dgm:pt>
    <dgm:pt modelId="{07B78B92-F1D0-4F61-AAA1-AC72885081C6}" type="pres">
      <dgm:prSet presAssocID="{C3D495FE-47CA-4558-8266-6AB3E4A0D5FF}" presName="matrix" presStyleCnt="0">
        <dgm:presLayoutVars>
          <dgm:chMax val="1"/>
          <dgm:dir/>
          <dgm:resizeHandles val="exact"/>
        </dgm:presLayoutVars>
      </dgm:prSet>
      <dgm:spPr/>
    </dgm:pt>
    <dgm:pt modelId="{4FAB68AD-8BD0-4E5E-A1F6-C52D59EEC42E}" type="pres">
      <dgm:prSet presAssocID="{C3D495FE-47CA-4558-8266-6AB3E4A0D5FF}" presName="diamond" presStyleLbl="bgShp" presStyleIdx="0" presStyleCnt="1"/>
      <dgm:spPr/>
    </dgm:pt>
    <dgm:pt modelId="{1DCA745A-7F80-47B9-ACEF-F9A340F3FCDD}" type="pres">
      <dgm:prSet presAssocID="{C3D495FE-47CA-4558-8266-6AB3E4A0D5FF}" presName="quad1" presStyleLbl="node1" presStyleIdx="0" presStyleCnt="4">
        <dgm:presLayoutVars>
          <dgm:chMax val="0"/>
          <dgm:chPref val="0"/>
          <dgm:bulletEnabled val="1"/>
        </dgm:presLayoutVars>
      </dgm:prSet>
      <dgm:spPr/>
    </dgm:pt>
    <dgm:pt modelId="{32CC70A3-5DCC-47CC-A357-C2A1F31BEBD5}" type="pres">
      <dgm:prSet presAssocID="{C3D495FE-47CA-4558-8266-6AB3E4A0D5FF}" presName="quad2" presStyleLbl="node1" presStyleIdx="1" presStyleCnt="4">
        <dgm:presLayoutVars>
          <dgm:chMax val="0"/>
          <dgm:chPref val="0"/>
          <dgm:bulletEnabled val="1"/>
        </dgm:presLayoutVars>
      </dgm:prSet>
      <dgm:spPr/>
    </dgm:pt>
    <dgm:pt modelId="{04FC3A48-A100-46A0-828D-54997B50C5EC}" type="pres">
      <dgm:prSet presAssocID="{C3D495FE-47CA-4558-8266-6AB3E4A0D5FF}" presName="quad3" presStyleLbl="node1" presStyleIdx="2" presStyleCnt="4">
        <dgm:presLayoutVars>
          <dgm:chMax val="0"/>
          <dgm:chPref val="0"/>
          <dgm:bulletEnabled val="1"/>
        </dgm:presLayoutVars>
      </dgm:prSet>
      <dgm:spPr/>
    </dgm:pt>
    <dgm:pt modelId="{E08E0786-5514-49EE-B8DE-E5BE16AAE3BB}" type="pres">
      <dgm:prSet presAssocID="{C3D495FE-47CA-4558-8266-6AB3E4A0D5FF}" presName="quad4" presStyleLbl="node1" presStyleIdx="3" presStyleCnt="4">
        <dgm:presLayoutVars>
          <dgm:chMax val="0"/>
          <dgm:chPref val="0"/>
          <dgm:bulletEnabled val="1"/>
        </dgm:presLayoutVars>
      </dgm:prSet>
      <dgm:spPr/>
    </dgm:pt>
  </dgm:ptLst>
  <dgm:cxnLst>
    <dgm:cxn modelId="{9DF4D01D-0006-4705-BAC9-6E32760BAE2B}" type="presOf" srcId="{2ABEA3BA-B8EC-4066-A8E6-8535D6275AE5}" destId="{E08E0786-5514-49EE-B8DE-E5BE16AAE3BB}" srcOrd="0" destOrd="0" presId="urn:microsoft.com/office/officeart/2005/8/layout/matrix3"/>
    <dgm:cxn modelId="{5EB2EA28-05FA-4750-B55F-95654EFD470F}" type="presOf" srcId="{82FD7009-01DC-4592-A78C-D13CACEB4A10}" destId="{32CC70A3-5DCC-47CC-A357-C2A1F31BEBD5}" srcOrd="0" destOrd="0" presId="urn:microsoft.com/office/officeart/2005/8/layout/matrix3"/>
    <dgm:cxn modelId="{D0DDB332-41C8-4087-8807-F6174A17C986}" srcId="{C3D495FE-47CA-4558-8266-6AB3E4A0D5FF}" destId="{A0BE2169-FB89-4EAC-8F55-57158C6BA20B}" srcOrd="0" destOrd="0" parTransId="{97034A41-8B4D-44EE-9742-C3999C259001}" sibTransId="{2C912057-995A-4BF5-BE5B-7A4C69F695E5}"/>
    <dgm:cxn modelId="{CB4C6654-8CA2-4564-B43B-D30A9E4FE4AB}" srcId="{C3D495FE-47CA-4558-8266-6AB3E4A0D5FF}" destId="{41AE9C21-F012-4B32-B6C9-160AF61E202F}" srcOrd="2" destOrd="0" parTransId="{C2B236BA-5DA9-49A7-90B2-628FF3A1345C}" sibTransId="{B34001BF-7306-4B9B-AF04-AF4FCE2D856E}"/>
    <dgm:cxn modelId="{4EE02E83-A0DC-4EA8-B367-05B15EFCDDE3}" srcId="{C3D495FE-47CA-4558-8266-6AB3E4A0D5FF}" destId="{82FD7009-01DC-4592-A78C-D13CACEB4A10}" srcOrd="1" destOrd="0" parTransId="{96D36296-C2B7-4108-BDC8-94426A3F22D6}" sibTransId="{C10BCED5-0110-435C-A331-F1A0C6B4A75A}"/>
    <dgm:cxn modelId="{B5FC25A8-6551-4F5A-A9C8-BE7ED455856B}" srcId="{C3D495FE-47CA-4558-8266-6AB3E4A0D5FF}" destId="{2ABEA3BA-B8EC-4066-A8E6-8535D6275AE5}" srcOrd="3" destOrd="0" parTransId="{0D027D73-879E-42DC-B954-43FF385B482D}" sibTransId="{E9458F21-49ED-40ED-AB4D-7D397AF53C22}"/>
    <dgm:cxn modelId="{3E2E56B8-0A6D-482A-AEB7-823E34A4D3BC}" type="presOf" srcId="{41AE9C21-F012-4B32-B6C9-160AF61E202F}" destId="{04FC3A48-A100-46A0-828D-54997B50C5EC}" srcOrd="0" destOrd="0" presId="urn:microsoft.com/office/officeart/2005/8/layout/matrix3"/>
    <dgm:cxn modelId="{5F430CDD-7881-41BD-8636-18B8D7A5C5FF}" type="presOf" srcId="{C3D495FE-47CA-4558-8266-6AB3E4A0D5FF}" destId="{07B78B92-F1D0-4F61-AAA1-AC72885081C6}" srcOrd="0" destOrd="0" presId="urn:microsoft.com/office/officeart/2005/8/layout/matrix3"/>
    <dgm:cxn modelId="{26EA26F0-2E48-46FA-BA0D-E7D072586A3A}" type="presOf" srcId="{A0BE2169-FB89-4EAC-8F55-57158C6BA20B}" destId="{1DCA745A-7F80-47B9-ACEF-F9A340F3FCDD}" srcOrd="0" destOrd="0" presId="urn:microsoft.com/office/officeart/2005/8/layout/matrix3"/>
    <dgm:cxn modelId="{8D5A7A3A-32E0-485D-95BA-74429D086013}" type="presParOf" srcId="{07B78B92-F1D0-4F61-AAA1-AC72885081C6}" destId="{4FAB68AD-8BD0-4E5E-A1F6-C52D59EEC42E}" srcOrd="0" destOrd="0" presId="urn:microsoft.com/office/officeart/2005/8/layout/matrix3"/>
    <dgm:cxn modelId="{F40C4D75-F41C-4AFA-8509-504E86DA0022}" type="presParOf" srcId="{07B78B92-F1D0-4F61-AAA1-AC72885081C6}" destId="{1DCA745A-7F80-47B9-ACEF-F9A340F3FCDD}" srcOrd="1" destOrd="0" presId="urn:microsoft.com/office/officeart/2005/8/layout/matrix3"/>
    <dgm:cxn modelId="{A4C9075E-C59B-4AAF-846B-6DF9F34A9D8D}" type="presParOf" srcId="{07B78B92-F1D0-4F61-AAA1-AC72885081C6}" destId="{32CC70A3-5DCC-47CC-A357-C2A1F31BEBD5}" srcOrd="2" destOrd="0" presId="urn:microsoft.com/office/officeart/2005/8/layout/matrix3"/>
    <dgm:cxn modelId="{1DFEB758-B62B-4FC1-B0AA-9CE664818B7D}" type="presParOf" srcId="{07B78B92-F1D0-4F61-AAA1-AC72885081C6}" destId="{04FC3A48-A100-46A0-828D-54997B50C5EC}" srcOrd="3" destOrd="0" presId="urn:microsoft.com/office/officeart/2005/8/layout/matrix3"/>
    <dgm:cxn modelId="{7D46B059-142B-44C2-ADAF-03F57D548A66}" type="presParOf" srcId="{07B78B92-F1D0-4F61-AAA1-AC72885081C6}" destId="{E08E0786-5514-49EE-B8DE-E5BE16AAE3B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B68AD-8BD0-4E5E-A1F6-C52D59EEC42E}">
      <dsp:nvSpPr>
        <dsp:cNvPr id="0" name=""/>
        <dsp:cNvSpPr/>
      </dsp:nvSpPr>
      <dsp:spPr>
        <a:xfrm>
          <a:off x="682185" y="0"/>
          <a:ext cx="5536141" cy="553614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A745A-7F80-47B9-ACEF-F9A340F3FCDD}">
      <dsp:nvSpPr>
        <dsp:cNvPr id="0" name=""/>
        <dsp:cNvSpPr/>
      </dsp:nvSpPr>
      <dsp:spPr>
        <a:xfrm>
          <a:off x="1208118" y="525933"/>
          <a:ext cx="2159094" cy="21590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Operating system: Windows</a:t>
          </a:r>
        </a:p>
      </dsp:txBody>
      <dsp:txXfrm>
        <a:off x="1313516" y="631331"/>
        <a:ext cx="1948298" cy="1948298"/>
      </dsp:txXfrm>
    </dsp:sp>
    <dsp:sp modelId="{32CC70A3-5DCC-47CC-A357-C2A1F31BEBD5}">
      <dsp:nvSpPr>
        <dsp:cNvPr id="0" name=""/>
        <dsp:cNvSpPr/>
      </dsp:nvSpPr>
      <dsp:spPr>
        <a:xfrm>
          <a:off x="3533298" y="525933"/>
          <a:ext cx="2159094" cy="215909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Technology: Python 3.6</a:t>
          </a:r>
        </a:p>
      </dsp:txBody>
      <dsp:txXfrm>
        <a:off x="3638696" y="631331"/>
        <a:ext cx="1948298" cy="1948298"/>
      </dsp:txXfrm>
    </dsp:sp>
    <dsp:sp modelId="{04FC3A48-A100-46A0-828D-54997B50C5EC}">
      <dsp:nvSpPr>
        <dsp:cNvPr id="0" name=""/>
        <dsp:cNvSpPr/>
      </dsp:nvSpPr>
      <dsp:spPr>
        <a:xfrm>
          <a:off x="1208118" y="2851112"/>
          <a:ext cx="2159094" cy="215909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IDE: Pycharm</a:t>
          </a:r>
        </a:p>
      </dsp:txBody>
      <dsp:txXfrm>
        <a:off x="1313516" y="2956510"/>
        <a:ext cx="1948298" cy="1948298"/>
      </dsp:txXfrm>
    </dsp:sp>
    <dsp:sp modelId="{E08E0786-5514-49EE-B8DE-E5BE16AAE3BB}">
      <dsp:nvSpPr>
        <dsp:cNvPr id="0" name=""/>
        <dsp:cNvSpPr/>
      </dsp:nvSpPr>
      <dsp:spPr>
        <a:xfrm>
          <a:off x="3533298" y="2851112"/>
          <a:ext cx="2159094" cy="215909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Data Base: MySQL5.5</a:t>
          </a:r>
        </a:p>
      </dsp:txBody>
      <dsp:txXfrm>
        <a:off x="3638696" y="2956510"/>
        <a:ext cx="1948298" cy="194829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018E-78CA-9019-A5D4-60B041956B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EEB94-8913-65D2-9CE6-6013AB382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31F172-7435-E45A-259F-AE81779DA39A}"/>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5" name="Footer Placeholder 4">
            <a:extLst>
              <a:ext uri="{FF2B5EF4-FFF2-40B4-BE49-F238E27FC236}">
                <a16:creationId xmlns:a16="http://schemas.microsoft.com/office/drawing/2014/main" id="{6231737A-818C-12B1-AEE2-54C6AB319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0DB24-A7B0-CE9C-CD8B-BBABCEEA8C97}"/>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283520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490F-A2C6-1DBC-5C28-6A07A6B462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C3B342-0044-C74B-BC62-D512E78056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B85EB-5A79-19A8-8520-F0890E30E768}"/>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5" name="Footer Placeholder 4">
            <a:extLst>
              <a:ext uri="{FF2B5EF4-FFF2-40B4-BE49-F238E27FC236}">
                <a16:creationId xmlns:a16="http://schemas.microsoft.com/office/drawing/2014/main" id="{E67FF9AD-A4AA-C7A4-BC6E-77AB77772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B5140-EED7-56F8-6864-5AEB9AE2A39D}"/>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314962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616C9D-515B-3A9C-8E51-BB6C640A1B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DE3DEA-64B8-A7D4-A360-DA2A25E15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6F04B-DF56-1C2A-93D7-81A74FBDC56F}"/>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5" name="Footer Placeholder 4">
            <a:extLst>
              <a:ext uri="{FF2B5EF4-FFF2-40B4-BE49-F238E27FC236}">
                <a16:creationId xmlns:a16="http://schemas.microsoft.com/office/drawing/2014/main" id="{F6F2A5D9-BCC4-8A48-1372-E28066C17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4DB46-F43A-E27D-CD51-258CFA6F2642}"/>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329714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9F01-BE47-F8AA-586B-991C09F52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4A78B0-9F36-6435-5540-14997A6F6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04316-21A5-7B0F-2A70-B39E40907326}"/>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5" name="Footer Placeholder 4">
            <a:extLst>
              <a:ext uri="{FF2B5EF4-FFF2-40B4-BE49-F238E27FC236}">
                <a16:creationId xmlns:a16="http://schemas.microsoft.com/office/drawing/2014/main" id="{6013FBB0-FC01-20A3-8E6C-22AF4D6A9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8402B-9B87-061A-75B6-E05E7097B653}"/>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258438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A5FE-C868-0C7C-A5CD-B97D26E2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80B330-8E0C-568C-DD35-CF6D76864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7B4149-AA55-987B-BA91-58FC155FD846}"/>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5" name="Footer Placeholder 4">
            <a:extLst>
              <a:ext uri="{FF2B5EF4-FFF2-40B4-BE49-F238E27FC236}">
                <a16:creationId xmlns:a16="http://schemas.microsoft.com/office/drawing/2014/main" id="{0F9B41BD-4C86-294C-7CF3-19680A437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68D26-BDA2-135B-E6CC-D77420CEDE77}"/>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302400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63CA-C838-CE65-9133-00F341397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DF6DB-0709-E4D9-DA2D-FCF2963634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52A2AD-C50E-B6D0-3977-8429C5984D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34E333-1A9D-ADBF-A983-9E05F207D58C}"/>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6" name="Footer Placeholder 5">
            <a:extLst>
              <a:ext uri="{FF2B5EF4-FFF2-40B4-BE49-F238E27FC236}">
                <a16:creationId xmlns:a16="http://schemas.microsoft.com/office/drawing/2014/main" id="{92F6F14F-1944-A1F1-FA9F-8569E85B7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EE96D-998F-219D-25FA-DFFCF845BF46}"/>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33981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2ED0-1A90-6518-B671-324E1DAAC2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0722B-CCA4-1ABC-C5EE-1D4F6ED97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06131-098F-6CFA-70C8-EC09758B4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A29E3A-5544-3953-86FF-BF8D71451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DC7938-7776-E0CF-6173-856A009430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7BA5B7-3E8B-744D-3C52-BB0013EB19DE}"/>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8" name="Footer Placeholder 7">
            <a:extLst>
              <a:ext uri="{FF2B5EF4-FFF2-40B4-BE49-F238E27FC236}">
                <a16:creationId xmlns:a16="http://schemas.microsoft.com/office/drawing/2014/main" id="{FCF6707E-AE11-046E-74D3-4C495016DC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D2EE1D-A202-56EC-F1CE-0AD42173F105}"/>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207000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0CDB-8B0C-1F45-B055-020F65B0F5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C11A86-EB76-840E-3974-2F2010367EED}"/>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4" name="Footer Placeholder 3">
            <a:extLst>
              <a:ext uri="{FF2B5EF4-FFF2-40B4-BE49-F238E27FC236}">
                <a16:creationId xmlns:a16="http://schemas.microsoft.com/office/drawing/2014/main" id="{062D5C75-1B1F-0B10-7195-0B5F21137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8EA512-6651-7F65-D824-5DB001978FD4}"/>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94857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9190E-872D-F073-BDDF-F88B89EC2C4D}"/>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3" name="Footer Placeholder 2">
            <a:extLst>
              <a:ext uri="{FF2B5EF4-FFF2-40B4-BE49-F238E27FC236}">
                <a16:creationId xmlns:a16="http://schemas.microsoft.com/office/drawing/2014/main" id="{9224D654-1AFB-F607-BA09-2A0811DC26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E369E-E8B6-116B-80A8-FB30296F9F4D}"/>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40715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2CFF-EFB5-1B74-1D12-BCD72ADEE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2B2265-6F6A-A190-F476-2E0F322FD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9529DF-F6CD-528A-61DB-F4AA3F70F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8CEF9-1F24-0CEB-903F-400B3C5C7776}"/>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6" name="Footer Placeholder 5">
            <a:extLst>
              <a:ext uri="{FF2B5EF4-FFF2-40B4-BE49-F238E27FC236}">
                <a16:creationId xmlns:a16="http://schemas.microsoft.com/office/drawing/2014/main" id="{76ACC052-A41F-18B2-5EF7-65621292F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3A9B3-243D-71A5-4E8A-455EB123C6E6}"/>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40962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2F5C-61E6-0630-258E-59807C16B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8C0674-E343-BB70-AAE1-72785C5E1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E87AB-8D28-6C64-6815-21EF9321A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87DF5-E5C3-50AE-25C1-8A7D8FEBAAE4}"/>
              </a:ext>
            </a:extLst>
          </p:cNvPr>
          <p:cNvSpPr>
            <a:spLocks noGrp="1"/>
          </p:cNvSpPr>
          <p:nvPr>
            <p:ph type="dt" sz="half" idx="10"/>
          </p:nvPr>
        </p:nvSpPr>
        <p:spPr/>
        <p:txBody>
          <a:bodyPr/>
          <a:lstStyle/>
          <a:p>
            <a:fld id="{3A8ACC95-174B-4FC3-A672-60C4D9ACFF37}" type="datetimeFigureOut">
              <a:rPr lang="en-US" smtClean="0"/>
              <a:t>11/30/2023</a:t>
            </a:fld>
            <a:endParaRPr lang="en-US"/>
          </a:p>
        </p:txBody>
      </p:sp>
      <p:sp>
        <p:nvSpPr>
          <p:cNvPr id="6" name="Footer Placeholder 5">
            <a:extLst>
              <a:ext uri="{FF2B5EF4-FFF2-40B4-BE49-F238E27FC236}">
                <a16:creationId xmlns:a16="http://schemas.microsoft.com/office/drawing/2014/main" id="{95E66460-53D3-94FE-4162-B0C0CB866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A0423-7AE3-CE67-B3D9-B1D2F2E3C165}"/>
              </a:ext>
            </a:extLst>
          </p:cNvPr>
          <p:cNvSpPr>
            <a:spLocks noGrp="1"/>
          </p:cNvSpPr>
          <p:nvPr>
            <p:ph type="sldNum" sz="quarter" idx="12"/>
          </p:nvPr>
        </p:nvSpPr>
        <p:spPr/>
        <p:txBody>
          <a:bodyPr/>
          <a:lstStyle/>
          <a:p>
            <a:fld id="{87D0B4C8-1582-4749-A20A-704B3B666018}" type="slidenum">
              <a:rPr lang="en-US" smtClean="0"/>
              <a:t>‹#›</a:t>
            </a:fld>
            <a:endParaRPr lang="en-US"/>
          </a:p>
        </p:txBody>
      </p:sp>
    </p:spTree>
    <p:extLst>
      <p:ext uri="{BB962C8B-B14F-4D97-AF65-F5344CB8AC3E}">
        <p14:creationId xmlns:p14="http://schemas.microsoft.com/office/powerpoint/2010/main" val="248433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9E33D-3C4B-25E2-17E6-3A96BAEA5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58C190-6E38-0B5E-930D-7AAAEA2D35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3DE60-6F1B-8C74-E76D-9A6B182B0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ACC95-174B-4FC3-A672-60C4D9ACFF37}" type="datetimeFigureOut">
              <a:rPr lang="en-US" smtClean="0"/>
              <a:t>11/30/2023</a:t>
            </a:fld>
            <a:endParaRPr lang="en-US"/>
          </a:p>
        </p:txBody>
      </p:sp>
      <p:sp>
        <p:nvSpPr>
          <p:cNvPr id="5" name="Footer Placeholder 4">
            <a:extLst>
              <a:ext uri="{FF2B5EF4-FFF2-40B4-BE49-F238E27FC236}">
                <a16:creationId xmlns:a16="http://schemas.microsoft.com/office/drawing/2014/main" id="{ED0C7688-E5DB-3BFC-9EA6-52181C688C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9796B3-AEF5-2867-F70B-F1AB1453C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0B4C8-1582-4749-A20A-704B3B666018}" type="slidenum">
              <a:rPr lang="en-US" smtClean="0"/>
              <a:t>‹#›</a:t>
            </a:fld>
            <a:endParaRPr lang="en-US"/>
          </a:p>
        </p:txBody>
      </p:sp>
    </p:spTree>
    <p:extLst>
      <p:ext uri="{BB962C8B-B14F-4D97-AF65-F5344CB8AC3E}">
        <p14:creationId xmlns:p14="http://schemas.microsoft.com/office/powerpoint/2010/main" val="1480196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558A2-AC56-A1BD-9A8A-C79093726E91}"/>
              </a:ext>
            </a:extLst>
          </p:cNvPr>
          <p:cNvSpPr>
            <a:spLocks noGrp="1"/>
          </p:cNvSpPr>
          <p:nvPr>
            <p:ph type="ctrTitle"/>
          </p:nvPr>
        </p:nvSpPr>
        <p:spPr>
          <a:xfrm>
            <a:off x="4654296" y="640080"/>
            <a:ext cx="6894576" cy="3566160"/>
          </a:xfrm>
        </p:spPr>
        <p:txBody>
          <a:bodyPr anchor="b">
            <a:normAutofit/>
          </a:bodyPr>
          <a:lstStyle/>
          <a:p>
            <a:pPr algn="l"/>
            <a:r>
              <a:rPr lang="en-US" sz="4600" b="1">
                <a:effectLst/>
                <a:latin typeface="Times New Roman" panose="02020603050405020304" pitchFamily="18" charset="0"/>
                <a:ea typeface="Times New Roman" panose="02020603050405020304" pitchFamily="18" charset="0"/>
              </a:rPr>
              <a:t>Detection of a Drive Drowsiness based on Eyes closure and Yawning using Aspect Ratio</a:t>
            </a:r>
            <a:br>
              <a:rPr lang="en-US" sz="4600" b="1">
                <a:effectLst/>
                <a:latin typeface="Times New Roman" panose="02020603050405020304" pitchFamily="18" charset="0"/>
                <a:ea typeface="Times New Roman" panose="02020603050405020304" pitchFamily="18" charset="0"/>
              </a:rPr>
            </a:br>
            <a:endParaRPr lang="en-US" sz="4600"/>
          </a:p>
        </p:txBody>
      </p:sp>
      <p:sp>
        <p:nvSpPr>
          <p:cNvPr id="3" name="Subtitle 2">
            <a:extLst>
              <a:ext uri="{FF2B5EF4-FFF2-40B4-BE49-F238E27FC236}">
                <a16:creationId xmlns:a16="http://schemas.microsoft.com/office/drawing/2014/main" id="{E0486F33-EE66-1C5C-9834-0AEEC6B4F808}"/>
              </a:ext>
            </a:extLst>
          </p:cNvPr>
          <p:cNvSpPr>
            <a:spLocks noGrp="1"/>
          </p:cNvSpPr>
          <p:nvPr>
            <p:ph type="subTitle" idx="1"/>
          </p:nvPr>
        </p:nvSpPr>
        <p:spPr>
          <a:xfrm>
            <a:off x="4654296" y="4636008"/>
            <a:ext cx="6894576" cy="1572768"/>
          </a:xfrm>
        </p:spPr>
        <p:txBody>
          <a:bodyPr>
            <a:normAutofit/>
          </a:bodyPr>
          <a:lstStyle/>
          <a:p>
            <a:pPr algn="l"/>
            <a:r>
              <a:rPr lang="en-US" sz="1500"/>
              <a:t>							Shaik Amer Sohail</a:t>
            </a:r>
            <a:br>
              <a:rPr lang="en-US" sz="1500"/>
            </a:br>
            <a:r>
              <a:rPr lang="en-US" sz="1500"/>
              <a:t>							00848852</a:t>
            </a:r>
          </a:p>
          <a:p>
            <a:pPr algn="l"/>
            <a:r>
              <a:rPr lang="en-US" sz="1500"/>
              <a:t>							DSCI-6612-02</a:t>
            </a:r>
          </a:p>
        </p:txBody>
      </p:sp>
      <p:pic>
        <p:nvPicPr>
          <p:cNvPr id="5" name="Picture 4">
            <a:extLst>
              <a:ext uri="{FF2B5EF4-FFF2-40B4-BE49-F238E27FC236}">
                <a16:creationId xmlns:a16="http://schemas.microsoft.com/office/drawing/2014/main" id="{6F127223-92CC-AD2B-A2B7-F8588A0EA612}"/>
              </a:ext>
            </a:extLst>
          </p:cNvPr>
          <p:cNvPicPr>
            <a:picLocks noChangeAspect="1"/>
          </p:cNvPicPr>
          <p:nvPr/>
        </p:nvPicPr>
        <p:blipFill rotWithShape="1">
          <a:blip r:embed="rId2"/>
          <a:srcRect l="49343" r="17440"/>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233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D29D64B-939A-195A-31E8-63D6C00DC55B}"/>
              </a:ext>
            </a:extLst>
          </p:cNvPr>
          <p:cNvSpPr>
            <a:spLocks noGrp="1"/>
          </p:cNvSpPr>
          <p:nvPr>
            <p:ph idx="1"/>
          </p:nvPr>
        </p:nvSpPr>
        <p:spPr>
          <a:xfrm>
            <a:off x="4654295" y="502920"/>
            <a:ext cx="6894576" cy="1463040"/>
          </a:xfrm>
        </p:spPr>
        <p:txBody>
          <a:bodyPr anchor="ctr">
            <a:normAutofit/>
          </a:bodyPr>
          <a:lstStyle/>
          <a:p>
            <a:pPr marL="0" indent="0">
              <a:buNone/>
            </a:pPr>
            <a:r>
              <a:rPr lang="en-US" sz="2200"/>
              <a:t>Data set</a:t>
            </a:r>
          </a:p>
        </p:txBody>
      </p:sp>
      <p:pic>
        <p:nvPicPr>
          <p:cNvPr id="5" name="Content Placeholder 4" descr="A screenshot of a computer screen&#10;&#10;Description automatically generated">
            <a:extLst>
              <a:ext uri="{FF2B5EF4-FFF2-40B4-BE49-F238E27FC236}">
                <a16:creationId xmlns:a16="http://schemas.microsoft.com/office/drawing/2014/main" id="{538346C9-D999-0E10-F740-6D4E50C08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12" y="2290936"/>
            <a:ext cx="7723983" cy="3959352"/>
          </a:xfrm>
          <a:prstGeom prst="rect">
            <a:avLst/>
          </a:prstGeom>
        </p:spPr>
      </p:pic>
    </p:spTree>
    <p:extLst>
      <p:ext uri="{BB962C8B-B14F-4D97-AF65-F5344CB8AC3E}">
        <p14:creationId xmlns:p14="http://schemas.microsoft.com/office/powerpoint/2010/main" val="134353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64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DCD20C0-876F-AF5D-8457-5B285A5959A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SQL Data set</a:t>
            </a:r>
          </a:p>
        </p:txBody>
      </p:sp>
      <p:pic>
        <p:nvPicPr>
          <p:cNvPr id="5" name="Content Placeholder 4" descr="A screenshot of a computer&#10;&#10;Description automatically generated">
            <a:extLst>
              <a:ext uri="{FF2B5EF4-FFF2-40B4-BE49-F238E27FC236}">
                <a16:creationId xmlns:a16="http://schemas.microsoft.com/office/drawing/2014/main" id="{8380FCE7-0899-A92D-B663-77769D5C7D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554183"/>
            <a:ext cx="7347537" cy="4868324"/>
          </a:xfrm>
          <a:prstGeom prst="rect">
            <a:avLst/>
          </a:prstGeom>
        </p:spPr>
      </p:pic>
    </p:spTree>
    <p:extLst>
      <p:ext uri="{BB962C8B-B14F-4D97-AF65-F5344CB8AC3E}">
        <p14:creationId xmlns:p14="http://schemas.microsoft.com/office/powerpoint/2010/main" val="357900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C5E7D9-5415-664F-82BD-9433EDD2FF52}"/>
              </a:ext>
            </a:extLst>
          </p:cNvPr>
          <p:cNvSpPr>
            <a:spLocks noGrp="1"/>
          </p:cNvSpPr>
          <p:nvPr>
            <p:ph type="title"/>
          </p:nvPr>
        </p:nvSpPr>
        <p:spPr>
          <a:xfrm>
            <a:off x="1137036" y="548640"/>
            <a:ext cx="9916632" cy="1188720"/>
          </a:xfrm>
        </p:spPr>
        <p:txBody>
          <a:bodyPr>
            <a:normAutofit/>
          </a:bodyPr>
          <a:lstStyle/>
          <a:p>
            <a:r>
              <a:rPr lang="en-US" b="1" dirty="0">
                <a:solidFill>
                  <a:schemeClr val="tx1">
                    <a:lumMod val="85000"/>
                    <a:lumOff val="15000"/>
                  </a:schemeClr>
                </a:solidFill>
              </a:rPr>
              <a:t>Conclusion</a:t>
            </a:r>
          </a:p>
        </p:txBody>
      </p:sp>
      <p:sp>
        <p:nvSpPr>
          <p:cNvPr id="3" name="Content Placeholder 2">
            <a:extLst>
              <a:ext uri="{FF2B5EF4-FFF2-40B4-BE49-F238E27FC236}">
                <a16:creationId xmlns:a16="http://schemas.microsoft.com/office/drawing/2014/main" id="{251CD331-C327-09D4-8D2C-C8AB12188F3C}"/>
              </a:ext>
            </a:extLst>
          </p:cNvPr>
          <p:cNvSpPr>
            <a:spLocks noGrp="1"/>
          </p:cNvSpPr>
          <p:nvPr>
            <p:ph idx="1"/>
          </p:nvPr>
        </p:nvSpPr>
        <p:spPr>
          <a:xfrm>
            <a:off x="1957987" y="2431767"/>
            <a:ext cx="8276026" cy="3685156"/>
          </a:xfrm>
        </p:spPr>
        <p:txBody>
          <a:bodyPr anchor="ctr">
            <a:normAutofit/>
          </a:bodyPr>
          <a:lstStyle/>
          <a:p>
            <a:pPr marL="0" indent="0">
              <a:buNone/>
            </a:pPr>
            <a:r>
              <a:rPr lang="en-US" sz="2000" dirty="0">
                <a:solidFill>
                  <a:schemeClr val="tx1">
                    <a:lumMod val="85000"/>
                    <a:lumOff val="15000"/>
                  </a:schemeClr>
                </a:solidFill>
              </a:rPr>
              <a:t>The system achieves accurate driver drowsiness detection by leveraging three aspect ratios derived from visual behaviors. Additionally, an SVM (Support Vector Machine) classifier has been implemented to predict drowsy status, distinguishing between normal, yawning, head bending, and eye closing. The SVM classifier demonstrates a high accuracy of 95%, surpassing the performance of the naïve Bayes classifier. In comparison to previous methods such as physiological or vehicle-based approaches, the current system significantly improves the detection of drowsiness in drivers.</a:t>
            </a:r>
          </a:p>
        </p:txBody>
      </p:sp>
    </p:spTree>
    <p:extLst>
      <p:ext uri="{BB962C8B-B14F-4D97-AF65-F5344CB8AC3E}">
        <p14:creationId xmlns:p14="http://schemas.microsoft.com/office/powerpoint/2010/main" val="45919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3FA7FDD8-3761-22BB-9CB4-FB62FCB8C314}"/>
              </a:ext>
            </a:extLst>
          </p:cNvPr>
          <p:cNvSpPr>
            <a:spLocks noGrp="1"/>
          </p:cNvSpPr>
          <p:nvPr>
            <p:ph type="title"/>
          </p:nvPr>
        </p:nvSpPr>
        <p:spPr>
          <a:xfrm>
            <a:off x="1137037" y="887096"/>
            <a:ext cx="7842576" cy="2719133"/>
          </a:xfrm>
        </p:spPr>
        <p:txBody>
          <a:bodyPr vert="horz" lIns="91440" tIns="45720" rIns="91440" bIns="45720" rtlCol="0" anchor="ctr">
            <a:normAutofit/>
          </a:bodyPr>
          <a:lstStyle/>
          <a:p>
            <a:r>
              <a:rPr lang="en-US" kern="1200" dirty="0">
                <a:solidFill>
                  <a:schemeClr val="tx1">
                    <a:lumMod val="85000"/>
                    <a:lumOff val="15000"/>
                  </a:schemeClr>
                </a:solidFill>
                <a:latin typeface="+mj-lt"/>
                <a:ea typeface="+mj-ea"/>
                <a:cs typeface="+mj-cs"/>
              </a:rPr>
              <a:t>Thankyou</a:t>
            </a:r>
          </a:p>
        </p:txBody>
      </p:sp>
    </p:spTree>
    <p:extLst>
      <p:ext uri="{BB962C8B-B14F-4D97-AF65-F5344CB8AC3E}">
        <p14:creationId xmlns:p14="http://schemas.microsoft.com/office/powerpoint/2010/main" val="3882842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AE5900-8147-7A92-1969-3044C46988A1}"/>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E38C903-13BB-520D-801B-916271B4D9B5}"/>
              </a:ext>
            </a:extLst>
          </p:cNvPr>
          <p:cNvSpPr>
            <a:spLocks noGrp="1"/>
          </p:cNvSpPr>
          <p:nvPr>
            <p:ph idx="1"/>
          </p:nvPr>
        </p:nvSpPr>
        <p:spPr>
          <a:xfrm>
            <a:off x="1957987" y="2431765"/>
            <a:ext cx="8276026" cy="3320031"/>
          </a:xfrm>
        </p:spPr>
        <p:txBody>
          <a:bodyPr anchor="ctr">
            <a:normAutofit/>
          </a:bodyPr>
          <a:lstStyle/>
          <a:p>
            <a:pPr marL="0" indent="0">
              <a:spcBef>
                <a:spcPct val="0"/>
              </a:spcBef>
              <a:buNone/>
            </a:pPr>
            <a:r>
              <a:rPr lang="en-US" sz="1600" b="1">
                <a:solidFill>
                  <a:schemeClr val="tx1">
                    <a:lumMod val="85000"/>
                    <a:lumOff val="15000"/>
                  </a:schemeClr>
                </a:solidFill>
                <a:latin typeface="+mj-lt"/>
                <a:ea typeface="+mj-ea"/>
                <a:cs typeface="+mj-cs"/>
              </a:rPr>
              <a:t>Objective</a:t>
            </a:r>
            <a:r>
              <a:rPr lang="en-US" sz="1600">
                <a:solidFill>
                  <a:schemeClr val="tx1">
                    <a:lumMod val="85000"/>
                    <a:lumOff val="15000"/>
                  </a:schemeClr>
                </a:solidFill>
                <a:latin typeface="+mj-lt"/>
                <a:ea typeface="+mj-ea"/>
                <a:cs typeface="+mj-cs"/>
              </a:rPr>
              <a:t>: Detect driver drowsiness without adding sensors to minimize cost and system size.</a:t>
            </a:r>
          </a:p>
          <a:p>
            <a:pPr marL="0" indent="0">
              <a:spcBef>
                <a:spcPct val="0"/>
              </a:spcBef>
              <a:buNone/>
            </a:pPr>
            <a:r>
              <a:rPr lang="en-US" sz="1600" b="1">
                <a:solidFill>
                  <a:schemeClr val="tx1">
                    <a:lumMod val="85000"/>
                    <a:lumOff val="15000"/>
                  </a:schemeClr>
                </a:solidFill>
                <a:latin typeface="+mj-lt"/>
                <a:ea typeface="+mj-ea"/>
                <a:cs typeface="+mj-cs"/>
              </a:rPr>
              <a:t>Methodology</a:t>
            </a:r>
            <a:r>
              <a:rPr lang="en-US" sz="1600">
                <a:solidFill>
                  <a:schemeClr val="tx1">
                    <a:lumMod val="85000"/>
                    <a:lumOff val="15000"/>
                  </a:schemeClr>
                </a:solidFill>
                <a:latin typeface="+mj-lt"/>
                <a:ea typeface="+mj-ea"/>
                <a:cs typeface="+mj-cs"/>
              </a:rPr>
              <a:t>:</a:t>
            </a:r>
          </a:p>
          <a:p>
            <a:pPr marL="457200" lvl="1" indent="0">
              <a:spcBef>
                <a:spcPct val="0"/>
              </a:spcBef>
              <a:buNone/>
            </a:pPr>
            <a:r>
              <a:rPr lang="en-US" sz="1600">
                <a:solidFill>
                  <a:schemeClr val="tx1">
                    <a:lumMod val="85000"/>
                    <a:lumOff val="15000"/>
                  </a:schemeClr>
                </a:solidFill>
                <a:latin typeface="+mj-lt"/>
                <a:ea typeface="+mj-ea"/>
                <a:cs typeface="+mj-cs"/>
              </a:rPr>
              <a:t>Utilize visual behaviors through a webcam for drowsiness detection.</a:t>
            </a:r>
          </a:p>
          <a:p>
            <a:pPr marL="457200" lvl="1" indent="0">
              <a:spcBef>
                <a:spcPct val="0"/>
              </a:spcBef>
              <a:buNone/>
            </a:pPr>
            <a:r>
              <a:rPr lang="en-US" sz="1600">
                <a:solidFill>
                  <a:schemeClr val="tx1">
                    <a:lumMod val="85000"/>
                    <a:lumOff val="15000"/>
                  </a:schemeClr>
                </a:solidFill>
                <a:latin typeface="+mj-lt"/>
                <a:ea typeface="+mj-ea"/>
                <a:cs typeface="+mj-cs"/>
              </a:rPr>
              <a:t>Employ HAAR cascade for face detection and landmark detection for facial features.</a:t>
            </a:r>
          </a:p>
          <a:p>
            <a:pPr marL="0" indent="0">
              <a:spcBef>
                <a:spcPct val="0"/>
              </a:spcBef>
              <a:buNone/>
            </a:pPr>
            <a:r>
              <a:rPr lang="en-US" sz="1600" b="1">
                <a:solidFill>
                  <a:schemeClr val="tx1">
                    <a:lumMod val="85000"/>
                    <a:lumOff val="15000"/>
                  </a:schemeClr>
                </a:solidFill>
                <a:latin typeface="+mj-lt"/>
                <a:ea typeface="+mj-ea"/>
                <a:cs typeface="+mj-cs"/>
              </a:rPr>
              <a:t>Visual Behaviors</a:t>
            </a:r>
            <a:r>
              <a:rPr lang="en-US" sz="1600">
                <a:solidFill>
                  <a:schemeClr val="tx1">
                    <a:lumMod val="85000"/>
                    <a:lumOff val="15000"/>
                  </a:schemeClr>
                </a:solidFill>
                <a:latin typeface="+mj-lt"/>
                <a:ea typeface="+mj-ea"/>
                <a:cs typeface="+mj-cs"/>
              </a:rPr>
              <a:t>:</a:t>
            </a:r>
          </a:p>
          <a:p>
            <a:pPr marL="457200" lvl="1" indent="0">
              <a:spcBef>
                <a:spcPct val="0"/>
              </a:spcBef>
              <a:buNone/>
            </a:pPr>
            <a:r>
              <a:rPr lang="en-US" sz="1600">
                <a:solidFill>
                  <a:schemeClr val="tx1">
                    <a:lumMod val="85000"/>
                    <a:lumOff val="15000"/>
                  </a:schemeClr>
                </a:solidFill>
                <a:latin typeface="+mj-lt"/>
                <a:ea typeface="+mj-ea"/>
                <a:cs typeface="+mj-cs"/>
              </a:rPr>
              <a:t>Implement eye aspect ratio, mouth open aspect ratio, and nose length aspect ratio formulas.</a:t>
            </a:r>
          </a:p>
          <a:p>
            <a:pPr marL="457200" lvl="1" indent="0">
              <a:spcBef>
                <a:spcPct val="0"/>
              </a:spcBef>
              <a:buNone/>
            </a:pPr>
            <a:r>
              <a:rPr lang="en-US" sz="1600">
                <a:solidFill>
                  <a:schemeClr val="tx1">
                    <a:lumMod val="85000"/>
                    <a:lumOff val="15000"/>
                  </a:schemeClr>
                </a:solidFill>
                <a:latin typeface="+mj-lt"/>
                <a:ea typeface="+mj-ea"/>
                <a:cs typeface="+mj-cs"/>
              </a:rPr>
              <a:t>Set threshold values for each aspect ratio to determine normal and drowsy states.</a:t>
            </a:r>
          </a:p>
          <a:p>
            <a:pPr marL="0" indent="0">
              <a:spcBef>
                <a:spcPct val="0"/>
              </a:spcBef>
              <a:buNone/>
            </a:pPr>
            <a:r>
              <a:rPr lang="en-US" sz="1600" b="1">
                <a:solidFill>
                  <a:schemeClr val="tx1">
                    <a:lumMod val="85000"/>
                    <a:lumOff val="15000"/>
                  </a:schemeClr>
                </a:solidFill>
                <a:latin typeface="+mj-lt"/>
                <a:ea typeface="+mj-ea"/>
                <a:cs typeface="+mj-cs"/>
              </a:rPr>
              <a:t>Drowsiness Criteria</a:t>
            </a:r>
            <a:r>
              <a:rPr lang="en-US" sz="1600">
                <a:solidFill>
                  <a:schemeClr val="tx1">
                    <a:lumMod val="85000"/>
                    <a:lumOff val="15000"/>
                  </a:schemeClr>
                </a:solidFill>
                <a:latin typeface="+mj-lt"/>
                <a:ea typeface="+mj-ea"/>
                <a:cs typeface="+mj-cs"/>
              </a:rPr>
              <a:t>:</a:t>
            </a:r>
          </a:p>
          <a:p>
            <a:pPr marL="457200" lvl="1" indent="0">
              <a:spcBef>
                <a:spcPct val="0"/>
              </a:spcBef>
              <a:buNone/>
            </a:pPr>
            <a:r>
              <a:rPr lang="en-US" sz="1600">
                <a:solidFill>
                  <a:schemeClr val="tx1">
                    <a:lumMod val="85000"/>
                    <a:lumOff val="15000"/>
                  </a:schemeClr>
                </a:solidFill>
                <a:latin typeface="+mj-lt"/>
                <a:ea typeface="+mj-ea"/>
                <a:cs typeface="+mj-cs"/>
              </a:rPr>
              <a:t>Yawning detection: Aspect ratio greater than 0.6.</a:t>
            </a:r>
          </a:p>
          <a:p>
            <a:pPr marL="457200" lvl="1" indent="0">
              <a:spcBef>
                <a:spcPct val="0"/>
              </a:spcBef>
              <a:buNone/>
            </a:pPr>
            <a:r>
              <a:rPr lang="en-US" sz="1600">
                <a:solidFill>
                  <a:schemeClr val="tx1">
                    <a:lumMod val="85000"/>
                    <a:lumOff val="15000"/>
                  </a:schemeClr>
                </a:solidFill>
                <a:latin typeface="+mj-lt"/>
                <a:ea typeface="+mj-ea"/>
                <a:cs typeface="+mj-cs"/>
              </a:rPr>
              <a:t>Head bending: Aspect ratio less than 0.7 or greater than 1.2.</a:t>
            </a:r>
          </a:p>
          <a:p>
            <a:pPr marL="457200" lvl="1" indent="0">
              <a:spcBef>
                <a:spcPct val="0"/>
              </a:spcBef>
              <a:buNone/>
            </a:pPr>
            <a:r>
              <a:rPr lang="en-US" sz="1600">
                <a:solidFill>
                  <a:schemeClr val="tx1">
                    <a:lumMod val="85000"/>
                    <a:lumOff val="15000"/>
                  </a:schemeClr>
                </a:solidFill>
                <a:latin typeface="+mj-lt"/>
                <a:ea typeface="+mj-ea"/>
                <a:cs typeface="+mj-cs"/>
              </a:rPr>
              <a:t>Eye aspect ratio exceeding the threshold.</a:t>
            </a:r>
          </a:p>
          <a:p>
            <a:pPr marL="0" indent="0">
              <a:spcBef>
                <a:spcPct val="0"/>
              </a:spcBef>
              <a:buNone/>
            </a:pPr>
            <a:r>
              <a:rPr lang="en-US" sz="1600" b="1">
                <a:solidFill>
                  <a:schemeClr val="tx1">
                    <a:lumMod val="85000"/>
                    <a:lumOff val="15000"/>
                  </a:schemeClr>
                </a:solidFill>
                <a:latin typeface="+mj-lt"/>
                <a:ea typeface="+mj-ea"/>
                <a:cs typeface="+mj-cs"/>
              </a:rPr>
              <a:t>Alert System</a:t>
            </a:r>
            <a:r>
              <a:rPr lang="en-US" sz="1600">
                <a:solidFill>
                  <a:schemeClr val="tx1">
                    <a:lumMod val="85000"/>
                    <a:lumOff val="15000"/>
                  </a:schemeClr>
                </a:solidFill>
                <a:latin typeface="+mj-lt"/>
                <a:ea typeface="+mj-ea"/>
                <a:cs typeface="+mj-cs"/>
              </a:rPr>
              <a:t>:</a:t>
            </a:r>
          </a:p>
          <a:p>
            <a:pPr marL="457200" lvl="1" indent="0">
              <a:spcBef>
                <a:spcPct val="0"/>
              </a:spcBef>
              <a:buNone/>
            </a:pPr>
            <a:r>
              <a:rPr lang="en-US" sz="1600">
                <a:solidFill>
                  <a:schemeClr val="tx1">
                    <a:lumMod val="85000"/>
                    <a:lumOff val="15000"/>
                  </a:schemeClr>
                </a:solidFill>
                <a:latin typeface="+mj-lt"/>
                <a:ea typeface="+mj-ea"/>
                <a:cs typeface="+mj-cs"/>
              </a:rPr>
              <a:t>Generate drowsy alerts if yawning and head bending criteria are met.</a:t>
            </a:r>
          </a:p>
          <a:p>
            <a:pPr marL="457200" lvl="1" indent="0">
              <a:spcBef>
                <a:spcPct val="0"/>
              </a:spcBef>
              <a:buNone/>
            </a:pPr>
            <a:r>
              <a:rPr lang="en-US" sz="1600">
                <a:solidFill>
                  <a:schemeClr val="tx1">
                    <a:lumMod val="85000"/>
                    <a:lumOff val="15000"/>
                  </a:schemeClr>
                </a:solidFill>
                <a:latin typeface="+mj-lt"/>
                <a:ea typeface="+mj-ea"/>
                <a:cs typeface="+mj-cs"/>
              </a:rPr>
              <a:t>Activate alert if only eye aspect ratio indicates drowsiness.</a:t>
            </a:r>
          </a:p>
          <a:p>
            <a:endParaRPr lang="en-US" sz="16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4267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B3C451C-0AD2-918D-08FD-8338CACFD802}"/>
              </a:ext>
            </a:extLst>
          </p:cNvPr>
          <p:cNvSpPr>
            <a:spLocks/>
          </p:cNvSpPr>
          <p:nvPr/>
        </p:nvSpPr>
        <p:spPr>
          <a:xfrm>
            <a:off x="962163" y="1291379"/>
            <a:ext cx="3799676" cy="460902"/>
          </a:xfrm>
          <a:prstGeom prst="rect">
            <a:avLst/>
          </a:prstGeom>
        </p:spPr>
        <p:txBody>
          <a:bodyPr/>
          <a:lstStyle/>
          <a:p>
            <a:pPr defTabSz="667512">
              <a:spcAft>
                <a:spcPts val="600"/>
              </a:spcAft>
            </a:pPr>
            <a:r>
              <a:rPr lang="en-US" sz="2000" kern="1200" dirty="0">
                <a:solidFill>
                  <a:schemeClr val="tx1"/>
                </a:solidFill>
                <a:latin typeface="+mn-lt"/>
                <a:ea typeface="+mn-ea"/>
                <a:cs typeface="+mn-cs"/>
              </a:rPr>
              <a:t>Existing System</a:t>
            </a:r>
            <a:endParaRPr lang="en-US" sz="2000" dirty="0"/>
          </a:p>
        </p:txBody>
      </p:sp>
      <p:sp>
        <p:nvSpPr>
          <p:cNvPr id="4" name="Content Placeholder 3">
            <a:extLst>
              <a:ext uri="{FF2B5EF4-FFF2-40B4-BE49-F238E27FC236}">
                <a16:creationId xmlns:a16="http://schemas.microsoft.com/office/drawing/2014/main" id="{CC6C0615-F05E-904A-FA71-3E07247878D3}"/>
              </a:ext>
            </a:extLst>
          </p:cNvPr>
          <p:cNvSpPr>
            <a:spLocks/>
          </p:cNvSpPr>
          <p:nvPr/>
        </p:nvSpPr>
        <p:spPr>
          <a:xfrm>
            <a:off x="962163" y="1922461"/>
            <a:ext cx="3799676" cy="3602586"/>
          </a:xfrm>
          <a:prstGeom prst="rect">
            <a:avLst/>
          </a:prstGeom>
        </p:spPr>
        <p:txBody>
          <a:bodyPr/>
          <a:lstStyle/>
          <a:p>
            <a:pPr defTabSz="667512">
              <a:spcAft>
                <a:spcPts val="600"/>
              </a:spcAft>
              <a:buFont typeface="Arial" panose="020B0604020202020204" pitchFamily="34" charset="0"/>
              <a:buChar char="•"/>
            </a:pPr>
            <a:r>
              <a:rPr lang="en-US" sz="1752" kern="1200" dirty="0">
                <a:solidFill>
                  <a:schemeClr val="tx1"/>
                </a:solidFill>
                <a:latin typeface="+mj-lt"/>
                <a:ea typeface="+mn-ea"/>
                <a:cs typeface="+mn-cs"/>
              </a:rPr>
              <a:t>Vehicle-based and physiological-based techniques used for detecting driver drowsiness.</a:t>
            </a:r>
          </a:p>
          <a:p>
            <a:pPr defTabSz="667512">
              <a:spcAft>
                <a:spcPts val="600"/>
              </a:spcAft>
              <a:buFont typeface="Arial" panose="020B0604020202020204" pitchFamily="34" charset="0"/>
              <a:buChar char="•"/>
            </a:pPr>
            <a:r>
              <a:rPr lang="en-US" sz="1752" kern="1200" dirty="0">
                <a:solidFill>
                  <a:schemeClr val="tx1"/>
                </a:solidFill>
                <a:latin typeface="+mj-lt"/>
                <a:ea typeface="+mn-ea"/>
                <a:cs typeface="+mn-cs"/>
              </a:rPr>
              <a:t>Utilized ECG and heartbeat sensors to measure fatigue levels.</a:t>
            </a:r>
          </a:p>
          <a:p>
            <a:pPr defTabSz="667512">
              <a:spcAft>
                <a:spcPts val="600"/>
              </a:spcAft>
              <a:buFont typeface="Arial" panose="020B0604020202020204" pitchFamily="34" charset="0"/>
              <a:buChar char="•"/>
            </a:pPr>
            <a:r>
              <a:rPr lang="en-US" sz="1752" kern="1200" dirty="0">
                <a:solidFill>
                  <a:schemeClr val="tx1"/>
                </a:solidFill>
                <a:latin typeface="+mj-lt"/>
                <a:ea typeface="+mn-ea"/>
                <a:cs typeface="+mn-cs"/>
              </a:rPr>
              <a:t>Increased system cost and size due to the use of sensors.</a:t>
            </a:r>
          </a:p>
          <a:p>
            <a:pPr defTabSz="667512">
              <a:spcAft>
                <a:spcPts val="600"/>
              </a:spcAft>
              <a:buFont typeface="Arial" panose="020B0604020202020204" pitchFamily="34" charset="0"/>
              <a:buChar char="•"/>
            </a:pPr>
            <a:r>
              <a:rPr lang="en-US" sz="1752" kern="1200" dirty="0">
                <a:solidFill>
                  <a:schemeClr val="tx1"/>
                </a:solidFill>
                <a:latin typeface="+mj-lt"/>
                <a:ea typeface="+mn-ea"/>
                <a:cs typeface="+mn-cs"/>
              </a:rPr>
              <a:t>Avoids the need for sensors attached to the driver.</a:t>
            </a:r>
          </a:p>
          <a:p>
            <a:pPr>
              <a:spcAft>
                <a:spcPts val="600"/>
              </a:spcAft>
            </a:pPr>
            <a:endParaRPr lang="en-US" dirty="0"/>
          </a:p>
        </p:txBody>
      </p:sp>
      <p:sp>
        <p:nvSpPr>
          <p:cNvPr id="5" name="Text Placeholder 4">
            <a:extLst>
              <a:ext uri="{FF2B5EF4-FFF2-40B4-BE49-F238E27FC236}">
                <a16:creationId xmlns:a16="http://schemas.microsoft.com/office/drawing/2014/main" id="{4897818B-CCE1-074A-2775-3131BBD36AC8}"/>
              </a:ext>
            </a:extLst>
          </p:cNvPr>
          <p:cNvSpPr>
            <a:spLocks/>
          </p:cNvSpPr>
          <p:nvPr/>
        </p:nvSpPr>
        <p:spPr>
          <a:xfrm>
            <a:off x="4890483" y="1291379"/>
            <a:ext cx="3818389" cy="545991"/>
          </a:xfrm>
          <a:prstGeom prst="rect">
            <a:avLst/>
          </a:prstGeom>
        </p:spPr>
        <p:txBody>
          <a:bodyPr/>
          <a:lstStyle/>
          <a:p>
            <a:pPr defTabSz="667512">
              <a:spcAft>
                <a:spcPts val="600"/>
              </a:spcAft>
            </a:pPr>
            <a:r>
              <a:rPr lang="en-US" sz="2000" kern="1200" dirty="0">
                <a:solidFill>
                  <a:schemeClr val="tx1"/>
                </a:solidFill>
                <a:latin typeface="+mn-lt"/>
                <a:ea typeface="+mn-ea"/>
                <a:cs typeface="+mn-cs"/>
              </a:rPr>
              <a:t>Proposed System</a:t>
            </a:r>
            <a:endParaRPr lang="en-US" sz="2000" dirty="0"/>
          </a:p>
        </p:txBody>
      </p:sp>
      <p:sp>
        <p:nvSpPr>
          <p:cNvPr id="6" name="Content Placeholder 5">
            <a:extLst>
              <a:ext uri="{FF2B5EF4-FFF2-40B4-BE49-F238E27FC236}">
                <a16:creationId xmlns:a16="http://schemas.microsoft.com/office/drawing/2014/main" id="{DB62793E-2575-B7D9-8AF8-DE56F5FBAEF1}"/>
              </a:ext>
            </a:extLst>
          </p:cNvPr>
          <p:cNvSpPr>
            <a:spLocks/>
          </p:cNvSpPr>
          <p:nvPr/>
        </p:nvSpPr>
        <p:spPr>
          <a:xfrm>
            <a:off x="4890483" y="1922461"/>
            <a:ext cx="3818389" cy="3602586"/>
          </a:xfrm>
          <a:prstGeom prst="rect">
            <a:avLst/>
          </a:prstGeom>
        </p:spPr>
        <p:txBody>
          <a:bodyPr/>
          <a:lstStyle/>
          <a:p>
            <a:pPr defTabSz="667512">
              <a:spcAft>
                <a:spcPts val="600"/>
              </a:spcAft>
            </a:pPr>
            <a:r>
              <a:rPr lang="en-US" sz="1752" kern="1200">
                <a:solidFill>
                  <a:schemeClr val="tx1"/>
                </a:solidFill>
                <a:latin typeface="+mj-lt"/>
                <a:ea typeface="+mn-ea"/>
                <a:cs typeface="+mn-cs"/>
              </a:rPr>
              <a:t>Visual behavior-based system for driver drowsiness detection.</a:t>
            </a:r>
          </a:p>
          <a:p>
            <a:pPr defTabSz="667512">
              <a:spcAft>
                <a:spcPts val="600"/>
              </a:spcAft>
            </a:pPr>
            <a:r>
              <a:rPr lang="en-US" sz="1752" kern="1200">
                <a:solidFill>
                  <a:schemeClr val="tx1"/>
                </a:solidFill>
                <a:latin typeface="+mj-lt"/>
                <a:ea typeface="+mn-ea"/>
                <a:cs typeface="+mn-cs"/>
              </a:rPr>
              <a:t>Utilizes eye aspect ratio, mouth opening ratio, and nose length ratio.</a:t>
            </a:r>
          </a:p>
          <a:p>
            <a:pPr defTabSz="667512">
              <a:spcAft>
                <a:spcPts val="600"/>
              </a:spcAft>
            </a:pPr>
            <a:r>
              <a:rPr lang="en-US" sz="1752" kern="1200">
                <a:solidFill>
                  <a:schemeClr val="tx1"/>
                </a:solidFill>
                <a:latin typeface="+mj-lt"/>
                <a:ea typeface="+mn-ea"/>
                <a:cs typeface="+mn-cs"/>
              </a:rPr>
              <a:t>Defines threshold values for each ratio to determine normal and drowsy states.</a:t>
            </a:r>
          </a:p>
          <a:p>
            <a:pPr defTabSz="667512">
              <a:spcAft>
                <a:spcPts val="600"/>
              </a:spcAft>
            </a:pPr>
            <a:r>
              <a:rPr lang="en-US" sz="1752" kern="1200">
                <a:solidFill>
                  <a:schemeClr val="tx1"/>
                </a:solidFill>
                <a:latin typeface="+mj-lt"/>
                <a:ea typeface="+mn-ea"/>
                <a:cs typeface="+mn-cs"/>
              </a:rPr>
              <a:t>Applies the HAAR cascade algorithm for accurate face detection.</a:t>
            </a:r>
          </a:p>
          <a:p>
            <a:pPr>
              <a:spcAft>
                <a:spcPts val="600"/>
              </a:spcAft>
            </a:pPr>
            <a:endParaRPr lang="en-US"/>
          </a:p>
        </p:txBody>
      </p:sp>
    </p:spTree>
    <p:extLst>
      <p:ext uri="{BB962C8B-B14F-4D97-AF65-F5344CB8AC3E}">
        <p14:creationId xmlns:p14="http://schemas.microsoft.com/office/powerpoint/2010/main" val="35345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22867-E570-5B40-AEA0-F7876C54E8CD}"/>
              </a:ext>
            </a:extLst>
          </p:cNvPr>
          <p:cNvSpPr>
            <a:spLocks noGrp="1"/>
          </p:cNvSpPr>
          <p:nvPr>
            <p:ph type="title"/>
          </p:nvPr>
        </p:nvSpPr>
        <p:spPr>
          <a:xfrm>
            <a:off x="635000" y="640823"/>
            <a:ext cx="3418659" cy="5583148"/>
          </a:xfrm>
        </p:spPr>
        <p:txBody>
          <a:bodyPr anchor="ctr">
            <a:normAutofit/>
          </a:bodyPr>
          <a:lstStyle/>
          <a:p>
            <a:r>
              <a:rPr lang="en-US" sz="5400" b="1"/>
              <a:t>Technology used and software's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034E0EE0-5643-CC7E-ADA3-96C39C07D9C7}"/>
              </a:ext>
            </a:extLst>
          </p:cNvPr>
          <p:cNvGraphicFramePr>
            <a:graphicFrameLocks noGrp="1"/>
          </p:cNvGraphicFramePr>
          <p:nvPr>
            <p:ph idx="1"/>
            <p:extLst>
              <p:ext uri="{D42A27DB-BD31-4B8C-83A1-F6EECF244321}">
                <p14:modId xmlns:p14="http://schemas.microsoft.com/office/powerpoint/2010/main" val="124784042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76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07CA0-DE65-55D4-B27F-2BA5AF42201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Block Diagram</a:t>
            </a:r>
          </a:p>
        </p:txBody>
      </p:sp>
      <p:pic>
        <p:nvPicPr>
          <p:cNvPr id="7" name="Content Placeholder 6">
            <a:extLst>
              <a:ext uri="{FF2B5EF4-FFF2-40B4-BE49-F238E27FC236}">
                <a16:creationId xmlns:a16="http://schemas.microsoft.com/office/drawing/2014/main" id="{57CF6E36-CB57-84EF-6BE1-EDBDFC33C715}"/>
              </a:ext>
            </a:extLst>
          </p:cNvPr>
          <p:cNvPicPr>
            <a:picLocks noGrp="1" noChangeAspect="1"/>
          </p:cNvPicPr>
          <p:nvPr>
            <p:ph idx="1"/>
          </p:nvPr>
        </p:nvPicPr>
        <p:blipFill>
          <a:blip r:embed="rId2"/>
          <a:stretch>
            <a:fillRect/>
          </a:stretch>
        </p:blipFill>
        <p:spPr bwMode="auto">
          <a:xfrm>
            <a:off x="4207933" y="1252780"/>
            <a:ext cx="7347537" cy="4353415"/>
          </a:xfrm>
          <a:prstGeom prst="rect">
            <a:avLst/>
          </a:prstGeom>
          <a:noFill/>
        </p:spPr>
      </p:pic>
    </p:spTree>
    <p:extLst>
      <p:ext uri="{BB962C8B-B14F-4D97-AF65-F5344CB8AC3E}">
        <p14:creationId xmlns:p14="http://schemas.microsoft.com/office/powerpoint/2010/main" val="85881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DF169-92F5-4985-5611-C03965D9DE27}"/>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sz="4400"/>
              <a:t>Eye Aspect Ratio</a:t>
            </a:r>
          </a:p>
        </p:txBody>
      </p:sp>
      <p:pic>
        <p:nvPicPr>
          <p:cNvPr id="1030" name="Picture 6" descr="A Study on Tiredness Assessment by Using Eye Blink Detection">
            <a:extLst>
              <a:ext uri="{FF2B5EF4-FFF2-40B4-BE49-F238E27FC236}">
                <a16:creationId xmlns:a16="http://schemas.microsoft.com/office/drawing/2014/main" id="{9E2C326A-4903-CD1C-35AC-CFB27717D205}"/>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334" r="6713" b="2"/>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A2F895-756E-2BFC-FB9B-51D3A613F3E9}"/>
                  </a:ext>
                </a:extLst>
              </p:cNvPr>
              <p:cNvSpPr>
                <a:spLocks noGrp="1"/>
              </p:cNvSpPr>
              <p:nvPr>
                <p:ph type="body" sz="half" idx="2"/>
              </p:nvPr>
            </p:nvSpPr>
            <p:spPr>
              <a:xfrm>
                <a:off x="6797004" y="670559"/>
                <a:ext cx="4555782" cy="5445076"/>
              </a:xfrm>
            </p:spPr>
            <p:txBody>
              <a:bodyPr vert="horz" lIns="91440" tIns="45720" rIns="91440" bIns="45720" rtlCol="0" anchor="t">
                <a:normAutofit/>
              </a:bodyPr>
              <a:lstStyle/>
              <a:p>
                <a:pPr indent="-228600">
                  <a:buFont typeface="Arial" panose="020B0604020202020204" pitchFamily="34" charset="0"/>
                  <a:buChar char="•"/>
                </a:pPr>
                <a:r>
                  <a:rPr lang="en-US" sz="2000" b="0" i="0">
                    <a:effectLst/>
                  </a:rPr>
                  <a:t>The Eye Aspect Ratio (EAR) is a measure used in computer vision and facial recognition to quantify the opening or closure of the eyes. It is particularly useful in applications like driver drowsiness detection systems, where monitoring the driver's eyes can help determine their level of alertness.</a:t>
                </a:r>
              </a:p>
              <a:p>
                <a:pPr indent="-228600">
                  <a:buFont typeface="Arial" panose="020B0604020202020204" pitchFamily="34" charset="0"/>
                  <a:buChar char="•"/>
                </a:pPr>
                <a:r>
                  <a:rPr lang="en-US" sz="2000" b="0" i="0">
                    <a:effectLst/>
                  </a:rPr>
                  <a:t>The Eye Aspect Ratio is typically calculated using the following formula:</a:t>
                </a:r>
              </a:p>
              <a:p>
                <a:pPr marL="0" indent="-228600">
                  <a:buFont typeface="Arial" panose="020B0604020202020204" pitchFamily="34" charset="0"/>
                  <a:buChar char="•"/>
                </a:pPr>
                <a:r>
                  <a:rPr lang="en-US" sz="2000"/>
                  <a:t>EAR=</a:t>
                </a:r>
                <a14:m>
                  <m:oMath xmlns:m="http://schemas.openxmlformats.org/officeDocument/2006/math">
                    <m:f>
                      <m:fPr>
                        <m:ctrlPr>
                          <a:rPr lang="en-US" sz="2000" i="1">
                            <a:latin typeface="Cambria Math" panose="02040503050406030204" pitchFamily="18" charset="0"/>
                          </a:rPr>
                        </m:ctrlPr>
                      </m:fPr>
                      <m:num>
                        <m:d>
                          <m:dPr>
                            <m:begChr m:val="|"/>
                            <m:endChr m:val="|"/>
                            <m:ctrlPr>
                              <a:rPr lang="en-US" sz="2000" b="0" i="1">
                                <a:latin typeface="Cambria Math" panose="02040503050406030204" pitchFamily="18" charset="0"/>
                              </a:rPr>
                            </m:ctrlPr>
                          </m:dPr>
                          <m:e>
                            <m:r>
                              <a:rPr lang="en-US" sz="2000" b="0" i="1">
                                <a:latin typeface="Cambria Math" panose="02040503050406030204" pitchFamily="18" charset="0"/>
                              </a:rPr>
                              <m:t>𝑝</m:t>
                            </m:r>
                            <m:r>
                              <a:rPr lang="en-US" sz="2000" b="0" i="1">
                                <a:latin typeface="Cambria Math" panose="02040503050406030204" pitchFamily="18" charset="0"/>
                              </a:rPr>
                              <m:t>2−</m:t>
                            </m:r>
                            <m:r>
                              <a:rPr lang="en-US" sz="2000" b="0" i="1">
                                <a:latin typeface="Cambria Math" panose="02040503050406030204" pitchFamily="18" charset="0"/>
                              </a:rPr>
                              <m:t>𝑝</m:t>
                            </m:r>
                            <m:r>
                              <a:rPr lang="en-US" sz="2000" b="0" i="1">
                                <a:latin typeface="Cambria Math" panose="02040503050406030204" pitchFamily="18" charset="0"/>
                              </a:rPr>
                              <m:t>6</m:t>
                            </m:r>
                          </m:e>
                        </m:d>
                        <m:r>
                          <a:rPr lang="en-US" sz="2000" b="0" i="1">
                            <a:latin typeface="Cambria Math" panose="02040503050406030204" pitchFamily="18" charset="0"/>
                          </a:rPr>
                          <m:t>+|</m:t>
                        </m:r>
                        <m:r>
                          <a:rPr lang="en-US" sz="2000" b="0" i="1">
                            <a:latin typeface="Cambria Math" panose="02040503050406030204" pitchFamily="18" charset="0"/>
                          </a:rPr>
                          <m:t>𝑝</m:t>
                        </m:r>
                        <m:r>
                          <a:rPr lang="en-US" sz="2000" b="0" i="1">
                            <a:latin typeface="Cambria Math" panose="02040503050406030204" pitchFamily="18" charset="0"/>
                          </a:rPr>
                          <m:t>3−</m:t>
                        </m:r>
                        <m:r>
                          <a:rPr lang="en-US" sz="2000" b="0" i="1">
                            <a:latin typeface="Cambria Math" panose="02040503050406030204" pitchFamily="18" charset="0"/>
                          </a:rPr>
                          <m:t>𝑝</m:t>
                        </m:r>
                        <m:r>
                          <a:rPr lang="en-US" sz="2000" b="0" i="1">
                            <a:latin typeface="Cambria Math" panose="02040503050406030204" pitchFamily="18" charset="0"/>
                          </a:rPr>
                          <m:t>5|</m:t>
                        </m:r>
                      </m:num>
                      <m:den>
                        <m:r>
                          <a:rPr lang="en-US" sz="2000" b="0" i="1">
                            <a:latin typeface="Cambria Math" panose="02040503050406030204" pitchFamily="18" charset="0"/>
                          </a:rPr>
                          <m:t>2∗|</m:t>
                        </m:r>
                        <m:r>
                          <a:rPr lang="en-US" sz="2000" b="0" i="1">
                            <a:latin typeface="Cambria Math" panose="02040503050406030204" pitchFamily="18" charset="0"/>
                          </a:rPr>
                          <m:t>𝑝</m:t>
                        </m:r>
                        <m:r>
                          <a:rPr lang="en-US" sz="2000" b="0" i="1">
                            <a:latin typeface="Cambria Math" panose="02040503050406030204" pitchFamily="18" charset="0"/>
                          </a:rPr>
                          <m:t>1−</m:t>
                        </m:r>
                        <m:r>
                          <a:rPr lang="en-US" sz="2000" b="0" i="1">
                            <a:latin typeface="Cambria Math" panose="02040503050406030204" pitchFamily="18" charset="0"/>
                          </a:rPr>
                          <m:t>𝑝</m:t>
                        </m:r>
                        <m:r>
                          <a:rPr lang="en-US" sz="2000" b="0" i="1">
                            <a:latin typeface="Cambria Math" panose="02040503050406030204" pitchFamily="18" charset="0"/>
                          </a:rPr>
                          <m:t>4|</m:t>
                        </m:r>
                      </m:den>
                    </m:f>
                  </m:oMath>
                </a14:m>
                <a:r>
                  <a:rPr lang="en-US" sz="2000" b="0" i="0">
                    <a:effectLst/>
                  </a:rPr>
                  <a:t>​ </a:t>
                </a:r>
              </a:p>
              <a:p>
                <a:pPr indent="-228600">
                  <a:buFont typeface="Arial" panose="020B0604020202020204" pitchFamily="34" charset="0"/>
                  <a:buChar char="•"/>
                </a:pPr>
                <a:r>
                  <a:rPr lang="en-US" sz="2000" b="0" i="0">
                    <a:effectLst/>
                  </a:rPr>
                  <a:t>Where:</a:t>
                </a:r>
              </a:p>
              <a:p>
                <a:pPr indent="-228600">
                  <a:buFont typeface="Arial" panose="020B0604020202020204" pitchFamily="34" charset="0"/>
                  <a:buChar char="•"/>
                </a:pPr>
                <a:r>
                  <a:rPr lang="en-US" sz="2000"/>
                  <a:t>p</a:t>
                </a:r>
                <a:r>
                  <a:rPr lang="en-US" sz="2000" b="0" i="0">
                    <a:effectLst/>
                  </a:rPr>
                  <a:t>1,p2,...,p6 are six specific facial landmarks.</a:t>
                </a:r>
              </a:p>
              <a:p>
                <a:pPr indent="-228600">
                  <a:buFont typeface="Arial" panose="020B0604020202020204" pitchFamily="34" charset="0"/>
                  <a:buChar char="•"/>
                </a:pPr>
                <a:endParaRPr lang="en-US" sz="2000"/>
              </a:p>
            </p:txBody>
          </p:sp>
        </mc:Choice>
        <mc:Fallback>
          <p:sp>
            <p:nvSpPr>
              <p:cNvPr id="3" name="Content Placeholder 2">
                <a:extLst>
                  <a:ext uri="{FF2B5EF4-FFF2-40B4-BE49-F238E27FC236}">
                    <a16:creationId xmlns:a16="http://schemas.microsoft.com/office/drawing/2014/main" id="{FDA2F895-756E-2BFC-FB9B-51D3A613F3E9}"/>
                  </a:ext>
                </a:extLst>
              </p:cNvPr>
              <p:cNvSpPr>
                <a:spLocks noGrp="1" noRot="1" noChangeAspect="1" noMove="1" noResize="1" noEditPoints="1" noAdjustHandles="1" noChangeArrowheads="1" noChangeShapeType="1" noTextEdit="1"/>
              </p:cNvSpPr>
              <p:nvPr>
                <p:ph type="body" sz="half" idx="2"/>
              </p:nvPr>
            </p:nvSpPr>
            <p:spPr>
              <a:xfrm>
                <a:off x="6797004" y="670559"/>
                <a:ext cx="4555782" cy="5445076"/>
              </a:xfrm>
              <a:blipFill>
                <a:blip r:embed="rId3"/>
                <a:stretch>
                  <a:fillRect l="-1473" t="-1120" r="-2142"/>
                </a:stretch>
              </a:blipFill>
            </p:spPr>
            <p:txBody>
              <a:bodyPr/>
              <a:lstStyle/>
              <a:p>
                <a:r>
                  <a:rPr lang="en-US">
                    <a:noFill/>
                  </a:rPr>
                  <a:t> </a:t>
                </a:r>
              </a:p>
            </p:txBody>
          </p:sp>
        </mc:Fallback>
      </mc:AlternateContent>
    </p:spTree>
    <p:extLst>
      <p:ext uri="{BB962C8B-B14F-4D97-AF65-F5344CB8AC3E}">
        <p14:creationId xmlns:p14="http://schemas.microsoft.com/office/powerpoint/2010/main" val="12647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D2C4A6-886B-ABEE-A43A-97B73D60DAEC}"/>
              </a:ext>
            </a:extLst>
          </p:cNvPr>
          <p:cNvSpPr>
            <a:spLocks noGrp="1"/>
          </p:cNvSpPr>
          <p:nvPr>
            <p:ph type="title"/>
          </p:nvPr>
        </p:nvSpPr>
        <p:spPr>
          <a:xfrm>
            <a:off x="1137037" y="741082"/>
            <a:ext cx="9274512" cy="949606"/>
          </a:xfrm>
        </p:spPr>
        <p:txBody>
          <a:bodyPr vert="horz" lIns="91440" tIns="45720" rIns="91440" bIns="45720" rtlCol="0" anchor="ctr">
            <a:normAutofit/>
          </a:bodyPr>
          <a:lstStyle/>
          <a:p>
            <a:r>
              <a:rPr lang="en-US" sz="4400" kern="1200">
                <a:solidFill>
                  <a:schemeClr val="tx1"/>
                </a:solidFill>
                <a:latin typeface="+mj-lt"/>
                <a:ea typeface="+mj-ea"/>
                <a:cs typeface="+mj-cs"/>
              </a:rPr>
              <a:t>Mouth Aspect Ratio</a:t>
            </a:r>
          </a:p>
        </p:txBody>
      </p:sp>
      <p:sp>
        <p:nvSpPr>
          <p:cNvPr id="2059" name="Freeform: Shape 2058">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364C2AB-D76F-1ADA-63D0-69B69CDF93E6}"/>
              </a:ext>
            </a:extLst>
          </p:cNvPr>
          <p:cNvSpPr>
            <a:spLocks/>
          </p:cNvSpPr>
          <p:nvPr/>
        </p:nvSpPr>
        <p:spPr>
          <a:xfrm>
            <a:off x="-2683057" y="1765565"/>
            <a:ext cx="4110358" cy="4363306"/>
          </a:xfrm>
          <a:prstGeom prst="rect">
            <a:avLst/>
          </a:prstGeom>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874F51-3880-554D-F975-1BC9EAF0BBB5}"/>
                  </a:ext>
                </a:extLst>
              </p:cNvPr>
              <p:cNvSpPr>
                <a:spLocks/>
              </p:cNvSpPr>
              <p:nvPr/>
            </p:nvSpPr>
            <p:spPr>
              <a:xfrm>
                <a:off x="4910528" y="2007704"/>
                <a:ext cx="5378669" cy="4247046"/>
              </a:xfrm>
              <a:prstGeom prst="rect">
                <a:avLst/>
              </a:prstGeom>
            </p:spPr>
            <p:txBody>
              <a:bodyPr>
                <a:normAutofit/>
              </a:bodyPr>
              <a:lstStyle/>
              <a:p>
                <a:pPr defTabSz="795528">
                  <a:spcAft>
                    <a:spcPts val="600"/>
                  </a:spcAft>
                </a:pPr>
                <a:r>
                  <a:rPr lang="en-US" sz="1566" kern="1200" dirty="0">
                    <a:solidFill>
                      <a:schemeClr val="tx1"/>
                    </a:solidFill>
                    <a:latin typeface="+mj-lt"/>
                    <a:ea typeface="+mn-ea"/>
                    <a:cs typeface="+mn-cs"/>
                  </a:rPr>
                  <a:t>The Mouth Aspect Ratio (MAR) is another facial feature used in computer vision and facial expression analysis. Similar to the Eye Aspect Ratio (EAR), the Mouth Aspect Ratio is used to quantify the shape and movement of the mouth. It is particularly useful in applications like facial expression recognition and driver drowsiness detection systems.</a:t>
                </a:r>
              </a:p>
              <a:p>
                <a:pPr defTabSz="795528">
                  <a:spcAft>
                    <a:spcPts val="600"/>
                  </a:spcAft>
                </a:pPr>
                <a:r>
                  <a:rPr lang="en-US" sz="1566" kern="1200" dirty="0">
                    <a:solidFill>
                      <a:schemeClr val="tx1"/>
                    </a:solidFill>
                    <a:latin typeface="+mj-lt"/>
                    <a:ea typeface="+mn-ea"/>
                    <a:cs typeface="+mn-cs"/>
                  </a:rPr>
                  <a:t>The Mouth Aspect Ratio is typically calculated using the following formula:</a:t>
                </a:r>
              </a:p>
              <a:p>
                <a:pPr defTabSz="795528">
                  <a:spcAft>
                    <a:spcPts val="600"/>
                  </a:spcAft>
                </a:pPr>
                <a:r>
                  <a:rPr lang="en-US" sz="1566" kern="1200" dirty="0">
                    <a:solidFill>
                      <a:schemeClr val="tx1"/>
                    </a:solidFill>
                    <a:latin typeface="+mj-lt"/>
                    <a:ea typeface="+mn-ea"/>
                    <a:cs typeface="+mn-cs"/>
                  </a:rPr>
                  <a:t>MAR  =   </a:t>
                </a:r>
                <a14:m>
                  <m:oMath xmlns:m="http://schemas.openxmlformats.org/officeDocument/2006/math">
                    <m:f>
                      <m:fPr>
                        <m:ctrlPr>
                          <a:rPr lang="en-US" sz="1566" i="1" kern="1200">
                            <a:solidFill>
                              <a:schemeClr val="tx1"/>
                            </a:solidFill>
                            <a:latin typeface="Cambria Math" panose="02040503050406030204" pitchFamily="18" charset="0"/>
                            <a:ea typeface="+mn-ea"/>
                            <a:cs typeface="+mn-cs"/>
                          </a:rPr>
                        </m:ctrlPr>
                      </m:fPr>
                      <m:num>
                        <m:r>
                          <a:rPr lang="en-US" sz="1566" b="0" i="1" kern="1200" smtClean="0">
                            <a:solidFill>
                              <a:schemeClr val="tx1"/>
                            </a:solidFill>
                            <a:latin typeface="Cambria Math" panose="02040503050406030204" pitchFamily="18" charset="0"/>
                            <a:ea typeface="+mn-ea"/>
                            <a:cs typeface="+mn-cs"/>
                          </a:rPr>
                          <m:t> </m:t>
                        </m:r>
                        <m:d>
                          <m:dPr>
                            <m:begChr m:val="|"/>
                            <m:endChr m:val="|"/>
                            <m:ctrlPr>
                              <a:rPr lang="en-US" sz="1566" i="1" kern="1200">
                                <a:solidFill>
                                  <a:schemeClr val="tx1"/>
                                </a:solidFill>
                                <a:latin typeface="Cambria Math" panose="02040503050406030204" pitchFamily="18" charset="0"/>
                                <a:ea typeface="+mn-ea"/>
                                <a:cs typeface="+mn-cs"/>
                              </a:rPr>
                            </m:ctrlPr>
                          </m:dPr>
                          <m:e>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9−</m:t>
                            </m:r>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3</m:t>
                            </m:r>
                          </m:e>
                        </m:d>
                        <m:r>
                          <a:rPr lang="en-US" sz="1566" i="1" kern="1200">
                            <a:solidFill>
                              <a:schemeClr val="tx1"/>
                            </a:solidFill>
                            <a:latin typeface="Cambria Math" panose="02040503050406030204" pitchFamily="18" charset="0"/>
                            <a:ea typeface="+mn-ea"/>
                            <a:cs typeface="+mn-cs"/>
                          </a:rPr>
                          <m:t>+</m:t>
                        </m:r>
                        <m:d>
                          <m:dPr>
                            <m:begChr m:val="|"/>
                            <m:endChr m:val="|"/>
                            <m:ctrlPr>
                              <a:rPr lang="en-US" sz="1566" i="1" kern="1200">
                                <a:solidFill>
                                  <a:schemeClr val="tx1"/>
                                </a:solidFill>
                                <a:latin typeface="Cambria Math" panose="02040503050406030204" pitchFamily="18" charset="0"/>
                                <a:ea typeface="+mn-ea"/>
                                <a:cs typeface="+mn-cs"/>
                              </a:rPr>
                            </m:ctrlPr>
                          </m:dPr>
                          <m:e>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10−</m:t>
                            </m:r>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2</m:t>
                            </m:r>
                          </m:e>
                        </m:d>
                        <m:r>
                          <a:rPr lang="en-US" sz="1566" i="1" kern="1200">
                            <a:solidFill>
                              <a:schemeClr val="tx1"/>
                            </a:solidFill>
                            <a:latin typeface="Cambria Math" panose="02040503050406030204" pitchFamily="18" charset="0"/>
                            <a:ea typeface="+mn-ea"/>
                            <a:cs typeface="+mn-cs"/>
                          </a:rPr>
                          <m:t>+</m:t>
                        </m:r>
                        <m:d>
                          <m:dPr>
                            <m:begChr m:val="|"/>
                            <m:endChr m:val="|"/>
                            <m:ctrlPr>
                              <a:rPr lang="en-US" sz="1566" i="1" kern="1200">
                                <a:solidFill>
                                  <a:schemeClr val="tx1"/>
                                </a:solidFill>
                                <a:latin typeface="Cambria Math" panose="02040503050406030204" pitchFamily="18" charset="0"/>
                                <a:ea typeface="+mn-ea"/>
                                <a:cs typeface="+mn-cs"/>
                              </a:rPr>
                            </m:ctrlPr>
                          </m:dPr>
                          <m:e>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8−</m:t>
                            </m:r>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4</m:t>
                            </m:r>
                          </m:e>
                        </m:d>
                        <m:r>
                          <a:rPr lang="en-US" sz="1566" i="1" kern="1200">
                            <a:solidFill>
                              <a:schemeClr val="tx1"/>
                            </a:solidFill>
                            <a:latin typeface="Cambria Math" panose="02040503050406030204" pitchFamily="18" charset="0"/>
                            <a:ea typeface="+mn-ea"/>
                            <a:cs typeface="+mn-cs"/>
                          </a:rPr>
                          <m:t>+|</m:t>
                        </m:r>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7−</m:t>
                        </m:r>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5|</m:t>
                        </m:r>
                      </m:num>
                      <m:den>
                        <m:r>
                          <a:rPr lang="en-US" sz="1566" i="1" kern="1200">
                            <a:solidFill>
                              <a:schemeClr val="tx1"/>
                            </a:solidFill>
                            <a:latin typeface="Cambria Math" panose="02040503050406030204" pitchFamily="18" charset="0"/>
                            <a:ea typeface="+mn-ea"/>
                            <a:cs typeface="+mn-cs"/>
                          </a:rPr>
                          <m:t>4∗|</m:t>
                        </m:r>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1−</m:t>
                        </m:r>
                        <m:r>
                          <a:rPr lang="en-US" sz="1566" i="1" kern="1200">
                            <a:solidFill>
                              <a:schemeClr val="tx1"/>
                            </a:solidFill>
                            <a:latin typeface="Cambria Math" panose="02040503050406030204" pitchFamily="18" charset="0"/>
                            <a:ea typeface="+mn-ea"/>
                            <a:cs typeface="+mn-cs"/>
                          </a:rPr>
                          <m:t>𝑝</m:t>
                        </m:r>
                        <m:r>
                          <a:rPr lang="en-US" sz="1566" i="1" kern="1200">
                            <a:solidFill>
                              <a:schemeClr val="tx1"/>
                            </a:solidFill>
                            <a:latin typeface="Cambria Math" panose="02040503050406030204" pitchFamily="18" charset="0"/>
                            <a:ea typeface="+mn-ea"/>
                            <a:cs typeface="+mn-cs"/>
                          </a:rPr>
                          <m:t>6|</m:t>
                        </m:r>
                      </m:den>
                    </m:f>
                  </m:oMath>
                </a14:m>
                <a:endParaRPr lang="en-US" sz="1566" kern="1200" dirty="0">
                  <a:solidFill>
                    <a:schemeClr val="tx1"/>
                  </a:solidFill>
                  <a:latin typeface="+mj-lt"/>
                  <a:ea typeface="+mn-ea"/>
                  <a:cs typeface="+mn-cs"/>
                </a:endParaRPr>
              </a:p>
              <a:p>
                <a:pPr defTabSz="795528">
                  <a:spcAft>
                    <a:spcPts val="600"/>
                  </a:spcAft>
                </a:pPr>
                <a:r>
                  <a:rPr lang="en-US" sz="1566" kern="1200" dirty="0">
                    <a:solidFill>
                      <a:schemeClr val="tx1"/>
                    </a:solidFill>
                    <a:latin typeface="+mj-lt"/>
                    <a:ea typeface="+mn-ea"/>
                    <a:cs typeface="+mn-cs"/>
                  </a:rPr>
                  <a:t>P1,p2……p10 are ten specific facial landmarks</a:t>
                </a:r>
                <a:endParaRPr lang="en-US" dirty="0">
                  <a:latin typeface="+mj-lt"/>
                </a:endParaRPr>
              </a:p>
            </p:txBody>
          </p:sp>
        </mc:Choice>
        <mc:Fallback>
          <p:sp>
            <p:nvSpPr>
              <p:cNvPr id="3" name="Content Placeholder 2">
                <a:extLst>
                  <a:ext uri="{FF2B5EF4-FFF2-40B4-BE49-F238E27FC236}">
                    <a16:creationId xmlns:a16="http://schemas.microsoft.com/office/drawing/2014/main" id="{16874F51-3880-554D-F975-1BC9EAF0BBB5}"/>
                  </a:ext>
                </a:extLst>
              </p:cNvPr>
              <p:cNvSpPr>
                <a:spLocks noRot="1" noChangeAspect="1" noMove="1" noResize="1" noEditPoints="1" noAdjustHandles="1" noChangeArrowheads="1" noChangeShapeType="1" noTextEdit="1"/>
              </p:cNvSpPr>
              <p:nvPr/>
            </p:nvSpPr>
            <p:spPr>
              <a:xfrm>
                <a:off x="4910528" y="2007704"/>
                <a:ext cx="5378669" cy="4247046"/>
              </a:xfrm>
              <a:prstGeom prst="rect">
                <a:avLst/>
              </a:prstGeom>
              <a:blipFill>
                <a:blip r:embed="rId2"/>
                <a:stretch>
                  <a:fillRect l="-680" t="-430" r="-1361"/>
                </a:stretch>
              </a:blipFill>
            </p:spPr>
            <p:txBody>
              <a:bodyPr/>
              <a:lstStyle/>
              <a:p>
                <a:r>
                  <a:rPr lang="en-US">
                    <a:noFill/>
                  </a:rPr>
                  <a:t> </a:t>
                </a:r>
              </a:p>
            </p:txBody>
          </p:sp>
        </mc:Fallback>
      </mc:AlternateContent>
      <p:pic>
        <p:nvPicPr>
          <p:cNvPr id="2050" name="Picture 2" descr="Driver Drowsiness Detection Using Eye Aspect Ratio (EAR), Mouth Aspect Ratio  (MAR), and Driver Distraction Using Head Pose Estimation | SpringerLink">
            <a:extLst>
              <a:ext uri="{FF2B5EF4-FFF2-40B4-BE49-F238E27FC236}">
                <a16:creationId xmlns:a16="http://schemas.microsoft.com/office/drawing/2014/main" id="{1FFB2131-84E4-6CA3-EE58-235A4500A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403" y="2791326"/>
            <a:ext cx="2872880" cy="242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01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17D9906-2B73-8317-97E0-65FA2BDF47AF}"/>
              </a:ext>
            </a:extLst>
          </p:cNvPr>
          <p:cNvSpPr>
            <a:spLocks noGrp="1"/>
          </p:cNvSpPr>
          <p:nvPr>
            <p:ph type="title"/>
          </p:nvPr>
        </p:nvSpPr>
        <p:spPr>
          <a:xfrm>
            <a:off x="371094" y="1161288"/>
            <a:ext cx="3438144" cy="1239012"/>
          </a:xfrm>
        </p:spPr>
        <p:txBody>
          <a:bodyPr anchor="ctr">
            <a:normAutofit/>
          </a:bodyPr>
          <a:lstStyle/>
          <a:p>
            <a:r>
              <a:rPr lang="en-US" sz="2800"/>
              <a:t>Results and Output</a:t>
            </a: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70FE0560-E12A-2AD8-7150-36A77227351D}"/>
              </a:ext>
            </a:extLst>
          </p:cNvPr>
          <p:cNvSpPr>
            <a:spLocks noGrp="1"/>
          </p:cNvSpPr>
          <p:nvPr>
            <p:ph idx="1"/>
          </p:nvPr>
        </p:nvSpPr>
        <p:spPr>
          <a:xfrm>
            <a:off x="371094" y="2718054"/>
            <a:ext cx="3438906" cy="3207258"/>
          </a:xfrm>
        </p:spPr>
        <p:txBody>
          <a:bodyPr anchor="t">
            <a:normAutofit/>
          </a:bodyPr>
          <a:lstStyle/>
          <a:p>
            <a:pPr marL="0" indent="0">
              <a:buNone/>
            </a:pPr>
            <a:r>
              <a:rPr lang="en-US" sz="1700"/>
              <a:t>When you run the `Main.py` file, a frame will popup with driver image, which is designed using pyQt5 as shown in fig.</a:t>
            </a:r>
          </a:p>
          <a:p>
            <a:pPr marL="0" indent="0">
              <a:buNone/>
            </a:pPr>
            <a:endParaRPr lang="en-US" sz="1700"/>
          </a:p>
        </p:txBody>
      </p:sp>
      <p:pic>
        <p:nvPicPr>
          <p:cNvPr id="8" name="Picture 7" descr="A screenshot of a computer&#10;&#10;Description automatically generated">
            <a:extLst>
              <a:ext uri="{FF2B5EF4-FFF2-40B4-BE49-F238E27FC236}">
                <a16:creationId xmlns:a16="http://schemas.microsoft.com/office/drawing/2014/main" id="{E5287376-02FE-B418-3A45-CF4284FD4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1039284"/>
            <a:ext cx="6922008" cy="4880015"/>
          </a:xfrm>
          <a:prstGeom prst="rect">
            <a:avLst/>
          </a:prstGeom>
        </p:spPr>
      </p:pic>
    </p:spTree>
    <p:extLst>
      <p:ext uri="{BB962C8B-B14F-4D97-AF65-F5344CB8AC3E}">
        <p14:creationId xmlns:p14="http://schemas.microsoft.com/office/powerpoint/2010/main" val="93852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erson with his mouth open&#10;&#10;Description automatically generated">
            <a:extLst>
              <a:ext uri="{FF2B5EF4-FFF2-40B4-BE49-F238E27FC236}">
                <a16:creationId xmlns:a16="http://schemas.microsoft.com/office/drawing/2014/main" id="{7491FC4A-A763-83A5-8C1E-5C86E1798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978861"/>
            <a:ext cx="3517119" cy="2894131"/>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erson with a beard and mustache&#10;&#10;Description automatically generated">
            <a:extLst>
              <a:ext uri="{FF2B5EF4-FFF2-40B4-BE49-F238E27FC236}">
                <a16:creationId xmlns:a16="http://schemas.microsoft.com/office/drawing/2014/main" id="{B3F39196-1CCA-0B2D-0C8F-B3CEDE2118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10676" y="2006283"/>
            <a:ext cx="3537345" cy="2839287"/>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person with a beard and mustache&#10;&#10;Description automatically generated">
            <a:extLst>
              <a:ext uri="{FF2B5EF4-FFF2-40B4-BE49-F238E27FC236}">
                <a16:creationId xmlns:a16="http://schemas.microsoft.com/office/drawing/2014/main" id="{1218F6F7-8D26-AB78-24DF-A425B19F0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1979308"/>
            <a:ext cx="3517120" cy="2893240"/>
          </a:xfrm>
          <a:prstGeom prst="rect">
            <a:avLst/>
          </a:prstGeom>
        </p:spPr>
      </p:pic>
    </p:spTree>
    <p:extLst>
      <p:ext uri="{BB962C8B-B14F-4D97-AF65-F5344CB8AC3E}">
        <p14:creationId xmlns:p14="http://schemas.microsoft.com/office/powerpoint/2010/main" val="3435204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TotalTime>
  <Words>589</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Detection of a Drive Drowsiness based on Eyes closure and Yawning using Aspect Ratio </vt:lpstr>
      <vt:lpstr>Introduction</vt:lpstr>
      <vt:lpstr>PowerPoint Presentation</vt:lpstr>
      <vt:lpstr>Technology used and software's</vt:lpstr>
      <vt:lpstr>Block Diagram</vt:lpstr>
      <vt:lpstr>Eye Aspect Ratio</vt:lpstr>
      <vt:lpstr>Mouth Aspect Ratio</vt:lpstr>
      <vt:lpstr>Results and Output</vt:lpstr>
      <vt:lpstr>PowerPoint Presentation</vt:lpstr>
      <vt:lpstr>PowerPoint Presentation</vt:lpstr>
      <vt:lpstr>SQL Data set</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a Drive Drowsiness based on Eyes closure and Yawning using Aspect Ratio </dc:title>
  <dc:creator>Amer Sohail Shaik</dc:creator>
  <cp:lastModifiedBy>Amer Sohail Shaik</cp:lastModifiedBy>
  <cp:revision>1</cp:revision>
  <dcterms:created xsi:type="dcterms:W3CDTF">2023-11-30T19:59:15Z</dcterms:created>
  <dcterms:modified xsi:type="dcterms:W3CDTF">2023-12-01T23:12:28Z</dcterms:modified>
</cp:coreProperties>
</file>