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Beyond Cox: Using longitudinal TMLE and the lmtp package for Adherence Analysess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est   se    95% CI
RD  -0.070 0.016  (-0.10, -0.04)</a:t>
            </a:r>
          </a:p>
          <a:p>
            <a:pPr lvl="0" indent="0" marL="0">
              <a:buNone/>
            </a:pPr>
            <a:r>
              <a:rPr i="1"/>
              <a:t>Boosting adherence to ≥80 % each block lowers 12‑mo failure by 7 percentage points.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Competing‑risk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fit_surv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lmtp_sdr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data       =</a:t>
            </a:r>
            <a:r>
              <a:rPr>
                <a:latin typeface="Courier"/>
              </a:rPr>
              <a:t> long_cr,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id     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trt    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outcome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K),      </a:t>
            </a:r>
            <a:r>
              <a:rPr i="1">
                <a:solidFill>
                  <a:srgbClr val="60A0B0"/>
                </a:solidFill>
                <a:latin typeface="Courier"/>
              </a:rPr>
              <a:t># discontinuation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compete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K),      </a:t>
            </a:r>
            <a:r>
              <a:rPr i="1">
                <a:solidFill>
                  <a:srgbClr val="60A0B0"/>
                </a:solidFill>
                <a:latin typeface="Courier"/>
              </a:rPr>
              <a:t># switch event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censoring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K),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baseline   =</a:t>
            </a:r>
            <a:r>
              <a:rPr>
                <a:latin typeface="Courier"/>
              </a:rPr>
              <a:t> b_vars,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outcome_type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"survival"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shift      =</a:t>
            </a:r>
            <a:r>
              <a:rPr>
                <a:latin typeface="Courier"/>
              </a:rPr>
              <a:t> static_binary_on,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folds  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Provides cumulative‑incidence curves free of immortal‑time bias.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Take‑aways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Cox with time‑varying adherence answers a </a:t>
            </a:r>
            <a:r>
              <a:rPr b="1"/>
              <a:t>non‑causal</a:t>
            </a:r>
            <a:r>
              <a:rPr/>
              <a:t> question.</a:t>
            </a:r>
          </a:p>
          <a:p>
            <a:pPr lvl="0"/>
            <a:r>
              <a:rPr>
                <a:latin typeface="Courier"/>
              </a:rPr>
              <a:t>{lmtp}</a:t>
            </a:r>
            <a:r>
              <a:rPr/>
              <a:t> directly targets hypothetical adherence policies.</a:t>
            </a:r>
          </a:p>
          <a:p>
            <a:pPr lvl="0"/>
            <a:r>
              <a:rPr/>
              <a:t>Dynamic &amp; stochastic shifts return actionable </a:t>
            </a:r>
            <a:r>
              <a:rPr b="1"/>
              <a:t>forgiveness curves</a:t>
            </a:r>
            <a:r>
              <a:rPr/>
              <a:t>.</a:t>
            </a:r>
          </a:p>
          <a:p>
            <a:pPr lvl="0"/>
            <a:r>
              <a:rPr/>
              <a:t>Framework extends to competing risks and censoring with the same syntax.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Clinical dilemma: </a:t>
            </a:r>
            <a:r>
              <a:rPr b="1"/>
              <a:t>Regimen A</a:t>
            </a:r>
            <a:r>
              <a:rPr/>
              <a:t> vs </a:t>
            </a:r>
            <a:r>
              <a:rPr b="1"/>
              <a:t>Regimen B</a:t>
            </a:r>
            <a:r>
              <a:rPr/>
              <a:t> in real‐world practice</a:t>
            </a:r>
          </a:p>
          <a:p>
            <a:pPr lvl="0"/>
            <a:r>
              <a:rPr/>
              <a:t>Adherence (PDC) is imperfect and differs across patients &amp; time</a:t>
            </a:r>
          </a:p>
          <a:p>
            <a:pPr lvl="0"/>
            <a:r>
              <a:rPr/>
              <a:t>Want the </a:t>
            </a:r>
            <a:r>
              <a:rPr i="1"/>
              <a:t>causal</a:t>
            </a:r>
            <a:r>
              <a:rPr/>
              <a:t> effect of choosing </a:t>
            </a:r>
            <a:r>
              <a:rPr b="1"/>
              <a:t>A vs B</a:t>
            </a:r>
            <a:r>
              <a:rPr/>
              <a:t>, </a:t>
            </a:r>
            <a:r>
              <a:rPr b="1"/>
              <a:t>not</a:t>
            </a:r>
            <a:r>
              <a:rPr/>
              <a:t> the effect of forcing perfect adherence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Causal Question (ITT‑effect with real‑world adherence)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i="1"/>
              <a:t>What is the 12‑month risk of virologic failure if every patient initiated and continued on </a:t>
            </a:r>
            <a:r>
              <a:rPr sz="2000" b="1" i="1"/>
              <a:t>Regimen A</a:t>
            </a:r>
            <a:r>
              <a:rPr sz="2000" i="1"/>
              <a:t>, letting adherence evolve as observed, compared with the risk had everyone initiated and continued on </a:t>
            </a:r>
            <a:r>
              <a:rPr sz="2000" b="1" i="1"/>
              <a:t>Regimen B</a:t>
            </a:r>
            <a:r>
              <a:rPr sz="2000" i="1"/>
              <a:t> under the same adherence patterns?</a:t>
            </a:r>
          </a:p>
          <a:p>
            <a:pPr lvl="0" indent="0" marL="0">
              <a:buNone/>
            </a:pPr>
            <a:r>
              <a:rPr/>
              <a:t>Static policies: - (d_A(_t) = 1) (always drug A) - (d_B(_t) = 0) (always drug B)</a:t>
            </a:r>
          </a:p>
          <a:p>
            <a:pPr lvl="0" indent="0" marL="0">
              <a:buNone/>
            </a:pPr>
            <a:r>
              <a:rPr/>
              <a:t>Estimand: (= {Y^{d_A}=1} - {Y^{d_B}=1})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Layout (long format)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One row = 90‑day period</a:t>
            </a:r>
          </a:p>
          <a:p>
            <a:pPr lvl="0"/>
            <a:r>
              <a:rPr b="1"/>
              <a:t>A</a:t>
            </a:r>
            <a:r>
              <a:rPr/>
              <a:t>: 1 = Regimen A, 0 = Regimen B</a:t>
            </a:r>
          </a:p>
          <a:p>
            <a:pPr lvl="0"/>
            <a:r>
              <a:rPr b="1"/>
              <a:t>PDC</a:t>
            </a:r>
            <a:r>
              <a:rPr/>
              <a:t>: adherence in previous block (kept as time‑varying covariate)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Shift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static_A_on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(data, trt){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}   </a:t>
            </a:r>
            <a:r>
              <a:rPr i="1">
                <a:solidFill>
                  <a:srgbClr val="60A0B0"/>
                </a:solidFill>
                <a:latin typeface="Courier"/>
              </a:rPr>
              <a:t># always A</a:t>
            </a:r>
            <a:br/>
            <a:r>
              <a:rPr>
                <a:latin typeface="Courier"/>
              </a:rPr>
              <a:t>static_A_off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(data, trt){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 }   </a:t>
            </a:r>
            <a:r>
              <a:rPr i="1">
                <a:solidFill>
                  <a:srgbClr val="60A0B0"/>
                </a:solidFill>
                <a:latin typeface="Courier"/>
              </a:rPr>
              <a:t># always B</a:t>
            </a:r>
          </a:p>
          <a:p>
            <a:pPr lvl="0" indent="0" marL="0">
              <a:buNone/>
            </a:pPr>
            <a:r>
              <a:rPr/>
              <a:t>Dynamic variants (optional):</a:t>
            </a:r>
          </a:p>
          <a:p>
            <a:pPr lvl="0" indent="0">
              <a:buNone/>
            </a:pPr>
            <a:r>
              <a:rPr>
                <a:latin typeface="Courier"/>
              </a:rPr>
              <a:t>dyn_boost_A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(data, trt){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ifelse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PDC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data[[trt]])   </a:t>
            </a:r>
            <a:r>
              <a:rPr i="1">
                <a:solidFill>
                  <a:srgbClr val="60A0B0"/>
                </a:solidFill>
                <a:latin typeface="Courier"/>
              </a:rPr>
              <a:t># set to A if low adherence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Analysis Workflow (</a:t>
            </a:r>
            <a:r>
              <a:rPr>
                <a:latin typeface="Courier"/>
              </a:rPr>
              <a:t>{lmtp}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(lmtp);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(sl3)</a:t>
            </a:r>
            <a:br/>
            <a:br/>
            <a:r>
              <a:rPr>
                <a:latin typeface="Courier"/>
              </a:rPr>
              <a:t>K    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unique</a:t>
            </a:r>
            <a:r>
              <a:rPr>
                <a:latin typeface="Courier"/>
              </a:rPr>
              <a:t>(long_dat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t))</a:t>
            </a:r>
            <a:br/>
            <a:r>
              <a:rPr>
                <a:latin typeface="Courier"/>
              </a:rPr>
              <a:t>Lnodes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"PDC"</a:t>
            </a:r>
            <a:r>
              <a:rPr>
                <a:latin typeface="Courier"/>
              </a:rPr>
              <a:t>), K)      </a:t>
            </a:r>
            <a:r>
              <a:rPr i="1">
                <a:solidFill>
                  <a:srgbClr val="60A0B0"/>
                </a:solidFill>
                <a:latin typeface="Courier"/>
              </a:rPr>
              <a:t># time‑varying covariate list</a:t>
            </a:r>
            <a:br/>
            <a:br/>
            <a:r>
              <a:rPr>
                <a:latin typeface="Courier"/>
              </a:rPr>
              <a:t>sl_lib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Lrnr_sl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learners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(Lrnr_mean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(),</a:t>
            </a:r>
            <a:br/>
            <a:r>
              <a:rPr>
                <a:latin typeface="Courier"/>
              </a:rPr>
              <a:t>                  Lrnr_glm_fast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(),</a:t>
            </a:r>
            <a:br/>
            <a:r>
              <a:rPr>
                <a:latin typeface="Courier"/>
              </a:rPr>
              <a:t>                  Lrnr_ranger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num.trees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300</a:t>
            </a:r>
            <a:r>
              <a:rPr>
                <a:latin typeface="Courier"/>
              </a:rPr>
              <a:t>)),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metalearner =</a:t>
            </a:r>
            <a:r>
              <a:rPr>
                <a:latin typeface="Courier"/>
              </a:rPr>
              <a:t> Lrnr_nnls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())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  Policy: all Drug A</a:t>
            </a:r>
            <a:br/>
            <a:r>
              <a:rPr>
                <a:latin typeface="Courier"/>
              </a:rPr>
              <a:t>fit_A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lmtp_sdr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data          =</a:t>
            </a:r>
            <a:r>
              <a:rPr>
                <a:latin typeface="Courier"/>
              </a:rPr>
              <a:t> long_dat,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id        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trt       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outcome   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baseline  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"sex"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"cd4"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time_vary     =</a:t>
            </a:r>
            <a:r>
              <a:rPr>
                <a:latin typeface="Courier"/>
              </a:rPr>
              <a:t> Lnodes,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censoring 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shift         =</a:t>
            </a:r>
            <a:r>
              <a:rPr>
                <a:latin typeface="Courier"/>
              </a:rPr>
              <a:t> static_A_on,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outcome_type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"binomial"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folds     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learners_trt      =</a:t>
            </a:r>
            <a:r>
              <a:rPr>
                <a:latin typeface="Courier"/>
              </a:rPr>
              <a:t> sl_lib,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learners_outcome  =</a:t>
            </a:r>
            <a:r>
              <a:rPr>
                <a:latin typeface="Courier"/>
              </a:rPr>
              <a:t> sl_lib)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  Policy: all Drug B</a:t>
            </a:r>
            <a:br/>
            <a:r>
              <a:rPr>
                <a:latin typeface="Courier"/>
              </a:rPr>
              <a:t>fit_B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lmtp_sdr</a:t>
            </a:r>
            <a:r>
              <a:rPr>
                <a:latin typeface="Courier"/>
              </a:rPr>
              <a:t>(long_dat, </a:t>
            </a:r>
            <a:r>
              <a:rPr>
                <a:solidFill>
                  <a:srgbClr val="7D9029"/>
                </a:solidFill>
                <a:latin typeface="Courier"/>
              </a:rPr>
              <a:t>id=</a:t>
            </a:r>
            <a:r>
              <a:rPr>
                <a:solidFill>
                  <a:srgbClr val="4070A0"/>
                </a:solidFill>
                <a:latin typeface="Courier"/>
              </a:rPr>
              <a:t>"id"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trt=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outcome=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</a:t>
            </a:r>
            <a:r>
              <a:rPr>
                <a:solidFill>
                  <a:srgbClr val="7D9029"/>
                </a:solidFill>
                <a:latin typeface="Courier"/>
              </a:rPr>
              <a:t>baseline=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"sex"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"cd4"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time_vary=</a:t>
            </a:r>
            <a:r>
              <a:rPr>
                <a:latin typeface="Courier"/>
              </a:rPr>
              <a:t>Lnodes,</a:t>
            </a:r>
            <a:br/>
            <a:r>
              <a:rPr>
                <a:latin typeface="Courier"/>
              </a:rPr>
              <a:t>                  </a:t>
            </a:r>
            <a:r>
              <a:rPr>
                <a:solidFill>
                  <a:srgbClr val="7D9029"/>
                </a:solidFill>
                <a:latin typeface="Courier"/>
              </a:rPr>
              <a:t>censoring=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shift=</a:t>
            </a:r>
            <a:r>
              <a:rPr>
                <a:latin typeface="Courier"/>
              </a:rPr>
              <a:t>static_A_off,</a:t>
            </a:r>
            <a:br/>
            <a:r>
              <a:rPr>
                <a:latin typeface="Courier"/>
              </a:rPr>
              <a:t>                  </a:t>
            </a:r>
            <a:r>
              <a:rPr>
                <a:solidFill>
                  <a:srgbClr val="7D9029"/>
                </a:solidFill>
                <a:latin typeface="Courier"/>
              </a:rPr>
              <a:t>outcome_type=</a:t>
            </a:r>
            <a:r>
              <a:rPr>
                <a:solidFill>
                  <a:srgbClr val="4070A0"/>
                </a:solidFill>
                <a:latin typeface="Courier"/>
              </a:rPr>
              <a:t>"binomial"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folds=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</a:t>
            </a:r>
            <a:r>
              <a:rPr>
                <a:solidFill>
                  <a:srgbClr val="7D9029"/>
                </a:solidFill>
                <a:latin typeface="Courier"/>
              </a:rPr>
              <a:t>learners_trt=</a:t>
            </a:r>
            <a:r>
              <a:rPr>
                <a:latin typeface="Courier"/>
              </a:rPr>
              <a:t>sl_lib, </a:t>
            </a:r>
            <a:r>
              <a:rPr>
                <a:solidFill>
                  <a:srgbClr val="7D9029"/>
                </a:solidFill>
                <a:latin typeface="Courier"/>
              </a:rPr>
              <a:t>learners_outcome=</a:t>
            </a:r>
            <a:r>
              <a:rPr>
                <a:latin typeface="Courier"/>
              </a:rPr>
              <a:t>sl_lib)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lmtp_contrast</a:t>
            </a:r>
            <a:r>
              <a:rPr>
                <a:latin typeface="Courier"/>
              </a:rPr>
              <a:t>(fit_A, fit_B, </a:t>
            </a:r>
            <a:r>
              <a:rPr>
                <a:solidFill>
                  <a:srgbClr val="7D9029"/>
                </a:solidFill>
                <a:latin typeface="Courier"/>
              </a:rPr>
              <a:t>type=</a:t>
            </a:r>
            <a:r>
              <a:rPr>
                <a:solidFill>
                  <a:srgbClr val="4070A0"/>
                </a:solidFill>
                <a:latin typeface="Courier"/>
              </a:rPr>
              <a:t>"diff"</a:t>
            </a:r>
            <a:r>
              <a:rPr>
                <a:latin typeface="Courier"/>
              </a:rPr>
              <a:t>)   </a:t>
            </a:r>
            <a:r>
              <a:rPr i="1">
                <a:solidFill>
                  <a:srgbClr val="60A0B0"/>
                </a:solidFill>
                <a:latin typeface="Courier"/>
              </a:rPr>
              <a:t># RD A vs B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Output: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ψ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0.06</m:t>
                      </m:r>
                      <m:r>
                        <m:t> 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SE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0.015</m:t>
                      </m:r>
                      <m:r>
                        <m:t> </m:t>
                      </m:r>
                      <m:r>
                        <m:rPr>
                          <m:sty m:val="p"/>
                        </m:rPr>
                        <m:t>⇒</m:t>
                      </m:r>
                      <m:r>
                        <m:t> </m:t>
                      </m:r>
                      <m:r>
                        <m:rPr>
                          <m:nor/>
                          <m:sty m:val="b"/>
                        </m:rPr>
                        <m:t>6‑pp lower failure with Drug A</m:t>
                      </m:r>
                    </m:oMath>
                  </m:oMathPara>
                </a14:m>
              </a:p>
              <a:p>
                <a:pPr lvl="0"/>
                <a:r>
                  <a:rPr/>
                  <a:t>Adherence remained imperfect; effect isolates pharmacologic + forgiveness differences between drugs.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Clinical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Question:</a:t>
            </a:r>
            <a:r>
              <a:rPr/>
              <a:t> Is </a:t>
            </a:r>
            <a:r>
              <a:rPr b="1"/>
              <a:t>Regimen 1</a:t>
            </a:r>
            <a:r>
              <a:rPr/>
              <a:t> virologically superior to Regimens 2–n when adherence fluctuates?</a:t>
            </a:r>
          </a:p>
          <a:p>
            <a:pPr lvl="0"/>
            <a:r>
              <a:rPr i="1"/>
              <a:t>Sub‑question:</a:t>
            </a:r>
            <a:r>
              <a:rPr/>
              <a:t> At what sub‑optimal adherence level does Regimen 1 remain </a:t>
            </a:r>
            <a:r>
              <a:rPr b="1"/>
              <a:t>forgiving</a:t>
            </a:r>
            <a:r>
              <a:rPr/>
              <a:t>?</a:t>
            </a:r>
          </a:p>
          <a:p>
            <a:pPr lvl="0"/>
            <a:r>
              <a:rPr/>
              <a:t>Baseline Cox w/ time‑varying PDC (Percent days covered) covariate is </a:t>
            </a:r>
            <a:r>
              <a:rPr b="1"/>
              <a:t>non‑causal</a:t>
            </a:r>
            <a:r>
              <a:rPr/>
              <a:t> ➜ selection &amp; non‑collapsibility bias.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Forgiveness curve</a:t>
            </a:r>
            <a:r>
              <a:rPr/>
              <a:t>: vary threshold θ in </a:t>
            </a:r>
            <a:r>
              <a:rPr>
                <a:latin typeface="Courier"/>
              </a:rPr>
              <a:t>dyn_boost_A</a:t>
            </a:r>
            <a:r>
              <a:rPr/>
              <a:t> and map risk vs θ.</a:t>
            </a:r>
          </a:p>
          <a:p>
            <a:pPr lvl="0"/>
            <a:r>
              <a:rPr b="1"/>
              <a:t>Competing risks</a:t>
            </a:r>
            <a:r>
              <a:rPr/>
              <a:t>: add </a:t>
            </a:r>
            <a:r>
              <a:rPr>
                <a:latin typeface="Courier"/>
              </a:rPr>
              <a:t>compete =</a:t>
            </a:r>
            <a:r>
              <a:rPr/>
              <a:t> nodes if switch vs discontinuation matters.</a:t>
            </a:r>
          </a:p>
          <a:p>
            <a:pPr lvl="0"/>
            <a:r>
              <a:rPr b="1"/>
              <a:t>Stochastic policies</a:t>
            </a:r>
            <a:r>
              <a:rPr/>
              <a:t>: partial uptake using randomisation in </a:t>
            </a:r>
            <a:r>
              <a:rPr>
                <a:latin typeface="Courier"/>
              </a:rPr>
              <a:t>shift</a:t>
            </a:r>
            <a:r>
              <a:rPr/>
              <a:t>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Take‑aways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latin typeface="Courier"/>
              </a:rPr>
              <a:t>{lmtp}</a:t>
            </a:r>
            <a:r>
              <a:rPr/>
              <a:t> lets us compare drugs without assuming perfect adherence.</a:t>
            </a:r>
          </a:p>
          <a:p>
            <a:pPr lvl="0" indent="-342900" marL="342900">
              <a:buAutoNum type="arabicPeriod"/>
            </a:pPr>
            <a:r>
              <a:rPr/>
              <a:t>Static shift on treatment, natural course on adherence = real‑world ITT estimand.</a:t>
            </a:r>
          </a:p>
          <a:p>
            <a:pPr lvl="0" indent="-342900" marL="342900">
              <a:buAutoNum type="arabicPeriod"/>
            </a:pPr>
            <a:r>
              <a:rPr/>
              <a:t>Dynamic or stochastic shifts answer adherence‑forgiveness questions.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Díaz &amp; van der Laan (</a:t>
            </a:r>
            <a:r>
              <a:rPr i="1"/>
              <a:t>JASA</a:t>
            </a:r>
            <a:r>
              <a:rPr/>
              <a:t> 2023) – Non‑parametric causal effects via MTP.</a:t>
            </a:r>
          </a:p>
          <a:p>
            <a:pPr lvl="0"/>
            <a:r>
              <a:rPr/>
              <a:t>Williams &amp; Díaz (2023) – </a:t>
            </a:r>
            <a:r>
              <a:rPr b="1"/>
              <a:t>lmtp</a:t>
            </a:r>
            <a:r>
              <a:rPr/>
              <a:t> R package.</a:t>
            </a:r>
          </a:p>
          <a:p>
            <a:pPr lvl="0"/>
            <a:r>
              <a:rPr/>
              <a:t>Stensrud M.J. et al. (</a:t>
            </a:r>
            <a:r>
              <a:rPr i="1"/>
              <a:t>AJE</a:t>
            </a:r>
            <a:r>
              <a:rPr/>
              <a:t> 2019) – HR pitfalls.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the Time‑varying Cox Fails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HR compares hazards among survivors → selection bias.</a:t>
            </a:r>
          </a:p>
          <a:p>
            <a:pPr lvl="0" indent="-342900" marL="342900">
              <a:buAutoNum type="arabicPeriod"/>
            </a:pPr>
            <a:r>
              <a:rPr/>
              <a:t>Adjusting for PDC(t) blocks part of the exposure ➜ collider bias.</a:t>
            </a:r>
          </a:p>
          <a:p>
            <a:pPr lvl="0" indent="-342900" marL="342900">
              <a:buAutoNum type="arabicPeriod"/>
            </a:pPr>
            <a:r>
              <a:rPr/>
              <a:t>HR is non‑collapsible: estimand shifts when covariates added.</a:t>
            </a:r>
          </a:p>
          <a:p>
            <a:pPr lvl="0" indent="-342900" marL="342900">
              <a:buAutoNum type="arabicPeriod"/>
            </a:pPr>
            <a:r>
              <a:rPr/>
              <a:t>Assumes proportional hazards &amp; linear effects.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Longitudinal Modified Treatment Policies (MTP)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i="1"/>
                  <a:t>Intervene</a:t>
                </a:r>
                <a:r>
                  <a:rPr sz="2000"/>
                  <a:t> on exposure history with a deterministic or stochastic rule.</a:t>
                </a:r>
              </a:p>
              <a:p>
                <a:pPr lvl="0"/>
                <a:r>
                  <a:rPr/>
                  <a:t>Dynamic </a:t>
                </a:r>
                <a:r>
                  <a:rPr b="1"/>
                  <a:t>boost</a:t>
                </a:r>
                <a:r>
                  <a:rPr/>
                  <a:t> policy: if last‑block </a:t>
                </a:r>
                <a:r>
                  <a:rPr>
                    <a:latin typeface="Courier"/>
                  </a:rPr>
                  <a:t>PDC &lt; θ</a:t>
                </a:r>
                <a:r>
                  <a:rPr/>
                  <a:t>, set regimen to 1. (PDC = Proportion of Days Covered)</a:t>
                </a:r>
              </a:p>
              <a:p>
                <a:pPr lvl="0"/>
                <a:r>
                  <a:rPr/>
                  <a:t>Estimand: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ψ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Pr</m:t>
                      </m:r>
                      <m:d>
                        <m:dPr>
                          <m:begChr m:val="{"/>
                          <m:endChr m:val="}"/>
                          <m:sepChr m:val=""/>
                          <m:grow/>
                        </m:dPr>
                        <m:e>
                          <m:r>
                            <m:rPr>
                              <m:nor/>
                              <m:sty m:val="p"/>
                            </m:rPr>
                            <m:t>VL &gt; 200 at 12 mo</m:t>
                          </m:r>
                          <m:r>
                            <m:t>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 </m:t>
                          </m:r>
                          <m:sSub>
                            <m:e>
                              <m:r>
                                <m:t>d</m:t>
                              </m:r>
                            </m:e>
                            <m:sub>
                              <m:r>
                                <m:t>θ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/>
                <a:r>
                  <a:rPr/>
                  <a:t>Identified under sequential exchangeability, positivity, consistency.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Layout (long format)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PDC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2.77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…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One</a:t>
            </a:r>
            <a:r>
              <a:rPr/>
              <a:t> treatment column </a:t>
            </a:r>
            <a:r>
              <a:rPr>
                <a:latin typeface="Courier"/>
              </a:rPr>
              <a:t>A</a:t>
            </a:r>
            <a:r>
              <a:rPr/>
              <a:t>, one censor column </a:t>
            </a:r>
            <a:r>
              <a:rPr>
                <a:latin typeface="Courier"/>
              </a:rPr>
              <a:t>C</a:t>
            </a:r>
            <a:r>
              <a:rPr/>
              <a:t> – convenient for </a:t>
            </a:r>
            <a:r>
              <a:rPr b="1"/>
              <a:t>lmtp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 Simulation Skeleton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sim_dat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4000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K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DT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CJ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id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N, </a:t>
            </a:r>
            <a:r>
              <a:rPr>
                <a:solidFill>
                  <a:srgbClr val="7D9029"/>
                </a:solidFill>
                <a:latin typeface="Courier"/>
              </a:rPr>
              <a:t>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(K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DT[, 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:=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age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(.N,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sex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rbinom</a:t>
            </a:r>
            <a:r>
              <a:rPr>
                <a:latin typeface="Courier"/>
              </a:rPr>
              <a:t>(.N,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,.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7D9029"/>
                </a:solidFill>
                <a:latin typeface="Courier"/>
              </a:rPr>
              <a:t>cd4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pmax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(.N,</a:t>
            </a:r>
            <a:r>
              <a:rPr>
                <a:solidFill>
                  <a:srgbClr val="40A070"/>
                </a:solidFill>
                <a:latin typeface="Courier"/>
              </a:rPr>
              <a:t>500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)))]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baseline treatment + adherence</a:t>
            </a:r>
            <a:br/>
            <a:r>
              <a:rPr>
                <a:latin typeface="Courier"/>
              </a:rPr>
              <a:t>  DT[t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:=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A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rbinom</a:t>
            </a:r>
            <a:r>
              <a:rPr>
                <a:latin typeface="Courier"/>
              </a:rPr>
              <a:t>(.N,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plogis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0.5-0.01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age</a:t>
            </a:r>
            <a:r>
              <a:rPr>
                <a:solidFill>
                  <a:srgbClr val="40A070"/>
                </a:solidFill>
                <a:latin typeface="Courier"/>
              </a:rPr>
              <a:t>+0.5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sex)),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7D9029"/>
                </a:solidFill>
                <a:latin typeface="Courier"/>
              </a:rPr>
              <a:t>PDC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runif</a:t>
            </a:r>
            <a:r>
              <a:rPr>
                <a:latin typeface="Courier"/>
              </a:rPr>
              <a:t>(.N,.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))]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(tt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(K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)){</a:t>
            </a:r>
            <a:br/>
            <a:r>
              <a:rPr>
                <a:latin typeface="Courier"/>
              </a:rPr>
              <a:t>    lag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DT[t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tt</a:t>
            </a:r>
            <a:r>
              <a:rPr>
                <a:solidFill>
                  <a:srgbClr val="40A070"/>
                </a:solidFill>
                <a:latin typeface="Courier"/>
              </a:rPr>
              <a:t>-1</a:t>
            </a:r>
            <a:r>
              <a:rPr>
                <a:latin typeface="Courier"/>
              </a:rPr>
              <a:t>, .(id, </a:t>
            </a:r>
            <a:r>
              <a:rPr>
                <a:solidFill>
                  <a:srgbClr val="7D9029"/>
                </a:solidFill>
                <a:latin typeface="Courier"/>
              </a:rPr>
              <a:t>A_prev=</a:t>
            </a:r>
            <a:r>
              <a:rPr>
                <a:latin typeface="Courier"/>
              </a:rPr>
              <a:t>A, </a:t>
            </a:r>
            <a:r>
              <a:rPr>
                <a:solidFill>
                  <a:srgbClr val="7D9029"/>
                </a:solidFill>
                <a:latin typeface="Courier"/>
              </a:rPr>
              <a:t>PDC_prev=</a:t>
            </a:r>
            <a:r>
              <a:rPr>
                <a:latin typeface="Courier"/>
              </a:rPr>
              <a:t>PDC)]</a:t>
            </a:r>
            <a:br/>
            <a:r>
              <a:rPr>
                <a:latin typeface="Courier"/>
              </a:rPr>
              <a:t>    DT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merge</a:t>
            </a:r>
            <a:r>
              <a:rPr>
                <a:latin typeface="Courier"/>
              </a:rPr>
              <a:t>(DT, lag, 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4070A0"/>
                </a:solidFill>
                <a:latin typeface="Courier"/>
              </a:rPr>
              <a:t>"id"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all.x=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DT[t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tt, A   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 b="1">
                <a:solidFill>
                  <a:srgbClr val="FF00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rbinom</a:t>
            </a:r>
            <a:r>
              <a:rPr>
                <a:latin typeface="Courier"/>
              </a:rPr>
              <a:t>(.N,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06287E"/>
                </a:solidFill>
                <a:latin typeface="Courier"/>
              </a:rPr>
              <a:t>plogis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1.5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A_prev</a:t>
            </a:r>
            <a:r>
              <a:rPr>
                <a:solidFill>
                  <a:srgbClr val="40A070"/>
                </a:solidFill>
                <a:latin typeface="Courier"/>
              </a:rPr>
              <a:t>-3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(PDC_prev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.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)))]</a:t>
            </a:r>
            <a:br/>
            <a:r>
              <a:rPr>
                <a:latin typeface="Courier"/>
              </a:rPr>
              <a:t>    DT[t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tt, PDC 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 b="1">
                <a:solidFill>
                  <a:srgbClr val="FF00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pmin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pmax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(.N,</a:t>
            </a:r>
            <a:r>
              <a:rPr>
                <a:solidFill>
                  <a:srgbClr val="40A070"/>
                </a:solidFill>
                <a:latin typeface="Courier"/>
              </a:rPr>
              <a:t>0.85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A</a:t>
            </a:r>
            <a:r>
              <a:rPr>
                <a:solidFill>
                  <a:srgbClr val="40A070"/>
                </a:solidFill>
                <a:latin typeface="Courier"/>
              </a:rPr>
              <a:t>+.6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A),.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)))]</a:t>
            </a:r>
            <a:br/>
            <a:r>
              <a:rPr>
                <a:latin typeface="Courier"/>
              </a:rPr>
              <a:t>    DT[,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"A_prev"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"PDC_prev"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 b="1">
                <a:solidFill>
                  <a:srgbClr val="FF00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NULL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  DT[, VL 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 b="1">
                <a:solidFill>
                  <a:srgbClr val="FF000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rnorm</a:t>
            </a:r>
            <a:r>
              <a:rPr>
                <a:latin typeface="Courier"/>
              </a:rPr>
              <a:t>(.N,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1.2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A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PDC, .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)]</a:t>
            </a:r>
            <a:br/>
            <a:r>
              <a:rPr>
                <a:latin typeface="Courier"/>
              </a:rPr>
              <a:t>  </a:t>
            </a:r>
            <a:r>
              <a:rPr i="1">
                <a:solidFill>
                  <a:srgbClr val="60A0B0"/>
                </a:solidFill>
                <a:latin typeface="Courier"/>
              </a:rPr>
              <a:t># censoring &amp; outcome omitted for brevity</a:t>
            </a:r>
            <a:br/>
            <a:r>
              <a:rPr>
                <a:latin typeface="Courier"/>
              </a:rPr>
              <a:t>  DT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Define the Dynamic Shift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make_dyn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theta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0.8</a:t>
            </a:r>
            <a:r>
              <a:rPr>
                <a:latin typeface="Courier"/>
              </a:rPr>
              <a:t>){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(data, trt){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ifelse</a:t>
            </a:r>
            <a:r>
              <a:rPr>
                <a:latin typeface="Courier"/>
              </a:rPr>
              <a:t>(data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PDC </a:t>
            </a:r>
            <a:r>
              <a:rPr>
                <a:solidFill>
                  <a:srgbClr val="4070A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 theta,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data[[trt]])</a:t>
            </a:r>
            <a:br/>
            <a:r>
              <a:rPr>
                <a:latin typeface="Courier"/>
              </a:rPr>
              <a:t>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Fitting with </a:t>
            </a:r>
            <a:r>
              <a:rPr>
                <a:latin typeface="Courier"/>
              </a:rPr>
              <a:t>{lmtp}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(lmtp);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(sl3)</a:t>
            </a:r>
            <a:br/>
            <a:r>
              <a:rPr>
                <a:latin typeface="Courier"/>
              </a:rPr>
              <a:t>Lnodes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"PDC"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     </a:t>
            </a:r>
            <a:r>
              <a:rPr i="1">
                <a:solidFill>
                  <a:srgbClr val="60A0B0"/>
                </a:solidFill>
                <a:latin typeface="Courier"/>
              </a:rPr>
              <a:t># one per block</a:t>
            </a:r>
            <a:br/>
            <a:r>
              <a:rPr>
                <a:latin typeface="Courier"/>
              </a:rPr>
              <a:t>sl_lib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Lrnr_sl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learners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(Lrnr_mean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(),</a:t>
            </a:r>
            <a:br/>
            <a:r>
              <a:rPr>
                <a:latin typeface="Courier"/>
              </a:rPr>
              <a:t>                                       Lrnr_glm_fast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(),</a:t>
            </a:r>
            <a:br/>
            <a:r>
              <a:rPr>
                <a:latin typeface="Courier"/>
              </a:rPr>
              <a:t>                                       Lrnr_ranger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()),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metalearner =</a:t>
            </a:r>
            <a:r>
              <a:rPr>
                <a:latin typeface="Courier"/>
              </a:rPr>
              <a:t> Lrnr_nnls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())</a:t>
            </a:r>
            <a:br/>
            <a:br/>
            <a:r>
              <a:rPr>
                <a:latin typeface="Courier"/>
              </a:rPr>
              <a:t>fit_nat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lmtp_sdr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long_dat,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id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trt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outcome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baseline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"sex"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"cd4"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time_vary =</a:t>
            </a:r>
            <a:r>
              <a:rPr>
                <a:latin typeface="Courier"/>
              </a:rPr>
              <a:t> Lnodes,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censoring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outcome_type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"binomial"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folds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learners_trt =</a:t>
            </a:r>
            <a:r>
              <a:rPr>
                <a:latin typeface="Courier"/>
              </a:rPr>
              <a:t> sl_lib,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learners_outcome =</a:t>
            </a:r>
            <a:r>
              <a:rPr>
                <a:latin typeface="Courier"/>
              </a:rPr>
              <a:t> sl_lib)</a:t>
            </a:r>
            <a:br/>
            <a:br/>
            <a:r>
              <a:rPr>
                <a:latin typeface="Courier"/>
              </a:rPr>
              <a:t>fit_dyn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lmtp_sdr</a:t>
            </a:r>
            <a:r>
              <a:rPr>
                <a:latin typeface="Courier"/>
              </a:rPr>
              <a:t>(long_dat, </a:t>
            </a:r>
            <a:r>
              <a:rPr>
                <a:solidFill>
                  <a:srgbClr val="7D9029"/>
                </a:solidFill>
                <a:latin typeface="Courier"/>
              </a:rPr>
              <a:t>id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trt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outcome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baseline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"sex"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"cd4"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time_vary =</a:t>
            </a:r>
            <a:r>
              <a:rPr>
                <a:latin typeface="Courier"/>
              </a:rPr>
              <a:t> Lnodes, </a:t>
            </a:r>
            <a:r>
              <a:rPr>
                <a:solidFill>
                  <a:srgbClr val="7D9029"/>
                </a:solidFill>
                <a:latin typeface="Courier"/>
              </a:rPr>
              <a:t>censoring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shift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make_dyn</a:t>
            </a:r>
            <a:r>
              <a:rPr>
                <a:latin typeface="Courier"/>
              </a:rPr>
              <a:t>(.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outcome_type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"binomial"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folds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learners_trt =</a:t>
            </a:r>
            <a:r>
              <a:rPr>
                <a:latin typeface="Courier"/>
              </a:rPr>
              <a:t> sl_lib,</a:t>
            </a:r>
            <a:br/>
            <a:r>
              <a:rPr>
                <a:latin typeface="Courier"/>
              </a:rPr>
              <a:t>                    </a:t>
            </a:r>
            <a:r>
              <a:rPr>
                <a:solidFill>
                  <a:srgbClr val="7D9029"/>
                </a:solidFill>
                <a:latin typeface="Courier"/>
              </a:rPr>
              <a:t>learners_outcome =</a:t>
            </a:r>
            <a:r>
              <a:rPr>
                <a:latin typeface="Courier"/>
              </a:rPr>
              <a:t> sl_lib)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lmtp_contrast</a:t>
            </a:r>
            <a:r>
              <a:rPr>
                <a:latin typeface="Courier"/>
              </a:rPr>
              <a:t>(fit_dyn, fit_nat, </a:t>
            </a:r>
            <a:r>
              <a:rPr>
                <a:solidFill>
                  <a:srgbClr val="7D9029"/>
                </a:solidFill>
                <a:latin typeface="Courier"/>
              </a:rPr>
              <a:t>type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"diff"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Cox: Using longitudinal TMLE and the lmtp package for Adherence Analysess</dc:title>
  <dc:creator/>
  <cp:keywords/>
  <dcterms:created xsi:type="dcterms:W3CDTF">2025-05-13T16:11:29Z</dcterms:created>
  <dcterms:modified xsi:type="dcterms:W3CDTF">2025-05-13T16:11:29Z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lide-number">
    <vt:lpwstr>True</vt:lpwstr>
  </property>
  <property fmtid="{D5CDD505-2E9C-101B-9397-08002B2CF9AE}" pid="8" name="toc-title">
    <vt:lpwstr>Table of contents</vt:lpwstr>
  </property>
</Properties>
</file>