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Causal Roadmap Tutorial: Summary &amp; Next Steps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Roadmap improves clarity &amp; transparency</a:t>
            </a:r>
          </a:p>
          <a:p>
            <a:pPr lvl="0"/>
            <a:r>
              <a:rPr/>
              <a:t>TMLE/SDR estimators give interpretable, valid estimates</a:t>
            </a:r>
          </a:p>
          <a:p>
            <a:pPr lvl="0"/>
            <a:r>
              <a:rPr>
                <a:latin typeface="Courier"/>
              </a:rPr>
              <a:t>{lmtp}</a:t>
            </a:r>
            <a:r>
              <a:rPr/>
              <a:t> offers flexibility for dynamic &amp; stochastic adherence policies</a:t>
            </a:r>
          </a:p>
          <a:p>
            <a:pPr lvl="0"/>
            <a:r>
              <a:rPr>
                <a:latin typeface="Courier"/>
              </a:rPr>
              <a:t>{concrete}</a:t>
            </a:r>
            <a:r>
              <a:rPr/>
              <a:t> enables valid inference for time-to-event contrasts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Finalize diagnostic plots for positivity, model diagnostics</a:t>
            </a:r>
          </a:p>
          <a:p>
            <a:pPr lvl="0"/>
            <a:r>
              <a:rPr/>
              <a:t>Publish </a:t>
            </a:r>
            <a:r>
              <a:rPr>
                <a:latin typeface="Courier"/>
              </a:rPr>
              <a:t>R Markdown</a:t>
            </a:r>
            <a:r>
              <a:rPr/>
              <a:t> companion and harmonize TMLE vs </a:t>
            </a:r>
            <a:r>
              <a:rPr>
                <a:latin typeface="Courier"/>
              </a:rPr>
              <a:t>lmtp</a:t>
            </a:r>
            <a:r>
              <a:rPr/>
              <a:t> estimands</a:t>
            </a:r>
          </a:p>
          <a:p>
            <a:pPr lvl="0"/>
            <a:r>
              <a:rPr/>
              <a:t>Develop simulation-based validation: how close do our estimators recover truth?</a:t>
            </a:r>
          </a:p>
          <a:p>
            <a:pPr lvl="0"/>
            <a:r>
              <a:rPr/>
              <a:t>Explore incorporation of competing risk CIF using </a:t>
            </a:r>
            <a:r>
              <a:rPr>
                <a:latin typeface="Courier"/>
              </a:rPr>
              <a:t>lmtp_sdr(..., compete =)</a:t>
            </a:r>
          </a:p>
          <a:p>
            <a:pPr lvl="0"/>
            <a:r>
              <a:rPr/>
              <a:t>Submit methods summary to regulatory engagement workstream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Review: Tutorial implementing the </a:t>
            </a:r>
            <a:r>
              <a:rPr b="1"/>
              <a:t>Causal Roadmap</a:t>
            </a:r>
            <a:r>
              <a:rPr/>
              <a:t> for AKI risk after HCV treatment</a:t>
            </a:r>
          </a:p>
          <a:p>
            <a:pPr lvl="0"/>
            <a:r>
              <a:rPr/>
              <a:t>Focus: From causal question → estimand → identification → estimation → interpretation</a:t>
            </a:r>
          </a:p>
          <a:p>
            <a:pPr lvl="0"/>
            <a:r>
              <a:rPr/>
              <a:t>Tools: </a:t>
            </a:r>
            <a:r>
              <a:rPr>
                <a:latin typeface="Courier"/>
              </a:rPr>
              <a:t>lmtp</a:t>
            </a:r>
            <a:r>
              <a:rPr/>
              <a:t>, </a:t>
            </a:r>
            <a:r>
              <a:rPr>
                <a:latin typeface="Courier"/>
              </a:rPr>
              <a:t>concrete</a:t>
            </a:r>
            <a:r>
              <a:rPr/>
              <a:t>, </a:t>
            </a:r>
            <a:r>
              <a:rPr>
                <a:latin typeface="Courier"/>
              </a:rPr>
              <a:t>tmle3</a:t>
            </a:r>
            <a:r>
              <a:rPr/>
              <a:t>, Super Learner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1a: Causal Question &amp; Estimand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Main estimand: 90-day </a:t>
            </a:r>
            <a:r>
              <a:rPr b="1"/>
              <a:t>risk difference</a:t>
            </a:r>
            <a:r>
              <a:rPr/>
              <a:t> of AKI under </a:t>
            </a:r>
            <a:r>
              <a:rPr>
                <a:latin typeface="Courier"/>
              </a:rPr>
              <a:t>SOF</a:t>
            </a:r>
            <a:r>
              <a:rPr/>
              <a:t> vs </a:t>
            </a:r>
            <a:r>
              <a:rPr>
                <a:latin typeface="Courier"/>
              </a:rPr>
              <a:t>non-SOF</a:t>
            </a:r>
            <a:r>
              <a:rPr/>
              <a:t> regimens</a:t>
            </a:r>
          </a:p>
          <a:p>
            <a:pPr lvl="0"/>
            <a:r>
              <a:rPr/>
              <a:t>Strategy: </a:t>
            </a:r>
            <a:r>
              <a:rPr i="1"/>
              <a:t>Hypothetical</a:t>
            </a:r>
            <a:r>
              <a:rPr/>
              <a:t> no-switch design</a:t>
            </a:r>
          </a:p>
          <a:p>
            <a:pPr lvl="0"/>
            <a:r>
              <a:rPr/>
              <a:t>Defined intercurrent events:</a:t>
            </a:r>
          </a:p>
          <a:p>
            <a:pPr lvl="1"/>
            <a:r>
              <a:rPr/>
              <a:t>Regimen switching → censor at switch</a:t>
            </a:r>
          </a:p>
          <a:p>
            <a:pPr lvl="1"/>
            <a:r>
              <a:rPr/>
              <a:t>Death → competing risk (Fine-Gray planned)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1b: Causal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DAG encoded time-varying structure:</a:t>
            </a:r>
          </a:p>
          <a:p>
            <a:pPr lvl="1"/>
            <a:r>
              <a:rPr/>
              <a:t>Treatment ↔ time-varying lab + comorbidity status</a:t>
            </a:r>
          </a:p>
          <a:p>
            <a:pPr lvl="1"/>
            <a:r>
              <a:rPr/>
              <a:t>Adherence varies by drug/tolerability</a:t>
            </a:r>
          </a:p>
          <a:p>
            <a:pPr lvl="0"/>
            <a:r>
              <a:rPr/>
              <a:t>Identification conditions explicitly stated:</a:t>
            </a:r>
          </a:p>
          <a:p>
            <a:pPr lvl="1"/>
            <a:r>
              <a:rPr/>
              <a:t>Exchangeability, consistency, positivity, non-informative censoring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2: Observed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Retrospective claims data structured into 90-day intervals</a:t>
            </a:r>
          </a:p>
          <a:p>
            <a:pPr lvl="0"/>
            <a:r>
              <a:rPr/>
              <a:t>Variables:</a:t>
            </a:r>
          </a:p>
          <a:p>
            <a:pPr lvl="1"/>
            <a:r>
              <a:rPr/>
              <a:t>Baseline: Age, sex, liver/kidney history, HCV genotype</a:t>
            </a:r>
          </a:p>
          <a:p>
            <a:pPr lvl="1"/>
            <a:r>
              <a:rPr/>
              <a:t>Time-varying: labs (eGFR), drugs, adherence (PDC), censoring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3: Identification 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unmeasured confounding → claims data only approximate this</a:t>
            </a:r>
          </a:p>
          <a:p>
            <a:pPr lvl="0"/>
            <a:r>
              <a:rPr/>
              <a:t>Positivity check: P(A = a | W) &gt; 0 ∀a, W ➜ diagnostic plots under development</a:t>
            </a:r>
          </a:p>
          <a:p>
            <a:pPr lvl="0"/>
            <a:r>
              <a:rPr/>
              <a:t>Censoring: IPCW approach included for sensitivity analysis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4: Statistical Estimand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Primary:</a:t>
            </a:r>
          </a:p>
          <a:p>
            <a:pPr lvl="1"/>
            <a:r>
              <a:rPr/>
              <a:t>Risk at 90 days under </a:t>
            </a:r>
            <a:r>
              <a:rPr>
                <a:latin typeface="Courier"/>
              </a:rPr>
              <a:t>SOF</a:t>
            </a:r>
            <a:r>
              <a:rPr/>
              <a:t> and under </a:t>
            </a:r>
            <a:r>
              <a:rPr>
                <a:latin typeface="Courier"/>
              </a:rPr>
              <a:t>non-SOF</a:t>
            </a:r>
            <a:r>
              <a:rPr/>
              <a:t> if no switch occurs</a:t>
            </a:r>
          </a:p>
          <a:p>
            <a:pPr lvl="0"/>
            <a:r>
              <a:rPr/>
              <a:t>Secondary:</a:t>
            </a:r>
          </a:p>
          <a:p>
            <a:pPr lvl="1"/>
            <a:r>
              <a:rPr/>
              <a:t>ITT estimand (no censoring at switch)</a:t>
            </a:r>
          </a:p>
          <a:p>
            <a:pPr lvl="1"/>
            <a:r>
              <a:rPr/>
              <a:t>Cumulative incidence under competing risk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5: Estimation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Used </a:t>
            </a:r>
            <a:r>
              <a:rPr>
                <a:latin typeface="Courier"/>
              </a:rPr>
              <a:t>concrete::doConcrete()</a:t>
            </a:r>
            <a:r>
              <a:rPr/>
              <a:t> for one-step TMLE</a:t>
            </a:r>
          </a:p>
          <a:p>
            <a:pPr lvl="0"/>
            <a:r>
              <a:rPr/>
              <a:t>Outcome regression: SL with GLM, random forest, HAL</a:t>
            </a:r>
          </a:p>
          <a:p>
            <a:pPr lvl="0"/>
            <a:r>
              <a:rPr/>
              <a:t>Targeted updates yield influence-function–based standard errors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Step 6: Sensitivity 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IPCW for informative censoring at switch</a:t>
            </a:r>
          </a:p>
          <a:p>
            <a:pPr lvl="0"/>
            <a:r>
              <a:rPr/>
              <a:t>Alternative outcome definition (stricter AKI diagnosis code)</a:t>
            </a:r>
          </a:p>
          <a:p>
            <a:pPr lvl="0"/>
            <a:r>
              <a:rPr/>
              <a:t>Compare TMLE vs Cox HR</a:t>
            </a:r>
          </a:p>
          <a:p>
            <a:pPr lvl="0"/>
            <a:r>
              <a:rPr/>
              <a:t>Consider per-protocol via dynamic shift in </a:t>
            </a:r>
            <a:r>
              <a:rPr>
                <a:latin typeface="Courier"/>
              </a:rPr>
              <a:t>lmtp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Causal Roadmap Tutorial: Summary &amp; Next Steps</dc:title>
  <dc:creator/>
  <cp:keywords/>
  <dcterms:created xsi:type="dcterms:W3CDTF">2025-05-13T17:54:30Z</dcterms:created>
  <dcterms:modified xsi:type="dcterms:W3CDTF">2025-05-13T17:54:30Z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