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AJAX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Asynchronous</a:t>
            </a:r>
            <a:r>
              <a:rPr lang="fr-FR" dirty="0">
                <a:solidFill>
                  <a:schemeClr val="tx1"/>
                </a:solidFill>
              </a:rPr>
              <a:t> JavaScript And XML</a:t>
            </a:r>
          </a:p>
        </p:txBody>
      </p:sp>
    </p:spTree>
    <p:extLst>
      <p:ext uri="{BB962C8B-B14F-4D97-AF65-F5344CB8AC3E}">
        <p14:creationId xmlns:p14="http://schemas.microsoft.com/office/powerpoint/2010/main" val="183419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90575"/>
            <a:ext cx="8001000" cy="895350"/>
          </a:xfrm>
        </p:spPr>
        <p:txBody>
          <a:bodyPr>
            <a:normAutofit fontScale="90000"/>
          </a:bodyPr>
          <a:lstStyle/>
          <a:p>
            <a:r>
              <a:rPr lang="fr-FR" dirty="0"/>
              <a:t>Accès à travers les domaines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15067"/>
            <a:ext cx="9755188" cy="425238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Pour des raisons de sécurité, les navigateurs modernes n'autorisent pas l'accès entre les domaines.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Cela signifie que la page Web et le fichier XML qu'elle essaie de charger doivent être situés sur le même serveur.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Si vous souhaitez utiliser l'exemple ci-dessus sur l'une de vos propres pages Web, les fichiers XML que vous chargez doivent se trouver sur votre propre serveur.</a:t>
            </a:r>
          </a:p>
        </p:txBody>
      </p:sp>
    </p:spTree>
    <p:extLst>
      <p:ext uri="{BB962C8B-B14F-4D97-AF65-F5344CB8AC3E}">
        <p14:creationId xmlns:p14="http://schemas.microsoft.com/office/powerpoint/2010/main" val="345489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90575"/>
            <a:ext cx="8001000" cy="895350"/>
          </a:xfrm>
        </p:spPr>
        <p:txBody>
          <a:bodyPr>
            <a:normAutofit fontScale="90000"/>
          </a:bodyPr>
          <a:lstStyle/>
          <a:p>
            <a:r>
              <a:rPr lang="fr-FR" dirty="0"/>
              <a:t>Méthodes d'objet </a:t>
            </a:r>
            <a:r>
              <a:rPr lang="fr-FR" dirty="0" err="1"/>
              <a:t>XMLHttpRequest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15067"/>
            <a:ext cx="9755188" cy="4252383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new </a:t>
            </a:r>
            <a:r>
              <a:rPr lang="fr-FR" dirty="0" err="1">
                <a:solidFill>
                  <a:schemeClr val="tx1"/>
                </a:solidFill>
              </a:rPr>
              <a:t>XMLHttpRequest</a:t>
            </a:r>
            <a:r>
              <a:rPr lang="fr-FR" dirty="0">
                <a:solidFill>
                  <a:schemeClr val="tx1"/>
                </a:solidFill>
              </a:rPr>
              <a:t>() : Crée un nouvel objet </a:t>
            </a:r>
            <a:r>
              <a:rPr lang="fr-FR" dirty="0" err="1">
                <a:solidFill>
                  <a:schemeClr val="tx1"/>
                </a:solidFill>
              </a:rPr>
              <a:t>XMLHttpRequest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abort</a:t>
            </a:r>
            <a:r>
              <a:rPr lang="fr-FR" dirty="0">
                <a:solidFill>
                  <a:schemeClr val="tx1"/>
                </a:solidFill>
              </a:rPr>
              <a:t>()	 :  Annule la demande en cours</a:t>
            </a:r>
          </a:p>
          <a:p>
            <a:r>
              <a:rPr lang="fr-FR" dirty="0" err="1">
                <a:solidFill>
                  <a:schemeClr val="tx1"/>
                </a:solidFill>
              </a:rPr>
              <a:t>getAllResponseHeaders</a:t>
            </a:r>
            <a:r>
              <a:rPr lang="fr-FR" dirty="0">
                <a:solidFill>
                  <a:schemeClr val="tx1"/>
                </a:solidFill>
              </a:rPr>
              <a:t>() : Retourne les informations d'en-tête</a:t>
            </a:r>
          </a:p>
          <a:p>
            <a:r>
              <a:rPr lang="fr-FR" dirty="0" err="1">
                <a:solidFill>
                  <a:schemeClr val="tx1"/>
                </a:solidFill>
              </a:rPr>
              <a:t>getResponseHeader</a:t>
            </a:r>
            <a:r>
              <a:rPr lang="fr-FR" dirty="0">
                <a:solidFill>
                  <a:schemeClr val="tx1"/>
                </a:solidFill>
              </a:rPr>
              <a:t>() :  Retourne des informations d'en-tête spécifiques</a:t>
            </a:r>
          </a:p>
          <a:p>
            <a:r>
              <a:rPr lang="fr-FR" dirty="0">
                <a:solidFill>
                  <a:schemeClr val="tx1"/>
                </a:solidFill>
              </a:rPr>
              <a:t>open(</a:t>
            </a:r>
            <a:r>
              <a:rPr lang="fr-FR" dirty="0" err="1">
                <a:solidFill>
                  <a:schemeClr val="tx1"/>
                </a:solidFill>
              </a:rPr>
              <a:t>method</a:t>
            </a:r>
            <a:r>
              <a:rPr lang="fr-FR" dirty="0">
                <a:solidFill>
                  <a:schemeClr val="tx1"/>
                </a:solidFill>
              </a:rPr>
              <a:t>, url, </a:t>
            </a:r>
            <a:r>
              <a:rPr lang="fr-FR" dirty="0" err="1">
                <a:solidFill>
                  <a:schemeClr val="tx1"/>
                </a:solidFill>
              </a:rPr>
              <a:t>async</a:t>
            </a:r>
            <a:r>
              <a:rPr lang="fr-FR" dirty="0">
                <a:solidFill>
                  <a:schemeClr val="tx1"/>
                </a:solidFill>
              </a:rPr>
              <a:t>, user, </a:t>
            </a:r>
            <a:r>
              <a:rPr lang="fr-FR" dirty="0" err="1">
                <a:solidFill>
                  <a:schemeClr val="tx1"/>
                </a:solidFill>
              </a:rPr>
              <a:t>psw</a:t>
            </a:r>
            <a:r>
              <a:rPr lang="fr-FR" dirty="0">
                <a:solidFill>
                  <a:schemeClr val="tx1"/>
                </a:solidFill>
              </a:rPr>
              <a:t>)	Spécifie la demande 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err="1">
                <a:solidFill>
                  <a:schemeClr val="tx1"/>
                </a:solidFill>
              </a:rPr>
              <a:t>method</a:t>
            </a:r>
            <a:r>
              <a:rPr lang="fr-FR" dirty="0">
                <a:solidFill>
                  <a:schemeClr val="tx1"/>
                </a:solidFill>
              </a:rPr>
              <a:t> : le type de requête GET ou POST</a:t>
            </a:r>
          </a:p>
          <a:p>
            <a:r>
              <a:rPr lang="fr-FR" dirty="0">
                <a:solidFill>
                  <a:schemeClr val="tx1"/>
                </a:solidFill>
              </a:rPr>
              <a:t>	url : l'emplacement du fichier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err="1">
                <a:solidFill>
                  <a:schemeClr val="tx1"/>
                </a:solidFill>
              </a:rPr>
              <a:t>async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true</a:t>
            </a:r>
            <a:r>
              <a:rPr lang="fr-FR" dirty="0">
                <a:solidFill>
                  <a:schemeClr val="tx1"/>
                </a:solidFill>
              </a:rPr>
              <a:t> (asynchrone) ou false (synchrone)</a:t>
            </a:r>
          </a:p>
          <a:p>
            <a:r>
              <a:rPr lang="fr-FR" dirty="0">
                <a:solidFill>
                  <a:schemeClr val="tx1"/>
                </a:solidFill>
              </a:rPr>
              <a:t>	user : nom d'utilisateur facultatif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err="1">
                <a:solidFill>
                  <a:schemeClr val="tx1"/>
                </a:solidFill>
              </a:rPr>
              <a:t>psw</a:t>
            </a:r>
            <a:r>
              <a:rPr lang="fr-FR" dirty="0">
                <a:solidFill>
                  <a:schemeClr val="tx1"/>
                </a:solidFill>
              </a:rPr>
              <a:t>: mot de passe optionnel</a:t>
            </a:r>
          </a:p>
        </p:txBody>
      </p:sp>
    </p:spTree>
    <p:extLst>
      <p:ext uri="{BB962C8B-B14F-4D97-AF65-F5344CB8AC3E}">
        <p14:creationId xmlns:p14="http://schemas.microsoft.com/office/powerpoint/2010/main" val="281977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90575"/>
            <a:ext cx="8001000" cy="895350"/>
          </a:xfrm>
        </p:spPr>
        <p:txBody>
          <a:bodyPr>
            <a:normAutofit fontScale="90000"/>
          </a:bodyPr>
          <a:lstStyle/>
          <a:p>
            <a:r>
              <a:rPr lang="fr-FR" dirty="0"/>
              <a:t>Méthodes d'objet </a:t>
            </a:r>
            <a:r>
              <a:rPr lang="fr-FR" dirty="0" err="1"/>
              <a:t>XMLHttpRequest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15067"/>
            <a:ext cx="9755188" cy="4252383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send</a:t>
            </a:r>
            <a:r>
              <a:rPr lang="fr-FR" dirty="0">
                <a:solidFill>
                  <a:schemeClr val="tx1"/>
                </a:solidFill>
              </a:rPr>
              <a:t> () : Envoie la requête au serveur</a:t>
            </a:r>
          </a:p>
          <a:p>
            <a:r>
              <a:rPr lang="fr-FR" dirty="0">
                <a:solidFill>
                  <a:schemeClr val="tx1"/>
                </a:solidFill>
              </a:rPr>
              <a:t>			Utilisé pour les demandes GET</a:t>
            </a:r>
          </a:p>
          <a:p>
            <a:r>
              <a:rPr lang="fr-FR" dirty="0" err="1">
                <a:solidFill>
                  <a:schemeClr val="tx1"/>
                </a:solidFill>
              </a:rPr>
              <a:t>send</a:t>
            </a:r>
            <a:r>
              <a:rPr lang="fr-FR" dirty="0">
                <a:solidFill>
                  <a:schemeClr val="tx1"/>
                </a:solidFill>
              </a:rPr>
              <a:t> (chaîne) : Envoie la demande au serveur.</a:t>
            </a:r>
          </a:p>
          <a:p>
            <a:r>
              <a:rPr lang="fr-FR" dirty="0">
                <a:solidFill>
                  <a:schemeClr val="tx1"/>
                </a:solidFill>
              </a:rPr>
              <a:t>			Utilisé pour les requêtes POST</a:t>
            </a:r>
          </a:p>
          <a:p>
            <a:r>
              <a:rPr lang="fr-FR" dirty="0" err="1">
                <a:solidFill>
                  <a:schemeClr val="tx1"/>
                </a:solidFill>
              </a:rPr>
              <a:t>setRequestHeader</a:t>
            </a:r>
            <a:r>
              <a:rPr lang="fr-FR" dirty="0">
                <a:solidFill>
                  <a:schemeClr val="tx1"/>
                </a:solidFill>
              </a:rPr>
              <a:t> () : Ajoute une paire étiquette / valeur à l'en-tête à envoyer</a:t>
            </a:r>
          </a:p>
        </p:txBody>
      </p:sp>
    </p:spTree>
    <p:extLst>
      <p:ext uri="{BB962C8B-B14F-4D97-AF65-F5344CB8AC3E}">
        <p14:creationId xmlns:p14="http://schemas.microsoft.com/office/powerpoint/2010/main" val="18717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90575"/>
            <a:ext cx="8001000" cy="895350"/>
          </a:xfrm>
        </p:spPr>
        <p:txBody>
          <a:bodyPr>
            <a:normAutofit fontScale="90000"/>
          </a:bodyPr>
          <a:lstStyle/>
          <a:p>
            <a:r>
              <a:rPr lang="fr-FR" dirty="0"/>
              <a:t>Propriétés d'objet </a:t>
            </a:r>
            <a:r>
              <a:rPr lang="fr-FR" dirty="0" err="1"/>
              <a:t>XMLHttpRequest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15067"/>
            <a:ext cx="9755188" cy="425238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onreadystatechange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</a:rPr>
              <a:t>Définit une fonction à appeler lorsque la propriété </a:t>
            </a:r>
            <a:r>
              <a:rPr lang="fr-FR" dirty="0" err="1">
                <a:solidFill>
                  <a:schemeClr val="tx1"/>
                </a:solidFill>
              </a:rPr>
              <a:t>readyState</a:t>
            </a:r>
            <a:r>
              <a:rPr lang="fr-FR" dirty="0">
                <a:solidFill>
                  <a:schemeClr val="tx1"/>
                </a:solidFill>
              </a:rPr>
              <a:t> change</a:t>
            </a:r>
          </a:p>
          <a:p>
            <a:r>
              <a:rPr lang="en-US" dirty="0" err="1">
                <a:solidFill>
                  <a:schemeClr val="tx1"/>
                </a:solidFill>
              </a:rPr>
              <a:t>readyState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Contient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l'état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XMLHttpRequest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	0 : </a:t>
            </a:r>
            <a:r>
              <a:rPr lang="en-US" dirty="0" err="1">
                <a:solidFill>
                  <a:schemeClr val="tx1"/>
                </a:solidFill>
              </a:rPr>
              <a:t>demande</a:t>
            </a:r>
            <a:r>
              <a:rPr lang="en-US" dirty="0">
                <a:solidFill>
                  <a:schemeClr val="tx1"/>
                </a:solidFill>
              </a:rPr>
              <a:t> non </a:t>
            </a:r>
            <a:r>
              <a:rPr lang="en-US" dirty="0" err="1">
                <a:solidFill>
                  <a:schemeClr val="tx1"/>
                </a:solidFill>
              </a:rPr>
              <a:t>initialisée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1: </a:t>
            </a:r>
            <a:r>
              <a:rPr lang="en-US" dirty="0" err="1">
                <a:solidFill>
                  <a:schemeClr val="tx1"/>
                </a:solidFill>
              </a:rPr>
              <a:t>connexion</a:t>
            </a:r>
            <a:r>
              <a:rPr lang="en-US" dirty="0">
                <a:solidFill>
                  <a:schemeClr val="tx1"/>
                </a:solidFill>
              </a:rPr>
              <a:t> au </a:t>
            </a:r>
            <a:r>
              <a:rPr lang="en-US" dirty="0" err="1">
                <a:solidFill>
                  <a:schemeClr val="tx1"/>
                </a:solidFill>
              </a:rPr>
              <a:t>serveur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établie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2 : </a:t>
            </a:r>
            <a:r>
              <a:rPr lang="en-US" dirty="0" err="1">
                <a:solidFill>
                  <a:schemeClr val="tx1"/>
                </a:solidFill>
              </a:rPr>
              <a:t>demande</a:t>
            </a:r>
            <a:r>
              <a:rPr lang="en-US" dirty="0">
                <a:solidFill>
                  <a:schemeClr val="tx1"/>
                </a:solidFill>
              </a:rPr>
              <a:t> reçue</a:t>
            </a:r>
          </a:p>
          <a:p>
            <a:r>
              <a:rPr lang="en-US" dirty="0">
                <a:solidFill>
                  <a:schemeClr val="tx1"/>
                </a:solidFill>
              </a:rPr>
              <a:t>	3 : </a:t>
            </a:r>
            <a:r>
              <a:rPr lang="en-US" dirty="0" err="1">
                <a:solidFill>
                  <a:schemeClr val="tx1"/>
                </a:solidFill>
              </a:rPr>
              <a:t>traitement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>
                <a:solidFill>
                  <a:schemeClr val="tx1"/>
                </a:solidFill>
              </a:rPr>
              <a:t>demande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4 : </a:t>
            </a:r>
            <a:r>
              <a:rPr lang="fr-FR" dirty="0">
                <a:solidFill>
                  <a:schemeClr val="tx1"/>
                </a:solidFill>
              </a:rPr>
              <a:t>demande terminée et réponse prête</a:t>
            </a:r>
          </a:p>
        </p:txBody>
      </p:sp>
    </p:spTree>
    <p:extLst>
      <p:ext uri="{BB962C8B-B14F-4D97-AF65-F5344CB8AC3E}">
        <p14:creationId xmlns:p14="http://schemas.microsoft.com/office/powerpoint/2010/main" val="125349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90575"/>
            <a:ext cx="8001000" cy="895350"/>
          </a:xfrm>
        </p:spPr>
        <p:txBody>
          <a:bodyPr>
            <a:normAutofit fontScale="90000"/>
          </a:bodyPr>
          <a:lstStyle/>
          <a:p>
            <a:r>
              <a:rPr lang="fr-FR" dirty="0"/>
              <a:t>Propriétés d'objet </a:t>
            </a:r>
            <a:r>
              <a:rPr lang="fr-FR" dirty="0" err="1"/>
              <a:t>XMLHttpRequest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15067"/>
            <a:ext cx="9755188" cy="4252383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responseText</a:t>
            </a:r>
            <a:r>
              <a:rPr lang="fr-FR" dirty="0">
                <a:solidFill>
                  <a:schemeClr val="tx1"/>
                </a:solidFill>
              </a:rPr>
              <a:t> : Renvoie les données de réponse sous forme de chaîne</a:t>
            </a:r>
          </a:p>
          <a:p>
            <a:r>
              <a:rPr lang="fr-FR" dirty="0" err="1">
                <a:solidFill>
                  <a:schemeClr val="tx1"/>
                </a:solidFill>
              </a:rPr>
              <a:t>responseXML</a:t>
            </a:r>
            <a:r>
              <a:rPr lang="fr-FR" dirty="0">
                <a:solidFill>
                  <a:schemeClr val="tx1"/>
                </a:solidFill>
              </a:rPr>
              <a:t> :  Renvoie les données de réponse sous forme de données XML</a:t>
            </a:r>
          </a:p>
          <a:p>
            <a:r>
              <a:rPr lang="fr-FR" dirty="0" err="1">
                <a:solidFill>
                  <a:schemeClr val="tx1"/>
                </a:solidFill>
              </a:rPr>
              <a:t>status</a:t>
            </a:r>
            <a:r>
              <a:rPr lang="fr-FR" dirty="0">
                <a:solidFill>
                  <a:schemeClr val="tx1"/>
                </a:solidFill>
              </a:rPr>
              <a:t> : Renvoie le numéro de statut d'une requête</a:t>
            </a:r>
          </a:p>
          <a:p>
            <a:r>
              <a:rPr lang="fr-FR" dirty="0">
                <a:solidFill>
                  <a:schemeClr val="tx1"/>
                </a:solidFill>
              </a:rPr>
              <a:t>	200: "OK"</a:t>
            </a:r>
          </a:p>
          <a:p>
            <a:r>
              <a:rPr lang="fr-FR" dirty="0">
                <a:solidFill>
                  <a:schemeClr val="tx1"/>
                </a:solidFill>
              </a:rPr>
              <a:t>	403: "Interdit"</a:t>
            </a:r>
          </a:p>
          <a:p>
            <a:r>
              <a:rPr lang="fr-FR" dirty="0">
                <a:solidFill>
                  <a:schemeClr val="tx1"/>
                </a:solidFill>
              </a:rPr>
              <a:t>	404: "Introuvable"</a:t>
            </a:r>
          </a:p>
          <a:p>
            <a:r>
              <a:rPr lang="fr-FR" dirty="0" err="1">
                <a:solidFill>
                  <a:schemeClr val="tx1"/>
                </a:solidFill>
              </a:rPr>
              <a:t>statusText</a:t>
            </a:r>
            <a:r>
              <a:rPr lang="fr-FR" dirty="0">
                <a:solidFill>
                  <a:schemeClr val="tx1"/>
                </a:solidFill>
              </a:rPr>
              <a:t> : Renvoie le texte d'état (par exemple, "OK" ou "Introuvable")</a:t>
            </a:r>
          </a:p>
        </p:txBody>
      </p:sp>
    </p:spTree>
    <p:extLst>
      <p:ext uri="{BB962C8B-B14F-4D97-AF65-F5344CB8AC3E}">
        <p14:creationId xmlns:p14="http://schemas.microsoft.com/office/powerpoint/2010/main" val="58522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Exemple XML AJAX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755188" cy="17568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AJAX peut être utilisé pour une communication interactive avec un fichier XML.</a:t>
            </a:r>
          </a:p>
        </p:txBody>
      </p:sp>
    </p:spTree>
    <p:extLst>
      <p:ext uri="{BB962C8B-B14F-4D97-AF65-F5344CB8AC3E}">
        <p14:creationId xmlns:p14="http://schemas.microsoft.com/office/powerpoint/2010/main" val="157810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Exemple XML AJAX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755188" cy="17568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L'exemple suivant montre comment une page Web peut extraire des informations d'un fichier XML avec AJAX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Ouvrir exemple 2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90575"/>
            <a:ext cx="8001000" cy="895350"/>
          </a:xfrm>
        </p:spPr>
        <p:txBody>
          <a:bodyPr>
            <a:normAutofit/>
          </a:bodyPr>
          <a:lstStyle/>
          <a:p>
            <a:r>
              <a:rPr lang="fr-FR" dirty="0"/>
              <a:t>EXPLICATIONS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15067"/>
            <a:ext cx="9755188" cy="425238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Lorsqu'un utilisateur clique sur le bouton "Dis moi ce que j'</a:t>
            </a:r>
            <a:r>
              <a:rPr lang="fr-FR" dirty="0" err="1">
                <a:solidFill>
                  <a:schemeClr val="tx1"/>
                </a:solidFill>
              </a:rPr>
              <a:t>ecoute</a:t>
            </a:r>
            <a:r>
              <a:rPr lang="fr-FR" dirty="0">
                <a:solidFill>
                  <a:schemeClr val="tx1"/>
                </a:solidFill>
              </a:rPr>
              <a:t>"  la fonction </a:t>
            </a:r>
            <a:r>
              <a:rPr lang="fr-FR" dirty="0" err="1">
                <a:solidFill>
                  <a:schemeClr val="tx1"/>
                </a:solidFill>
              </a:rPr>
              <a:t>chargeXml</a:t>
            </a:r>
            <a:r>
              <a:rPr lang="fr-FR" dirty="0">
                <a:solidFill>
                  <a:schemeClr val="tx1"/>
                </a:solidFill>
              </a:rPr>
              <a:t>() est exécutée.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 fonction </a:t>
            </a:r>
            <a:r>
              <a:rPr lang="fr-FR" dirty="0" err="1">
                <a:solidFill>
                  <a:schemeClr val="tx1"/>
                </a:solidFill>
              </a:rPr>
              <a:t>chargeXml</a:t>
            </a:r>
            <a:r>
              <a:rPr lang="fr-FR" dirty="0">
                <a:solidFill>
                  <a:schemeClr val="tx1"/>
                </a:solidFill>
              </a:rPr>
              <a:t>() crée un </a:t>
            </a:r>
            <a:r>
              <a:rPr lang="fr-FR" dirty="0" err="1">
                <a:solidFill>
                  <a:schemeClr val="tx1"/>
                </a:solidFill>
              </a:rPr>
              <a:t>XMLHttpRequestobjet</a:t>
            </a:r>
            <a:r>
              <a:rPr lang="fr-FR" dirty="0">
                <a:solidFill>
                  <a:schemeClr val="tx1"/>
                </a:solidFill>
              </a:rPr>
              <a:t>, ajoute la fonction à exécuter lorsque la réponse du serveur est prête et envoie la demande au serveur.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Lorsque la réponse du serveur est prête, une table HTML est construite, les nœuds (éléments) sont extraits du fichier XML, et il met enfin à jour la div  "</a:t>
            </a:r>
            <a:r>
              <a:rPr lang="fr-FR" dirty="0" err="1">
                <a:solidFill>
                  <a:schemeClr val="tx1"/>
                </a:solidFill>
              </a:rPr>
              <a:t>icionchargelaliste</a:t>
            </a:r>
            <a:r>
              <a:rPr lang="fr-FR" dirty="0">
                <a:solidFill>
                  <a:schemeClr val="tx1"/>
                </a:solidFill>
              </a:rPr>
              <a:t>" avec la table HTML remplie de données XML:</a:t>
            </a:r>
          </a:p>
        </p:txBody>
      </p:sp>
    </p:spTree>
    <p:extLst>
      <p:ext uri="{BB962C8B-B14F-4D97-AF65-F5344CB8AC3E}">
        <p14:creationId xmlns:p14="http://schemas.microsoft.com/office/powerpoint/2010/main" val="283948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Exemple PHP AJAX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755188" cy="17568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L'exemple suivant montre comment une page Web peut communiquer avec un serveur Web pendant qu'un utilisateur tape des caractères dans un champ de saisie:</a:t>
            </a:r>
          </a:p>
          <a:p>
            <a:r>
              <a:rPr lang="fr-FR" dirty="0">
                <a:solidFill>
                  <a:schemeClr val="tx1"/>
                </a:solidFill>
              </a:rPr>
              <a:t>Ouvrir exemple 3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90575"/>
            <a:ext cx="8001000" cy="895350"/>
          </a:xfrm>
        </p:spPr>
        <p:txBody>
          <a:bodyPr>
            <a:normAutofit/>
          </a:bodyPr>
          <a:lstStyle/>
          <a:p>
            <a:r>
              <a:rPr lang="fr-FR" dirty="0"/>
              <a:t>EXPLICATIONS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15067"/>
            <a:ext cx="9755188" cy="4252383"/>
          </a:xfrm>
        </p:spPr>
        <p:txBody>
          <a:bodyPr>
            <a:normAutofit fontScale="92500"/>
          </a:bodyPr>
          <a:lstStyle/>
          <a:p>
            <a:r>
              <a:rPr lang="fr-FR" dirty="0">
                <a:solidFill>
                  <a:schemeClr val="tx1"/>
                </a:solidFill>
              </a:rPr>
              <a:t>Vérifiez d'abord si le champ de saisie est vide (</a:t>
            </a:r>
            <a:r>
              <a:rPr lang="fr-FR" dirty="0" err="1">
                <a:solidFill>
                  <a:schemeClr val="tx1"/>
                </a:solidFill>
              </a:rPr>
              <a:t>valeursaisie.length</a:t>
            </a:r>
            <a:r>
              <a:rPr lang="fr-FR" dirty="0">
                <a:solidFill>
                  <a:schemeClr val="tx1"/>
                </a:solidFill>
              </a:rPr>
              <a:t> == 0). Si c'est le cas, effacez le contenu de l'espace réservé suggestion et quittez la fonction.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Cependant, si le champ de saisie n'est pas vide, procédez comme suit: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Créer un objet </a:t>
            </a:r>
            <a:r>
              <a:rPr lang="fr-FR" dirty="0" err="1">
                <a:solidFill>
                  <a:schemeClr val="tx1"/>
                </a:solidFill>
              </a:rPr>
              <a:t>XMLHttpRequest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Créez la fonction à exécuter lorsque la réponse du serveur est prête</a:t>
            </a:r>
          </a:p>
          <a:p>
            <a:r>
              <a:rPr lang="fr-FR" dirty="0">
                <a:solidFill>
                  <a:schemeClr val="tx1"/>
                </a:solidFill>
              </a:rPr>
              <a:t>Envoyez la demande à un fichier PHP (</a:t>
            </a:r>
            <a:r>
              <a:rPr lang="fr-FR" dirty="0" err="1">
                <a:solidFill>
                  <a:schemeClr val="tx1"/>
                </a:solidFill>
              </a:rPr>
              <a:t>suggestion.php</a:t>
            </a:r>
            <a:r>
              <a:rPr lang="fr-FR" dirty="0">
                <a:solidFill>
                  <a:schemeClr val="tx1"/>
                </a:solidFill>
              </a:rPr>
              <a:t>) sur le serveur</a:t>
            </a:r>
          </a:p>
          <a:p>
            <a:r>
              <a:rPr lang="fr-FR" dirty="0">
                <a:solidFill>
                  <a:schemeClr val="tx1"/>
                </a:solidFill>
              </a:rPr>
              <a:t>Notez que le paramètre saisie est ajouté </a:t>
            </a:r>
            <a:r>
              <a:rPr lang="fr-FR" dirty="0" err="1">
                <a:solidFill>
                  <a:schemeClr val="tx1"/>
                </a:solidFill>
              </a:rPr>
              <a:t>suggestion.php</a:t>
            </a:r>
            <a:r>
              <a:rPr lang="fr-FR" dirty="0">
                <a:solidFill>
                  <a:schemeClr val="tx1"/>
                </a:solidFill>
              </a:rPr>
              <a:t>? saisie = "+ </a:t>
            </a:r>
            <a:r>
              <a:rPr lang="fr-FR" dirty="0" err="1">
                <a:solidFill>
                  <a:schemeClr val="tx1"/>
                </a:solidFill>
              </a:rPr>
              <a:t>valeursaisie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 variable </a:t>
            </a:r>
            <a:r>
              <a:rPr lang="fr-FR" dirty="0" err="1">
                <a:solidFill>
                  <a:schemeClr val="tx1"/>
                </a:solidFill>
              </a:rPr>
              <a:t>valeursaisie</a:t>
            </a:r>
            <a:r>
              <a:rPr lang="fr-FR" dirty="0">
                <a:solidFill>
                  <a:schemeClr val="tx1"/>
                </a:solidFill>
              </a:rPr>
              <a:t> contient le contenu du champ de saisie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D54F7-B04D-4B06-96DE-9EEF3B702676}"/>
              </a:ext>
            </a:extLst>
          </p:cNvPr>
          <p:cNvSpPr/>
          <p:nvPr/>
        </p:nvSpPr>
        <p:spPr>
          <a:xfrm>
            <a:off x="4589645" y="7816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str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25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 permet l'AJAX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755188" cy="17568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Lire les données d'un serveur Web - après le chargement de la page</a:t>
            </a:r>
          </a:p>
          <a:p>
            <a:r>
              <a:rPr lang="fr-FR" dirty="0">
                <a:solidFill>
                  <a:schemeClr val="tx1"/>
                </a:solidFill>
              </a:rPr>
              <a:t>Mettre à jour une page Web sans recharger la page</a:t>
            </a:r>
          </a:p>
          <a:p>
            <a:r>
              <a:rPr lang="fr-FR" dirty="0">
                <a:solidFill>
                  <a:schemeClr val="tx1"/>
                </a:solidFill>
              </a:rPr>
              <a:t>Envoyer des données à un serveur Web - en arrière-plan</a:t>
            </a:r>
          </a:p>
        </p:txBody>
      </p:sp>
    </p:spTree>
    <p:extLst>
      <p:ext uri="{BB962C8B-B14F-4D97-AF65-F5344CB8AC3E}">
        <p14:creationId xmlns:p14="http://schemas.microsoft.com/office/powerpoint/2010/main" val="350323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Exemple BDD AJAX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755188" cy="17568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L'exemple suivant montre comment une page Web peut extraire des informations d'une base de données avec AJAX:</a:t>
            </a:r>
          </a:p>
          <a:p>
            <a:r>
              <a:rPr lang="fr-FR" dirty="0">
                <a:solidFill>
                  <a:schemeClr val="tx1"/>
                </a:solidFill>
              </a:rPr>
              <a:t>Ouvrir exemple 4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755188" cy="17568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AJAX n'est pas un langage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73089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755188" cy="1756833"/>
          </a:xfrm>
        </p:spPr>
        <p:txBody>
          <a:bodyPr>
            <a:normAutofit fontScale="92500"/>
          </a:bodyPr>
          <a:lstStyle/>
          <a:p>
            <a:r>
              <a:rPr lang="fr-FR" dirty="0">
                <a:solidFill>
                  <a:schemeClr val="tx1"/>
                </a:solidFill>
              </a:rPr>
              <a:t>Ici nous allons créer une page sur laquelle nous allons appeler les informations d’un fichier externe et les afficher sur celle-ci sans avoir à recharger la page.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Ouvrir exemple 1</a:t>
            </a:r>
          </a:p>
        </p:txBody>
      </p:sp>
    </p:spTree>
    <p:extLst>
      <p:ext uri="{BB962C8B-B14F-4D97-AF65-F5344CB8AC3E}">
        <p14:creationId xmlns:p14="http://schemas.microsoft.com/office/powerpoint/2010/main" val="349929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90575"/>
            <a:ext cx="8001000" cy="89535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15067"/>
            <a:ext cx="9755188" cy="425238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La page HTML contient une section &lt;div&gt; et un &lt;</a:t>
            </a:r>
            <a:r>
              <a:rPr lang="fr-FR" dirty="0" err="1">
                <a:solidFill>
                  <a:schemeClr val="tx1"/>
                </a:solidFill>
              </a:rPr>
              <a:t>button</a:t>
            </a:r>
            <a:r>
              <a:rPr lang="fr-FR" dirty="0">
                <a:solidFill>
                  <a:schemeClr val="tx1"/>
                </a:solidFill>
              </a:rPr>
              <a:t>&gt;.</a:t>
            </a:r>
          </a:p>
          <a:p>
            <a:r>
              <a:rPr lang="fr-FR" dirty="0">
                <a:solidFill>
                  <a:schemeClr val="tx1"/>
                </a:solidFill>
              </a:rPr>
              <a:t>La section &lt;div&gt; est utilisée pour afficher les informations d'un serveur.</a:t>
            </a:r>
          </a:p>
          <a:p>
            <a:r>
              <a:rPr lang="fr-FR" dirty="0">
                <a:solidFill>
                  <a:schemeClr val="tx1"/>
                </a:solidFill>
              </a:rPr>
              <a:t>Le &lt;bouton&gt; appelle une fonction (si elle est cliquée).</a:t>
            </a:r>
          </a:p>
          <a:p>
            <a:r>
              <a:rPr lang="fr-FR" dirty="0">
                <a:solidFill>
                  <a:schemeClr val="tx1"/>
                </a:solidFill>
              </a:rPr>
              <a:t>La fonction demande des données à un serveur Web et les affiche: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Ajax utilise : </a:t>
            </a:r>
          </a:p>
          <a:p>
            <a:r>
              <a:rPr lang="fr-FR" dirty="0">
                <a:solidFill>
                  <a:schemeClr val="tx1"/>
                </a:solidFill>
              </a:rPr>
              <a:t>Un objet intégré au navigateur </a:t>
            </a:r>
            <a:r>
              <a:rPr lang="fr-FR" dirty="0" err="1">
                <a:solidFill>
                  <a:schemeClr val="tx1"/>
                </a:solidFill>
              </a:rPr>
              <a:t>XMLHttpRequest</a:t>
            </a:r>
            <a:r>
              <a:rPr lang="fr-FR" dirty="0">
                <a:solidFill>
                  <a:schemeClr val="tx1"/>
                </a:solidFill>
              </a:rPr>
              <a:t>, pour demander des données à un serveur WEB</a:t>
            </a:r>
          </a:p>
          <a:p>
            <a:r>
              <a:rPr lang="fr-FR" dirty="0">
                <a:solidFill>
                  <a:schemeClr val="tx1"/>
                </a:solidFill>
              </a:rPr>
              <a:t>Le DOM JavaScript et HTML pour afficher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299038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90575"/>
            <a:ext cx="8001000" cy="89535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15067"/>
            <a:ext cx="9755188" cy="4252383"/>
          </a:xfrm>
        </p:spPr>
        <p:txBody>
          <a:bodyPr>
            <a:normAutofit fontScale="77500" lnSpcReduction="20000"/>
          </a:bodyPr>
          <a:lstStyle/>
          <a:p>
            <a:r>
              <a:rPr lang="fr-FR" sz="2600" dirty="0">
                <a:solidFill>
                  <a:schemeClr val="tx1"/>
                </a:solidFill>
              </a:rPr>
              <a:t>AJAX permet aux pages Web d'être mises à jour de manière asynchrone en échangeant des données avec un serveur Web  en arrière plan.</a:t>
            </a:r>
          </a:p>
          <a:p>
            <a:r>
              <a:rPr lang="fr-FR" sz="2600" dirty="0">
                <a:solidFill>
                  <a:schemeClr val="tx1"/>
                </a:solidFill>
              </a:rPr>
              <a:t> Cela signifie qu'il est possible de mettre à jour des parties d'une page Web, sans recharger la page entière.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1. Un événement se produit dans une page Web (la page est chargée, un bouton est cliqué)</a:t>
            </a:r>
          </a:p>
          <a:p>
            <a:r>
              <a:rPr lang="fr-FR" dirty="0">
                <a:solidFill>
                  <a:schemeClr val="tx1"/>
                </a:solidFill>
              </a:rPr>
              <a:t>2. Un objet </a:t>
            </a:r>
            <a:r>
              <a:rPr lang="fr-FR" dirty="0" err="1">
                <a:solidFill>
                  <a:schemeClr val="tx1"/>
                </a:solidFill>
              </a:rPr>
              <a:t>XMLHttpRequest</a:t>
            </a:r>
            <a:r>
              <a:rPr lang="fr-FR" dirty="0">
                <a:solidFill>
                  <a:schemeClr val="tx1"/>
                </a:solidFill>
              </a:rPr>
              <a:t> est créé par JavaScript</a:t>
            </a:r>
          </a:p>
          <a:p>
            <a:r>
              <a:rPr lang="fr-FR" dirty="0">
                <a:solidFill>
                  <a:schemeClr val="tx1"/>
                </a:solidFill>
              </a:rPr>
              <a:t>3. L'objet </a:t>
            </a:r>
            <a:r>
              <a:rPr lang="fr-FR" dirty="0" err="1">
                <a:solidFill>
                  <a:schemeClr val="tx1"/>
                </a:solidFill>
              </a:rPr>
              <a:t>XMLHttpRequest</a:t>
            </a:r>
            <a:r>
              <a:rPr lang="fr-FR" dirty="0">
                <a:solidFill>
                  <a:schemeClr val="tx1"/>
                </a:solidFill>
              </a:rPr>
              <a:t> envoie une demande à un serveur Web</a:t>
            </a:r>
          </a:p>
          <a:p>
            <a:r>
              <a:rPr lang="fr-FR" dirty="0">
                <a:solidFill>
                  <a:schemeClr val="tx1"/>
                </a:solidFill>
              </a:rPr>
              <a:t>4. Le serveur traite la demande</a:t>
            </a:r>
          </a:p>
          <a:p>
            <a:r>
              <a:rPr lang="fr-FR" dirty="0">
                <a:solidFill>
                  <a:schemeClr val="tx1"/>
                </a:solidFill>
              </a:rPr>
              <a:t>5. Le serveur renvoie une réponse à la page Web</a:t>
            </a:r>
          </a:p>
          <a:p>
            <a:r>
              <a:rPr lang="fr-FR" dirty="0">
                <a:solidFill>
                  <a:schemeClr val="tx1"/>
                </a:solidFill>
              </a:rPr>
              <a:t>6. La réponse est lue par JavaScript</a:t>
            </a:r>
          </a:p>
          <a:p>
            <a:r>
              <a:rPr lang="fr-FR" dirty="0">
                <a:solidFill>
                  <a:schemeClr val="tx1"/>
                </a:solidFill>
              </a:rPr>
              <a:t>7. Une action appropriée (comme la mise à jour de la page) est effectuée par JavaScript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2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AJAX - L'objet </a:t>
            </a:r>
            <a:r>
              <a:rPr lang="fr-FR" dirty="0" err="1"/>
              <a:t>XMLHttpRequest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755188" cy="17568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La clé de voûte d'AJAX est l'objet </a:t>
            </a:r>
            <a:r>
              <a:rPr lang="fr-FR" dirty="0" err="1">
                <a:solidFill>
                  <a:schemeClr val="tx1"/>
                </a:solidFill>
              </a:rPr>
              <a:t>XMLHttpRequest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02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L'objet </a:t>
            </a:r>
            <a:r>
              <a:rPr lang="fr-FR" dirty="0" err="1"/>
              <a:t>XMLHttpRequest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755188" cy="175683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Tous les navigateurs modernes prennent en charge l' </a:t>
            </a:r>
            <a:r>
              <a:rPr lang="fr-FR" dirty="0" err="1">
                <a:solidFill>
                  <a:schemeClr val="tx1"/>
                </a:solidFill>
              </a:rPr>
              <a:t>XMLHttpRequestobjet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L' </a:t>
            </a:r>
            <a:r>
              <a:rPr lang="fr-FR" dirty="0" err="1">
                <a:solidFill>
                  <a:schemeClr val="tx1"/>
                </a:solidFill>
              </a:rPr>
              <a:t>XMLHttpRequestobjet</a:t>
            </a:r>
            <a:r>
              <a:rPr lang="fr-FR" dirty="0">
                <a:solidFill>
                  <a:schemeClr val="tx1"/>
                </a:solidFill>
              </a:rPr>
              <a:t> peut être utilisé pour échanger des données avec un serveur Web dans les coulisses. Cela signifie qu'il est possible de mettre à jour des parties d'une page Web, sans recharger la page entière.</a:t>
            </a:r>
          </a:p>
        </p:txBody>
      </p:sp>
    </p:spTree>
    <p:extLst>
      <p:ext uri="{BB962C8B-B14F-4D97-AF65-F5344CB8AC3E}">
        <p14:creationId xmlns:p14="http://schemas.microsoft.com/office/powerpoint/2010/main" val="27001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32B-7C6F-496B-BD90-BE3E2955B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Créer un objet </a:t>
            </a:r>
            <a:r>
              <a:rPr lang="fr-FR" dirty="0" err="1"/>
              <a:t>XMLHttpRequest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BBBEA-F9E5-4EEA-BD82-A3793204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755188" cy="2328334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Tous les navigateurs modernes (Chrome, Firefox, IE7 +, Edge, Safari, Opera) ont un </a:t>
            </a:r>
            <a:r>
              <a:rPr lang="fr-FR" dirty="0" err="1">
                <a:solidFill>
                  <a:schemeClr val="tx1"/>
                </a:solidFill>
              </a:rPr>
              <a:t>XMLHttpRequestobjet</a:t>
            </a:r>
            <a:r>
              <a:rPr lang="fr-FR" dirty="0">
                <a:solidFill>
                  <a:schemeClr val="tx1"/>
                </a:solidFill>
              </a:rPr>
              <a:t> intégré 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Syntaxe de création d'un </a:t>
            </a:r>
            <a:r>
              <a:rPr lang="fr-FR" dirty="0" err="1">
                <a:solidFill>
                  <a:schemeClr val="tx1"/>
                </a:solidFill>
              </a:rPr>
              <a:t>XMLHttpRequestobjet</a:t>
            </a:r>
            <a:r>
              <a:rPr lang="fr-FR" dirty="0">
                <a:solidFill>
                  <a:schemeClr val="tx1"/>
                </a:solidFill>
              </a:rPr>
              <a:t>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variable = new </a:t>
            </a:r>
            <a:r>
              <a:rPr lang="fr-FR" dirty="0" err="1">
                <a:solidFill>
                  <a:schemeClr val="tx1"/>
                </a:solidFill>
              </a:rPr>
              <a:t>XMLHttpRequest</a:t>
            </a:r>
            <a:r>
              <a:rPr lang="fr-FR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1160542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{89A6FE9A-B557-4C60-8ACD-BCB43C718C11}tf02900771</Template>
  <TotalTime>930</TotalTime>
  <Words>1031</Words>
  <Application>Microsoft Office PowerPoint</Application>
  <PresentationFormat>Grand écran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Secteur</vt:lpstr>
      <vt:lpstr>AJAX</vt:lpstr>
      <vt:lpstr>Que permet l'AJAX</vt:lpstr>
      <vt:lpstr>Attention</vt:lpstr>
      <vt:lpstr>Exemple</vt:lpstr>
      <vt:lpstr>Conclusion</vt:lpstr>
      <vt:lpstr>Conclusion</vt:lpstr>
      <vt:lpstr>AJAX - L'objet XMLHttpRequest</vt:lpstr>
      <vt:lpstr>L'objet XMLHttpRequest</vt:lpstr>
      <vt:lpstr>Créer un objet XMLHttpRequest</vt:lpstr>
      <vt:lpstr>Accès à travers les domaines</vt:lpstr>
      <vt:lpstr>Méthodes d'objet XMLHttpRequest</vt:lpstr>
      <vt:lpstr>Méthodes d'objet XMLHttpRequest</vt:lpstr>
      <vt:lpstr>Propriétés d'objet XMLHttpRequest</vt:lpstr>
      <vt:lpstr>Propriétés d'objet XMLHttpRequest</vt:lpstr>
      <vt:lpstr>Exemple XML AJAX</vt:lpstr>
      <vt:lpstr>Exemple XML AJAX</vt:lpstr>
      <vt:lpstr>EXPLICATIONS</vt:lpstr>
      <vt:lpstr>Exemple PHP AJAX</vt:lpstr>
      <vt:lpstr>EXPLICATIONS</vt:lpstr>
      <vt:lpstr>Exemple BDD 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Alain MERUCCI</dc:creator>
  <cp:lastModifiedBy>Alain MERUCCI</cp:lastModifiedBy>
  <cp:revision>17</cp:revision>
  <dcterms:created xsi:type="dcterms:W3CDTF">2020-02-23T15:44:03Z</dcterms:created>
  <dcterms:modified xsi:type="dcterms:W3CDTF">2020-02-24T07:14:19Z</dcterms:modified>
</cp:coreProperties>
</file>